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2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4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72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88D-4F6A-4E19-A7C2-0993E935C107}" type="datetimeFigureOut">
              <a:rPr lang="en-GB" smtClean="0"/>
              <a:t>07/03/2013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EFC2-4E46-47BD-B8A0-BD57D85B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Wide Survey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3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Aims of wide survey and picking a telescope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Aims:</a:t>
            </a:r>
          </a:p>
          <a:p>
            <a:pPr lvl="1"/>
            <a:r>
              <a:rPr lang="en-GB" dirty="0" smtClean="0"/>
              <a:t>Lower redshift candidates</a:t>
            </a:r>
          </a:p>
          <a:p>
            <a:pPr lvl="1"/>
            <a:r>
              <a:rPr lang="en-GB" dirty="0" smtClean="0"/>
              <a:t>Lensing</a:t>
            </a:r>
          </a:p>
          <a:p>
            <a:pPr lvl="1"/>
            <a:r>
              <a:rPr lang="en-GB" dirty="0" smtClean="0"/>
              <a:t>Suitable areas for deep survey</a:t>
            </a:r>
          </a:p>
          <a:p>
            <a:r>
              <a:rPr lang="en-GB" dirty="0" smtClean="0"/>
              <a:t>Choosing a telescope for the wide survey</a:t>
            </a:r>
          </a:p>
          <a:p>
            <a:pPr lvl="1"/>
            <a:r>
              <a:rPr lang="en-GB" dirty="0" smtClean="0"/>
              <a:t>E ELT</a:t>
            </a:r>
          </a:p>
          <a:p>
            <a:pPr lvl="1"/>
            <a:r>
              <a:rPr lang="en-GB" dirty="0" smtClean="0"/>
              <a:t>Euclid</a:t>
            </a:r>
          </a:p>
          <a:p>
            <a:pPr lvl="1"/>
            <a:r>
              <a:rPr lang="en-GB" dirty="0" smtClean="0"/>
              <a:t>JWST</a:t>
            </a:r>
          </a:p>
          <a:p>
            <a:endParaRPr lang="en-GB" dirty="0" smtClean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35239"/>
              </p:ext>
            </p:extLst>
          </p:nvPr>
        </p:nvGraphicFramePr>
        <p:xfrm>
          <a:off x="2699792" y="49411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JWST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 ELT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FoV</a:t>
                      </a:r>
                      <a:r>
                        <a:rPr lang="en-GB" dirty="0" smtClean="0"/>
                        <a:t> (degrees)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0.00694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09129"/>
              </p:ext>
            </p:extLst>
          </p:nvPr>
        </p:nvGraphicFramePr>
        <p:xfrm>
          <a:off x="3347864" y="4221088"/>
          <a:ext cx="5159883" cy="233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58"/>
                <a:gridCol w="1292225"/>
                <a:gridCol w="1219200"/>
                <a:gridCol w="1219200"/>
              </a:tblGrid>
              <a:tr h="4270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JWST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Euclid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E ELT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 </a:t>
                      </a:r>
                      <a:r>
                        <a:rPr lang="en-GB" dirty="0" err="1" smtClean="0"/>
                        <a:t>FoV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0.79 hours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6.1 hours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1.33 hours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0.51 degrees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12.23 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6.1 hours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4.0 days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 degrees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24.46</a:t>
                      </a:r>
                      <a:r>
                        <a:rPr lang="en-GB" baseline="0" dirty="0" smtClean="0"/>
                        <a:t> 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0.46days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7.98 days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40 degrees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978.44 days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18.42</a:t>
                      </a:r>
                      <a:r>
                        <a:rPr lang="en-GB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319.40</a:t>
                      </a:r>
                      <a:r>
                        <a:rPr lang="en-GB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days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9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260648"/>
            <a:ext cx="476287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Euclid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958011"/>
          </a:xfrm>
        </p:spPr>
        <p:txBody>
          <a:bodyPr/>
          <a:lstStyle/>
          <a:p>
            <a:r>
              <a:rPr lang="en-GB" dirty="0" smtClean="0"/>
              <a:t>Limitations</a:t>
            </a:r>
          </a:p>
          <a:p>
            <a:pPr lvl="1"/>
            <a:r>
              <a:rPr lang="en-GB" dirty="0" smtClean="0"/>
              <a:t>Small mirror diameter (1.2 m </a:t>
            </a:r>
            <a:r>
              <a:rPr lang="en-GB" dirty="0" err="1" smtClean="0"/>
              <a:t>Korsh</a:t>
            </a:r>
            <a:r>
              <a:rPr lang="en-GB" dirty="0" smtClean="0"/>
              <a:t> telescope)</a:t>
            </a:r>
            <a:endParaRPr lang="en-GB" dirty="0" smtClean="0"/>
          </a:p>
          <a:p>
            <a:pPr lvl="1"/>
            <a:r>
              <a:rPr lang="en-GB" dirty="0" smtClean="0"/>
              <a:t>Redshift range</a:t>
            </a:r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Large field of view</a:t>
            </a:r>
          </a:p>
          <a:p>
            <a:pPr lvl="1"/>
            <a:r>
              <a:rPr lang="en-GB" dirty="0" smtClean="0"/>
              <a:t>Gravitational lensing</a:t>
            </a:r>
          </a:p>
          <a:p>
            <a:pPr lvl="1"/>
            <a:r>
              <a:rPr lang="en-GB" dirty="0" smtClean="0"/>
              <a:t>Lower redshift candidates</a:t>
            </a:r>
          </a:p>
          <a:p>
            <a:pPr lvl="1"/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3" t="52775" r="26363" b="34367"/>
          <a:stretch/>
        </p:blipFill>
        <p:spPr bwMode="auto">
          <a:xfrm>
            <a:off x="4067944" y="3645024"/>
            <a:ext cx="4730855" cy="128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news.bbcimg.co.uk/media/images/61019000/jpg/_61019700_euclid_b_at_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141"/>
            <a:ext cx="3816424" cy="214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27551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Planned for launch 2018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Near IR, spectroscopy and visual photometry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4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Euclid surveys and </a:t>
            </a:r>
            <a:r>
              <a:rPr lang="en-GB" dirty="0" smtClean="0"/>
              <a:t>Exposure times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Wide survey</a:t>
            </a:r>
          </a:p>
          <a:p>
            <a:pPr lvl="1"/>
            <a:r>
              <a:rPr lang="en-GB" dirty="0" smtClean="0"/>
              <a:t>24</a:t>
            </a:r>
            <a:r>
              <a:rPr lang="en-GB" baseline="30000" dirty="0" smtClean="0"/>
              <a:t>th</a:t>
            </a:r>
            <a:r>
              <a:rPr lang="en-GB" dirty="0" smtClean="0"/>
              <a:t> mag AB</a:t>
            </a:r>
          </a:p>
          <a:p>
            <a:pPr lvl="1"/>
            <a:r>
              <a:rPr lang="en-GB" dirty="0" smtClean="0"/>
              <a:t>Gravitational lensing</a:t>
            </a:r>
          </a:p>
          <a:p>
            <a:r>
              <a:rPr lang="en-GB" dirty="0" smtClean="0"/>
              <a:t>Narrow survey</a:t>
            </a:r>
          </a:p>
          <a:p>
            <a:pPr lvl="1"/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mag AB</a:t>
            </a:r>
          </a:p>
          <a:p>
            <a:pPr lvl="1"/>
            <a:r>
              <a:rPr lang="en-GB" dirty="0" smtClean="0"/>
              <a:t>Higher redshift galaxies</a:t>
            </a:r>
          </a:p>
          <a:p>
            <a:pPr lvl="1"/>
            <a:r>
              <a:rPr lang="en-GB" dirty="0" smtClean="0"/>
              <a:t>Spot better lenses</a:t>
            </a:r>
          </a:p>
          <a:p>
            <a:r>
              <a:rPr lang="en-GB" dirty="0" smtClean="0"/>
              <a:t>How long will the surveys take?</a:t>
            </a:r>
            <a:endParaRPr lang="en-GB" dirty="0"/>
          </a:p>
          <a:p>
            <a:pPr lvl="1"/>
            <a:r>
              <a:rPr lang="en-GB" dirty="0" smtClean="0"/>
              <a:t>Euclid documents estimate 6.5 years for survey completion</a:t>
            </a:r>
          </a:p>
          <a:p>
            <a:pPr lvl="1"/>
            <a:r>
              <a:rPr lang="en-GB" dirty="0" smtClean="0"/>
              <a:t>Wide survey- 1 pointing at each patch of sky</a:t>
            </a:r>
          </a:p>
          <a:p>
            <a:pPr lvl="1"/>
            <a:r>
              <a:rPr lang="en-GB" dirty="0" smtClean="0"/>
              <a:t>Narrow survey </a:t>
            </a:r>
          </a:p>
          <a:p>
            <a:pPr lvl="2"/>
            <a:r>
              <a:rPr lang="en-GB" dirty="0" smtClean="0"/>
              <a:t> 4-6 months continuous</a:t>
            </a:r>
          </a:p>
          <a:p>
            <a:pPr lvl="2"/>
            <a:r>
              <a:rPr lang="en-GB" dirty="0" smtClean="0"/>
              <a:t>6 years spread over wide survey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17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112" y="5951343"/>
            <a:ext cx="4101993" cy="692696"/>
          </a:xfrm>
        </p:spPr>
        <p:txBody>
          <a:bodyPr>
            <a:noAutofit/>
          </a:bodyPr>
          <a:lstStyle/>
          <a:p>
            <a:r>
              <a:rPr lang="en-GB" sz="4000" dirty="0" smtClean="0"/>
              <a:t>40 exposures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164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176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Wide Survey</vt:lpstr>
      <vt:lpstr>Aims of wide survey and picking a telescope</vt:lpstr>
      <vt:lpstr>Euclid</vt:lpstr>
      <vt:lpstr>Euclid surveys and Exposure times </vt:lpstr>
      <vt:lpstr>PowerPoint Presentation</vt:lpstr>
      <vt:lpstr>PowerPoint Presentation</vt:lpstr>
    </vt:vector>
  </TitlesOfParts>
  <Company>Administrator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Wide Survey</dc:title>
  <dc:creator>isclusteruser</dc:creator>
  <cp:lastModifiedBy>isclusteruser</cp:lastModifiedBy>
  <cp:revision>16</cp:revision>
  <dcterms:created xsi:type="dcterms:W3CDTF">2013-03-07T10:40:33Z</dcterms:created>
  <dcterms:modified xsi:type="dcterms:W3CDTF">2013-03-07T13:44:08Z</dcterms:modified>
</cp:coreProperties>
</file>