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2" r:id="rId7"/>
  </p:sldIdLst>
  <p:sldSz cx="10080625" cy="7559675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116" y="-96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9994" cy="496006"/>
          </a:xfrm>
          <a:prstGeom prst="rect">
            <a:avLst/>
          </a:prstGeom>
          <a:noFill/>
          <a:ln>
            <a:noFill/>
          </a:ln>
        </p:spPr>
        <p:txBody>
          <a:bodyPr vert="horz" wrap="none" lIns="82467" tIns="41234" rIns="82467" bIns="41234" anchorCtr="0" compatLnSpc="0"/>
          <a:lstStyle/>
          <a:p>
            <a:pPr hangingPunct="0">
              <a:defRPr sz="1400"/>
            </a:pPr>
            <a:endParaRPr lang="en-GB" sz="13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47649" y="0"/>
            <a:ext cx="2949994" cy="496006"/>
          </a:xfrm>
          <a:prstGeom prst="rect">
            <a:avLst/>
          </a:prstGeom>
          <a:noFill/>
          <a:ln>
            <a:noFill/>
          </a:ln>
        </p:spPr>
        <p:txBody>
          <a:bodyPr vert="horz" wrap="none" lIns="82467" tIns="41234" rIns="82467" bIns="41234" anchorCtr="0" compatLnSpc="0"/>
          <a:lstStyle/>
          <a:p>
            <a:pPr algn="r" hangingPunct="0">
              <a:defRPr sz="1400"/>
            </a:pPr>
            <a:endParaRPr lang="en-GB" sz="13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430471"/>
            <a:ext cx="2949994" cy="496006"/>
          </a:xfrm>
          <a:prstGeom prst="rect">
            <a:avLst/>
          </a:prstGeom>
          <a:noFill/>
          <a:ln>
            <a:noFill/>
          </a:ln>
        </p:spPr>
        <p:txBody>
          <a:bodyPr vert="horz" wrap="none" lIns="82467" tIns="41234" rIns="82467" bIns="41234" anchor="b" anchorCtr="0" compatLnSpc="0"/>
          <a:lstStyle/>
          <a:p>
            <a:pPr hangingPunct="0">
              <a:defRPr sz="1400"/>
            </a:pPr>
            <a:endParaRPr lang="en-GB" sz="13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47649" y="9430471"/>
            <a:ext cx="2949994" cy="496006"/>
          </a:xfrm>
          <a:prstGeom prst="rect">
            <a:avLst/>
          </a:prstGeom>
          <a:noFill/>
          <a:ln>
            <a:noFill/>
          </a:ln>
        </p:spPr>
        <p:txBody>
          <a:bodyPr vert="horz" wrap="none" lIns="82467" tIns="41234" rIns="82467" bIns="41234" anchor="b" anchorCtr="0" compatLnSpc="0"/>
          <a:lstStyle/>
          <a:p>
            <a:pPr algn="r" hangingPunct="0">
              <a:defRPr sz="1400"/>
            </a:pPr>
            <a:fld id="{9B45834D-8DEE-4944-84D6-9B850FADE5B9}" type="slidenum">
              <a:rPr lang="en-GB" sz="1300">
                <a:latin typeface="Arial" pitchFamily="18"/>
                <a:ea typeface="Microsoft YaHei" pitchFamily="2"/>
                <a:cs typeface="Mangal" pitchFamily="2"/>
              </a:rPr>
              <a:pPr algn="r" hangingPunct="0">
                <a:defRPr sz="1400"/>
              </a:pPr>
              <a:t>‹#›</a:t>
            </a:fld>
            <a:endParaRPr lang="en-GB" sz="13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769795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54063"/>
            <a:ext cx="4962525" cy="3722687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679797" y="4715068"/>
            <a:ext cx="5438050" cy="44667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9994" cy="49600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GB" sz="13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3847649" y="0"/>
            <a:ext cx="2949994" cy="49600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GB" sz="13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430471"/>
            <a:ext cx="2949994" cy="49600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GB" sz="13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3847649" y="9430471"/>
            <a:ext cx="2949994" cy="49600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GB" sz="13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DA839E62-3F50-4098-9551-D2EBBDCA9D7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674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GB" sz="2000" b="0" i="0" u="none" strike="noStrike" kern="1200">
        <a:ln>
          <a:noFill/>
        </a:ln>
        <a:latin typeface="Arial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17575" y="754063"/>
            <a:ext cx="4960938" cy="3722687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17575" y="754063"/>
            <a:ext cx="4960938" cy="3722687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17575" y="754063"/>
            <a:ext cx="4960938" cy="3722687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17575" y="754063"/>
            <a:ext cx="4960938" cy="3722687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17575" y="754063"/>
            <a:ext cx="4960938" cy="3722687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150D832-992B-489C-98C7-0AB7FFBBC77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5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49C99F-2099-4981-B889-568C8289905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53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26C9753-FA4E-4BC0-A4F8-59EBB828FA4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05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9DB6195-6B48-4A15-B70D-A0757DD7FCA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9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66EEFE0-EB41-4121-9DA3-7B0F4C97548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84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86EA7DA-1123-4DFE-B852-A9E4D85B33D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1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FAE87B3-26B4-49E2-A837-453CA928E46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14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5870E9F-464B-498C-9B3C-DB9C92234E62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87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7591DDC-D113-489E-8723-A1FA89C55CF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52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117ADAB-30E6-4601-A08E-F439442AF13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10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6FBABCD-5B46-4608-A745-379F99485AD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37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GB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GB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GB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0FD73C7E-3A48-4111-B523-38DA0430B193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GB" sz="4400" b="0" i="0" u="none" strike="noStrike" kern="1200">
          <a:ln>
            <a:noFill/>
          </a:ln>
          <a:latin typeface="Arial" pitchFamily="18"/>
          <a:ea typeface="Microsoft YaHei" pitchFamily="2"/>
          <a:cs typeface="Mangal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4"/>
        </a:spcAft>
        <a:tabLst/>
        <a:defRPr lang="en-GB" sz="3200" b="0" i="0" u="none" strike="noStrike" kern="1200">
          <a:ln>
            <a:noFill/>
          </a:ln>
          <a:latin typeface="Arial" pitchFamily="18"/>
          <a:ea typeface="Microsoft YaHei" pitchFamily="2"/>
          <a:cs typeface="Mangal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Calculating Higher Limit of Redshift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en-GB" dirty="0"/>
              <a:t>The z at which                             </a:t>
            </a:r>
            <a:r>
              <a:rPr lang="en-GB" dirty="0" smtClean="0"/>
              <a:t>Reionization </a:t>
            </a:r>
            <a:r>
              <a:rPr lang="en-GB" dirty="0"/>
              <a:t>begins</a:t>
            </a:r>
          </a:p>
          <a:p>
            <a:pPr lvl="0"/>
            <a:r>
              <a:rPr lang="en-GB" dirty="0"/>
              <a:t>             </a:t>
            </a:r>
            <a:r>
              <a:rPr lang="en-GB" dirty="0" smtClean="0"/>
              <a:t>is </a:t>
            </a:r>
            <a:r>
              <a:rPr lang="en-GB" dirty="0"/>
              <a:t>found from the luminosity density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marL="108000" lvl="0" indent="0">
              <a:buNone/>
            </a:pPr>
            <a:r>
              <a:rPr lang="en-GB" dirty="0" smtClean="0"/>
              <a:t>           </a:t>
            </a:r>
            <a:endParaRPr lang="en-GB" dirty="0"/>
          </a:p>
          <a:p>
            <a:pPr marL="108000" lvl="0" indent="0">
              <a:buNone/>
            </a:pPr>
            <a:endParaRPr lang="en-GB" dirty="0" smtClean="0"/>
          </a:p>
          <a:p>
            <a:pPr lvl="0"/>
            <a:r>
              <a:rPr lang="en-GB" dirty="0" smtClean="0"/>
              <a:t>             </a:t>
            </a:r>
            <a:r>
              <a:rPr lang="en-GB" dirty="0" smtClean="0"/>
              <a:t>is </a:t>
            </a:r>
            <a:r>
              <a:rPr lang="en-GB" dirty="0"/>
              <a:t>found from </a:t>
            </a:r>
            <a:r>
              <a:rPr lang="en-GB" dirty="0" smtClean="0"/>
              <a:t>an analytical model 	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563640" y="1645920"/>
            <a:ext cx="3096359" cy="73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935856" y="2920845"/>
            <a:ext cx="1323720" cy="570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913689" y="6052133"/>
            <a:ext cx="1390319" cy="752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2736000" y="3600000"/>
            <a:ext cx="4562640" cy="144756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4896296" y="1115541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&amp; Thereby Estimating Epoch of Reionization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254" y="5292005"/>
            <a:ext cx="3905250" cy="8953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00552" y="5378821"/>
            <a:ext cx="958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 smtClean="0"/>
              <a:t>Kennicutt</a:t>
            </a:r>
            <a:r>
              <a:rPr lang="en-GB" sz="1200" dirty="0" smtClean="0"/>
              <a:t> (1998)</a:t>
            </a:r>
            <a:endParaRPr lang="en-GB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Critical Star Formation Rate Density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en-GB" dirty="0"/>
              <a:t>Recombination rate is proportional to clumping factor</a:t>
            </a:r>
          </a:p>
          <a:p>
            <a:pPr lvl="0"/>
            <a:r>
              <a:rPr lang="en-GB" dirty="0"/>
              <a:t>Clumping Factor</a:t>
            </a:r>
          </a:p>
          <a:p>
            <a:pPr lvl="0"/>
            <a:endParaRPr lang="en-GB" dirty="0"/>
          </a:p>
          <a:p>
            <a:pPr lvl="0"/>
            <a:r>
              <a:rPr lang="en-GB" dirty="0" smtClean="0"/>
              <a:t>Model</a:t>
            </a:r>
          </a:p>
          <a:p>
            <a:pPr marL="108000" indent="0">
              <a:buNone/>
            </a:pPr>
            <a:r>
              <a:rPr lang="en-GB" sz="1100" dirty="0" smtClean="0"/>
              <a:t>(</a:t>
            </a:r>
            <a:r>
              <a:rPr lang="en-GB" sz="1100" dirty="0" err="1" smtClean="0"/>
              <a:t>Illev</a:t>
            </a:r>
            <a:r>
              <a:rPr lang="en-GB" sz="1100" dirty="0" smtClean="0"/>
              <a:t> et al. 2007)</a:t>
            </a:r>
          </a:p>
          <a:p>
            <a:pPr lvl="0"/>
            <a:r>
              <a:rPr lang="en-GB" dirty="0" smtClean="0"/>
              <a:t>Critical </a:t>
            </a:r>
            <a:r>
              <a:rPr lang="en-GB" dirty="0"/>
              <a:t>Star Formation Rate Density </a:t>
            </a:r>
            <a:r>
              <a:rPr lang="en-GB" dirty="0" smtClean="0"/>
              <a:t>relation</a:t>
            </a:r>
          </a:p>
          <a:p>
            <a:pPr marL="108000" indent="0">
              <a:buNone/>
            </a:pPr>
            <a:r>
              <a:rPr lang="en-GB" sz="1000" dirty="0" smtClean="0"/>
              <a:t>(</a:t>
            </a:r>
            <a:r>
              <a:rPr lang="en-GB" sz="1000" dirty="0" err="1" smtClean="0"/>
              <a:t>Bagala</a:t>
            </a:r>
            <a:r>
              <a:rPr lang="en-GB" sz="1000" dirty="0" smtClean="0"/>
              <a:t> et al. 2009)</a:t>
            </a:r>
            <a:endParaRPr lang="en-GB" sz="1000" dirty="0"/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663800" y="2309400"/>
            <a:ext cx="3400200" cy="154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232000" y="3809160"/>
            <a:ext cx="7648920" cy="1193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360" y="6140781"/>
            <a:ext cx="10079640" cy="1455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marL="0" indent="0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16000" y="144000"/>
            <a:ext cx="9576000" cy="698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Star Formation Rate Density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endParaRPr lang="en-GB"/>
          </a:p>
          <a:p>
            <a:pPr lvl="0">
              <a:buNone/>
            </a:pPr>
            <a:endParaRPr lang="en-GB"/>
          </a:p>
          <a:p>
            <a:pPr lvl="0"/>
            <a:r>
              <a:rPr lang="en-GB"/>
              <a:t>Area under the schechter function is infinite unless L is specified</a:t>
            </a:r>
          </a:p>
          <a:p>
            <a:pPr lvl="0"/>
            <a:r>
              <a:rPr lang="en-GB"/>
              <a:t>We need a lower luminosity limit</a:t>
            </a:r>
          </a:p>
          <a:p>
            <a:pPr lvl="0"/>
            <a:r>
              <a:rPr lang="en-GB"/>
              <a:t>Lower Limit comes from lower mass → Jeans Mass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09360" y="1368000"/>
            <a:ext cx="4562640" cy="1447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Minimum Luminosity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endParaRPr lang="en-GB" dirty="0"/>
          </a:p>
          <a:p>
            <a:pPr lvl="0">
              <a:buNone/>
            </a:pPr>
            <a:endParaRPr lang="en-GB" dirty="0"/>
          </a:p>
          <a:p>
            <a:pPr lvl="0">
              <a:buNone/>
            </a:pPr>
            <a:endParaRPr lang="en-GB" dirty="0"/>
          </a:p>
          <a:p>
            <a:pPr lvl="0"/>
            <a:r>
              <a:rPr lang="en-GB" dirty="0" smtClean="0"/>
              <a:t>At </a:t>
            </a:r>
            <a:r>
              <a:rPr lang="en-GB" dirty="0"/>
              <a:t>z=106, M</a:t>
            </a:r>
            <a:r>
              <a:rPr lang="en-GB" sz="2000" dirty="0"/>
              <a:t>J</a:t>
            </a:r>
            <a:r>
              <a:rPr lang="en-GB" dirty="0"/>
              <a:t> is approximately 1.1x10</a:t>
            </a:r>
            <a:r>
              <a:rPr lang="en-GB" baseline="30000" dirty="0"/>
              <a:t>5</a:t>
            </a:r>
          </a:p>
          <a:p>
            <a:pPr lvl="0"/>
            <a:r>
              <a:rPr lang="en-GB" dirty="0"/>
              <a:t>Using a Mass-Luminosity ratio of order unity</a:t>
            </a:r>
          </a:p>
          <a:p>
            <a:pPr lvl="0"/>
            <a:r>
              <a:rPr lang="en-GB" dirty="0" smtClean="0"/>
              <a:t>L≈1.1x10</a:t>
            </a:r>
            <a:r>
              <a:rPr lang="en-GB" baseline="30000" dirty="0" smtClean="0"/>
              <a:t>5</a:t>
            </a:r>
            <a:r>
              <a:rPr lang="en-GB" dirty="0" smtClean="0"/>
              <a:t> </a:t>
            </a:r>
            <a:r>
              <a:rPr lang="en-GB" dirty="0"/>
              <a:t>Solar Luminosity</a:t>
            </a:r>
          </a:p>
          <a:p>
            <a:pPr lvl="0"/>
            <a:r>
              <a:rPr lang="en-GB" dirty="0"/>
              <a:t>Corresponds to Absolute Magnitude of -7.5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35639" y="1295640"/>
            <a:ext cx="7696800" cy="1628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418400" y="2771725"/>
            <a:ext cx="6429600" cy="980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 l="84711" b="25683"/>
          <a:stretch>
            <a:fillRect/>
          </a:stretch>
        </p:blipFill>
        <p:spPr>
          <a:xfrm>
            <a:off x="7848000" y="3563813"/>
            <a:ext cx="982800" cy="726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3167640" y="6516141"/>
            <a:ext cx="3096359" cy="730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0" y="965200"/>
            <a:ext cx="9077325" cy="5629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6616" y="2987749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Critical SFR Density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704032" y="389249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SFR Density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236308" y="1828137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(Solar Masses per year per </a:t>
            </a:r>
            <a:r>
              <a:rPr lang="en-GB" sz="1000" dirty="0" err="1" smtClean="0"/>
              <a:t>Megaparsec</a:t>
            </a:r>
            <a:r>
              <a:rPr lang="en-GB" sz="1000" dirty="0" smtClean="0"/>
              <a:t> cubed)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77945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143</Words>
  <Application>Microsoft Office PowerPoint</Application>
  <PresentationFormat>Custom</PresentationFormat>
  <Paragraphs>35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Default</vt:lpstr>
      <vt:lpstr>Calculating Higher Limit of Redshift</vt:lpstr>
      <vt:lpstr>Critical Star Formation Rate Density</vt:lpstr>
      <vt:lpstr>PowerPoint Presentation</vt:lpstr>
      <vt:lpstr>Star Formation Rate Density</vt:lpstr>
      <vt:lpstr>Minimum Luminosity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Calculating Higher Limit of Redshift</dc:title>
  <dc:creator>owen mcconnell</dc:creator>
  <cp:lastModifiedBy>isclusteruser</cp:lastModifiedBy>
  <cp:revision>7</cp:revision>
  <cp:lastPrinted>2013-03-12T11:12:44Z</cp:lastPrinted>
  <dcterms:created xsi:type="dcterms:W3CDTF">2013-03-07T11:53:13Z</dcterms:created>
  <dcterms:modified xsi:type="dcterms:W3CDTF">2013-03-12T12:48:31Z</dcterms:modified>
</cp:coreProperties>
</file>