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75" r:id="rId4"/>
    <p:sldId id="276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61" r:id="rId19"/>
    <p:sldId id="270" r:id="rId20"/>
    <p:sldId id="271" r:id="rId21"/>
    <p:sldId id="268" r:id="rId22"/>
    <p:sldId id="269" r:id="rId23"/>
    <p:sldId id="262" r:id="rId24"/>
    <p:sldId id="266" r:id="rId25"/>
    <p:sldId id="278" r:id="rId26"/>
    <p:sldId id="263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A9060E1-AAFD-441B-8B85-740F930B61D1}" type="datetimeFigureOut">
              <a:rPr lang="en-GB"/>
              <a:pPr>
                <a:defRPr/>
              </a:pPr>
              <a:t>06/03/2013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398D0B5-D2C9-473F-A343-4D1D3270FBD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C47CB6-1D1B-4A00-9E57-6F2F15E230E4}" type="slidenum">
              <a:rPr lang="en-GB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GB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3B6883-AFAD-448E-85F5-F8784532718B}" type="slidenum">
              <a:rPr lang="en-GB"/>
              <a:pPr>
                <a:defRPr/>
              </a:pPr>
              <a:t>21</a:t>
            </a:fld>
            <a:endParaRPr lang="en-GB"/>
          </a:p>
        </p:txBody>
      </p:sp>
      <p:sp>
        <p:nvSpPr>
          <p:cNvPr id="3584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8B73B9-D767-4C32-8035-2E372AB429E3}" type="slidenum">
              <a:rPr lang="en-GB"/>
              <a:pPr>
                <a:defRPr/>
              </a:pPr>
              <a:t>22</a:t>
            </a:fld>
            <a:endParaRPr lang="en-GB"/>
          </a:p>
        </p:txBody>
      </p:sp>
      <p:sp>
        <p:nvSpPr>
          <p:cNvPr id="3789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dH</a:t>
            </a:r>
            <a:r>
              <a:rPr lang="en-GB" dirty="0" smtClean="0"/>
              <a:t> (</a:t>
            </a:r>
            <a:r>
              <a:rPr lang="en-GB" dirty="0" err="1" smtClean="0"/>
              <a:t>hubble</a:t>
            </a:r>
            <a:r>
              <a:rPr lang="en-GB" dirty="0" smtClean="0"/>
              <a:t> distance)</a:t>
            </a:r>
            <a:r>
              <a:rPr lang="en-GB" baseline="0" dirty="0" smtClean="0"/>
              <a:t> radius of the visible universe. Luminosity distance is </a:t>
            </a:r>
            <a:r>
              <a:rPr lang="en-GB" baseline="0" dirty="0" err="1" smtClean="0"/>
              <a:t>redshifted</a:t>
            </a:r>
            <a:r>
              <a:rPr lang="en-GB" baseline="0" dirty="0" smtClean="0"/>
              <a:t>. Magnitude conversion is for AB system. Get volume from </a:t>
            </a:r>
            <a:r>
              <a:rPr lang="en-GB" baseline="0" dirty="0" err="1" smtClean="0"/>
              <a:t>comoving</a:t>
            </a:r>
            <a:r>
              <a:rPr lang="en-GB" baseline="0" dirty="0" smtClean="0"/>
              <a:t> volume.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B0334-4091-454E-A938-CD5C1E339C0E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B0334-4091-454E-A938-CD5C1E339C0E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C8116-2D09-4B8E-87A8-16FF6308C159}" type="datetimeFigureOut">
              <a:rPr lang="en-GB"/>
              <a:pPr>
                <a:defRPr/>
              </a:pPr>
              <a:t>06/03/2013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077E4-8CC1-407D-98F5-C7A4557DED0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28442-E6D5-4E9C-BD55-142E1E04D839}" type="datetimeFigureOut">
              <a:rPr lang="en-GB"/>
              <a:pPr>
                <a:defRPr/>
              </a:pPr>
              <a:t>06/03/2013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7F382-FF9E-40A1-90DF-83CB8DD1143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432B4-F8BA-4A5E-AD01-0FA04A103A5A}" type="datetimeFigureOut">
              <a:rPr lang="en-GB"/>
              <a:pPr>
                <a:defRPr/>
              </a:pPr>
              <a:t>06/03/2013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089D9-BFE5-4FF0-A8F2-3B0324FFAA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3320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1C153-128B-45B3-AC47-8920F42AB0D6}" type="datetimeFigureOut">
              <a:rPr lang="en-GB"/>
              <a:pPr>
                <a:defRPr/>
              </a:pPr>
              <a:t>06/03/2013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A2BFA-441D-4F1D-8469-BA7A2AC8C8A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A5C3B-3A13-4EFB-BD3B-85BC90CC3004}" type="datetimeFigureOut">
              <a:rPr lang="en-GB"/>
              <a:pPr>
                <a:defRPr/>
              </a:pPr>
              <a:t>06/03/2013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4CCBE-EF0F-4A06-A5CB-5E5A8C0ECC2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47EBA-87B9-4315-99EE-DE0FC79A0625}" type="datetimeFigureOut">
              <a:rPr lang="en-GB"/>
              <a:pPr>
                <a:defRPr/>
              </a:pPr>
              <a:t>06/03/2013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51860-A1A4-44AA-9092-88995309A68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81D75-31F8-4F6F-8DDC-C3BE4C84D851}" type="datetimeFigureOut">
              <a:rPr lang="en-GB"/>
              <a:pPr>
                <a:defRPr/>
              </a:pPr>
              <a:t>06/03/2013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58524-9392-4D49-83B7-020EDD678EB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696C3-F944-4426-B84B-0484A9D8C9E7}" type="datetimeFigureOut">
              <a:rPr lang="en-GB"/>
              <a:pPr>
                <a:defRPr/>
              </a:pPr>
              <a:t>06/03/2013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44B3E-5FE5-4183-BE9B-5BA1267F0E2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7FD07-3155-4201-BC4F-1E91A108D760}" type="datetimeFigureOut">
              <a:rPr lang="en-GB"/>
              <a:pPr>
                <a:defRPr/>
              </a:pPr>
              <a:t>06/03/2013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ACE86-D2E7-4651-840B-123C79CD4DC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4B6FC-FE1D-4E34-B98F-DB5314434FF5}" type="datetimeFigureOut">
              <a:rPr lang="en-GB"/>
              <a:pPr>
                <a:defRPr/>
              </a:pPr>
              <a:t>06/03/2013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0D82E-5FBE-4FC9-89DD-67CECEC9305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4D414-D504-4355-AEE7-CF6584CA02F0}" type="datetimeFigureOut">
              <a:rPr lang="en-GB"/>
              <a:pPr>
                <a:defRPr/>
              </a:pPr>
              <a:t>06/03/2013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AC6209-0158-4C5A-83F5-679E9B5F69F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348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2ECAD87-315D-471C-B702-D3F580DC7934}" type="datetimeFigureOut">
              <a:rPr lang="en-GB"/>
              <a:pPr>
                <a:defRPr/>
              </a:pPr>
              <a:t>06/03/2013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6F49A83-1CBA-4CA1-B823-21AB43153E2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Extragalactic Astrophysics and Cosmology Group Study 2013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/>
              <a:t>Predictions Group Seminar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>
                <a:latin typeface="Droid Serif"/>
                <a:ea typeface="Droid Serif"/>
                <a:cs typeface="Droid Serif"/>
                <a:sym typeface="Droid Serif"/>
              </a:rPr>
              <a:t>Schechter Function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Next step is to add variation in the parameters of the Schechter Equation as a function of redshift.</a:t>
            </a:r>
          </a:p>
          <a:p>
            <a:pPr marL="457200" lvl="0" indent="-419100" rtl="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Involve using real data from observations</a:t>
            </a:r>
          </a:p>
          <a:p>
            <a:pPr marL="914400" lvl="1" indent="-381000" rtl="0">
              <a:lnSpc>
                <a:spcPct val="115000"/>
              </a:lnSpc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Extrapolate backwards for higher redshift</a:t>
            </a:r>
          </a:p>
          <a:p>
            <a:pPr marL="914400" lvl="1" indent="-381000">
              <a:lnSpc>
                <a:spcPct val="115000"/>
              </a:lnSpc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Try different fits for data.</a:t>
            </a:r>
          </a:p>
        </p:txBody>
      </p:sp>
    </p:spTree>
    <p:extLst>
      <p:ext uri="{BB962C8B-B14F-4D97-AF65-F5344CB8AC3E}">
        <p14:creationId xmlns:p14="http://schemas.microsoft.com/office/powerpoint/2010/main" xmlns="" val="30250657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>
                <a:latin typeface="Droid Serif"/>
                <a:ea typeface="Droid Serif"/>
                <a:cs typeface="Droid Serif"/>
                <a:sym typeface="Droid Serif"/>
              </a:rPr>
              <a:t>Parameters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Parameters taken from papers on high redshift galaxies.</a:t>
            </a:r>
          </a:p>
          <a:p>
            <a:pPr marL="457200" lvl="0" indent="-41910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Started with constant values, moved on to parameter evolution with redshift.</a:t>
            </a:r>
          </a:p>
        </p:txBody>
      </p:sp>
      <p:sp>
        <p:nvSpPr>
          <p:cNvPr id="42" name="Shape 42"/>
          <p:cNvSpPr/>
          <p:nvPr/>
        </p:nvSpPr>
        <p:spPr>
          <a:xfrm>
            <a:off x="2147887" y="4037750"/>
            <a:ext cx="4848225" cy="2152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GB">
                <a:latin typeface="Droid Serif"/>
                <a:ea typeface="Droid Serif"/>
                <a:cs typeface="Droid Serif"/>
                <a:sym typeface="Droid Serif"/>
              </a:rPr>
              <a:t>alpha Evolution - Linear</a:t>
            </a:r>
          </a:p>
        </p:txBody>
      </p:sp>
      <p:sp>
        <p:nvSpPr>
          <p:cNvPr id="48" name="Shape 48"/>
          <p:cNvSpPr/>
          <p:nvPr/>
        </p:nvSpPr>
        <p:spPr>
          <a:xfrm>
            <a:off x="1476375" y="1417637"/>
            <a:ext cx="6191250" cy="434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</p:sp>
      <p:sp>
        <p:nvSpPr>
          <p:cNvPr id="49" name="Shape 49"/>
          <p:cNvSpPr/>
          <p:nvPr/>
        </p:nvSpPr>
        <p:spPr>
          <a:xfrm>
            <a:off x="2247900" y="6018200"/>
            <a:ext cx="4648200" cy="485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GB">
                <a:latin typeface="Droid Serif"/>
                <a:ea typeface="Droid Serif"/>
                <a:cs typeface="Droid Serif"/>
                <a:sym typeface="Droid Serif"/>
              </a:rPr>
              <a:t>alpha Evolution - Pivot</a:t>
            </a:r>
          </a:p>
        </p:txBody>
      </p:sp>
      <p:sp>
        <p:nvSpPr>
          <p:cNvPr id="55" name="Shape 55"/>
          <p:cNvSpPr/>
          <p:nvPr/>
        </p:nvSpPr>
        <p:spPr>
          <a:xfrm>
            <a:off x="1476375" y="1417637"/>
            <a:ext cx="6191250" cy="434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</p:sp>
      <p:sp>
        <p:nvSpPr>
          <p:cNvPr id="56" name="Shape 56"/>
          <p:cNvSpPr/>
          <p:nvPr/>
        </p:nvSpPr>
        <p:spPr>
          <a:xfrm>
            <a:off x="442912" y="6034100"/>
            <a:ext cx="8258175" cy="485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GB">
                <a:latin typeface="Droid Serif"/>
                <a:ea typeface="Droid Serif"/>
                <a:cs typeface="Droid Serif"/>
                <a:sym typeface="Droid Serif"/>
              </a:rPr>
              <a:t>phi* Evolution - Linear</a:t>
            </a:r>
          </a:p>
        </p:txBody>
      </p:sp>
      <p:sp>
        <p:nvSpPr>
          <p:cNvPr id="62" name="Shape 62"/>
          <p:cNvSpPr/>
          <p:nvPr/>
        </p:nvSpPr>
        <p:spPr>
          <a:xfrm>
            <a:off x="1476375" y="1417637"/>
            <a:ext cx="6191250" cy="434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</p:sp>
      <p:sp>
        <p:nvSpPr>
          <p:cNvPr id="63" name="Shape 63"/>
          <p:cNvSpPr/>
          <p:nvPr/>
        </p:nvSpPr>
        <p:spPr>
          <a:xfrm>
            <a:off x="138106" y="6038089"/>
            <a:ext cx="8867786" cy="4595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GB">
                <a:latin typeface="Droid Serif"/>
                <a:ea typeface="Droid Serif"/>
                <a:cs typeface="Droid Serif"/>
                <a:sym typeface="Droid Serif"/>
              </a:rPr>
              <a:t>phi* Evolution - Exponential</a:t>
            </a:r>
          </a:p>
        </p:txBody>
      </p:sp>
      <p:sp>
        <p:nvSpPr>
          <p:cNvPr id="69" name="Shape 69"/>
          <p:cNvSpPr/>
          <p:nvPr/>
        </p:nvSpPr>
        <p:spPr>
          <a:xfrm>
            <a:off x="1476375" y="1417637"/>
            <a:ext cx="6191250" cy="434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</p:sp>
      <p:sp>
        <p:nvSpPr>
          <p:cNvPr id="70" name="Shape 70"/>
          <p:cNvSpPr/>
          <p:nvPr/>
        </p:nvSpPr>
        <p:spPr>
          <a:xfrm>
            <a:off x="117860" y="6056162"/>
            <a:ext cx="8908279" cy="4335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GB">
                <a:latin typeface="Droid Serif"/>
                <a:ea typeface="Droid Serif"/>
                <a:cs typeface="Droid Serif"/>
                <a:sym typeface="Droid Serif"/>
              </a:rPr>
              <a:t>M* Evolution - Linear</a:t>
            </a:r>
          </a:p>
        </p:txBody>
      </p:sp>
      <p:sp>
        <p:nvSpPr>
          <p:cNvPr id="76" name="Shape 76"/>
          <p:cNvSpPr/>
          <p:nvPr/>
        </p:nvSpPr>
        <p:spPr>
          <a:xfrm>
            <a:off x="1476374" y="1417637"/>
            <a:ext cx="6191250" cy="434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</p:sp>
      <p:sp>
        <p:nvSpPr>
          <p:cNvPr id="77" name="Shape 77"/>
          <p:cNvSpPr/>
          <p:nvPr/>
        </p:nvSpPr>
        <p:spPr>
          <a:xfrm>
            <a:off x="585787" y="5972175"/>
            <a:ext cx="7972425" cy="485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buNone/>
            </a:pPr>
            <a:r>
              <a:rPr lang="en-GB">
                <a:latin typeface="Droid Serif"/>
                <a:ea typeface="Droid Serif"/>
                <a:cs typeface="Droid Serif"/>
                <a:sym typeface="Droid Serif"/>
              </a:rPr>
              <a:t>M* Evolution - Pivot</a:t>
            </a:r>
          </a:p>
        </p:txBody>
      </p:sp>
      <p:sp>
        <p:nvSpPr>
          <p:cNvPr id="83" name="Shape 83"/>
          <p:cNvSpPr/>
          <p:nvPr/>
        </p:nvSpPr>
        <p:spPr>
          <a:xfrm>
            <a:off x="2276474" y="6034100"/>
            <a:ext cx="4591050" cy="485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</p:sp>
      <p:sp>
        <p:nvSpPr>
          <p:cNvPr id="84" name="Shape 84"/>
          <p:cNvSpPr/>
          <p:nvPr/>
        </p:nvSpPr>
        <p:spPr>
          <a:xfrm>
            <a:off x="1476375" y="1417637"/>
            <a:ext cx="6191250" cy="434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The </a:t>
            </a:r>
            <a:r>
              <a:rPr lang="en-GB" dirty="0" smtClean="0"/>
              <a:t>Programs</a:t>
            </a:r>
            <a:endParaRPr lang="en-GB" dirty="0" smtClean="0"/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GB" dirty="0" smtClean="0"/>
              <a:t>	We </a:t>
            </a:r>
            <a:r>
              <a:rPr lang="en-GB" dirty="0" smtClean="0"/>
              <a:t>have created </a:t>
            </a:r>
            <a:r>
              <a:rPr lang="en-GB" dirty="0" smtClean="0"/>
              <a:t>two programs </a:t>
            </a:r>
            <a:r>
              <a:rPr lang="en-GB" dirty="0" smtClean="0"/>
              <a:t>designed to compute </a:t>
            </a:r>
            <a:r>
              <a:rPr lang="en-GB" dirty="0" smtClean="0"/>
              <a:t>the same quantities in slightly different ways in order to validate any results we obtain. </a:t>
            </a:r>
          </a:p>
          <a:p>
            <a:pPr eaLnBrk="1" hangingPunct="1"/>
            <a:endParaRPr lang="en-GB" dirty="0" smtClean="0"/>
          </a:p>
          <a:p>
            <a:pPr eaLnBrk="1" hangingPunct="1">
              <a:buFont typeface="Arial" charset="0"/>
              <a:buNone/>
            </a:pPr>
            <a:r>
              <a:rPr lang="en-GB" dirty="0" smtClean="0"/>
              <a:t>	These have been </a:t>
            </a:r>
            <a:r>
              <a:rPr lang="en-GB" dirty="0" smtClean="0"/>
              <a:t>predominantly</a:t>
            </a:r>
            <a:r>
              <a:rPr lang="en-GB" dirty="0" smtClean="0"/>
              <a:t> </a:t>
            </a:r>
            <a:r>
              <a:rPr lang="en-GB" dirty="0" smtClean="0"/>
              <a:t>written by Owen and Andy.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Schechter Function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b="1" u="sng" dirty="0" smtClean="0"/>
              <a:t>Main aims:</a:t>
            </a:r>
            <a:r>
              <a:rPr lang="en-GB" b="1" u="sng" dirty="0"/>
              <a:t> </a:t>
            </a:r>
            <a:r>
              <a:rPr lang="en-GB" dirty="0" smtClean="0"/>
              <a:t>To give the observing group appropriate inputs, and to compare results with other code. </a:t>
            </a:r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r>
              <a:rPr lang="en-GB" b="1" u="sng" dirty="0" smtClean="0"/>
              <a:t>Results: </a:t>
            </a:r>
            <a:r>
              <a:rPr lang="en-GB" dirty="0" smtClean="0"/>
              <a:t>Appropriately shaped Schechter function graph upon output, and a number of galaxies outputted, within apparent magnitude range. </a:t>
            </a:r>
          </a:p>
          <a:p>
            <a:pPr eaLnBrk="1" hangingPunct="1">
              <a:defRPr/>
            </a:pPr>
            <a:endParaRPr lang="en-GB" dirty="0"/>
          </a:p>
          <a:p>
            <a:pPr eaLnBrk="1" hangingPunct="1">
              <a:defRPr/>
            </a:pPr>
            <a:endParaRPr lang="en-GB" dirty="0" smtClean="0"/>
          </a:p>
          <a:p>
            <a:pPr lvl="7">
              <a:defRPr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692150"/>
            <a:ext cx="7772400" cy="13620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Our Aims:</a:t>
            </a:r>
            <a:endParaRPr lang="en-GB" dirty="0"/>
          </a:p>
        </p:txBody>
      </p:sp>
      <p:sp>
        <p:nvSpPr>
          <p:cNvPr id="16386" name="TextBox 4"/>
          <p:cNvSpPr txBox="1">
            <a:spLocks noChangeArrowheads="1"/>
          </p:cNvSpPr>
          <p:nvPr/>
        </p:nvSpPr>
        <p:spPr bwMode="auto">
          <a:xfrm>
            <a:off x="468313" y="1557338"/>
            <a:ext cx="813593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GB" sz="3600">
                <a:latin typeface="Calibri" pitchFamily="34" charset="0"/>
              </a:rPr>
              <a:t>To be able to predict the number of galaxies present during the epoch of Cosmic Reionization.</a:t>
            </a:r>
          </a:p>
          <a:p>
            <a:endParaRPr lang="en-GB" sz="3600">
              <a:latin typeface="Calibri" pitchFamily="34" charset="0"/>
            </a:endParaRPr>
          </a:p>
          <a:p>
            <a:pPr>
              <a:buFont typeface="Arial" charset="0"/>
              <a:buChar char="•"/>
            </a:pPr>
            <a:r>
              <a:rPr lang="en-GB" sz="3600">
                <a:latin typeface="Calibri" pitchFamily="34" charset="0"/>
              </a:rPr>
              <a:t>To calculate the number of UV photons available to re-ionize the neutral hydrogen in the IGM in order to obtain an estimate for the redshift range of this epoch.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Future Aims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Attempt to match outputted number with observed data at a variety of redshifts and apparent magnitudes</a:t>
            </a:r>
          </a:p>
          <a:p>
            <a:pPr eaLnBrk="1" hangingPunct="1"/>
            <a:r>
              <a:rPr lang="en-GB" smtClean="0"/>
              <a:t>Get program to output effectively</a:t>
            </a:r>
          </a:p>
          <a:p>
            <a:pPr eaLnBrk="1" hangingPunct="1"/>
            <a:r>
              <a:rPr lang="en-GB" smtClean="0"/>
              <a:t>Calculate Ionizing photon rate density from Schechter Function. </a:t>
            </a:r>
          </a:p>
          <a:p>
            <a:pPr eaLnBrk="1" hangingPunct="1"/>
            <a:r>
              <a:rPr lang="en-GB" smtClean="0"/>
              <a:t>Integrate graphing function with code. </a:t>
            </a:r>
          </a:p>
          <a:p>
            <a:pPr eaLnBrk="1" hangingPunct="1"/>
            <a:r>
              <a:rPr lang="en-GB" smtClean="0"/>
              <a:t>Parameters evolving with redshift.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8228013" cy="1146175"/>
          </a:xfrm>
        </p:spPr>
        <p:txBody>
          <a:bodyPr tIns="35203"/>
          <a:lstStyle/>
          <a:p>
            <a:pPr eaLnBrk="1" hangingPunct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smtClean="0"/>
              <a:t>Schechter function output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938213" y="1698625"/>
          <a:ext cx="7291387" cy="4079875"/>
        </p:xfrm>
        <a:graphic>
          <a:graphicData uri="http://schemas.openxmlformats.org/presentationml/2006/ole">
            <p:oleObj spid="_x0000_s1026" r:id="rId4" imgW="8038800" imgH="4496760" progId="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8228013" cy="1146175"/>
          </a:xfrm>
        </p:spPr>
        <p:txBody>
          <a:bodyPr tIns="35203"/>
          <a:lstStyle/>
          <a:p>
            <a:pPr eaLnBrk="1" hangingPunct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smtClean="0"/>
              <a:t>Plans for improvement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4963"/>
            <a:ext cx="8228013" cy="4525962"/>
          </a:xfrm>
        </p:spPr>
        <p:txBody>
          <a:bodyPr/>
          <a:lstStyle/>
          <a:p>
            <a:pPr marL="390525" indent="-293688" eaLnBrk="1" hangingPunct="1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smtClean="0"/>
              <a:t>Converging time analysis to optimise accuracy for a given computation time.</a:t>
            </a:r>
          </a:p>
          <a:p>
            <a:pPr marL="390525" indent="-293688" eaLnBrk="1" hangingPunct="1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smtClean="0"/>
              <a:t>Implement upper and lower bounds on parameter evolution</a:t>
            </a:r>
          </a:p>
          <a:p>
            <a:pPr marL="390525" indent="-293688" eaLnBrk="1" hangingPunct="1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smtClean="0"/>
              <a:t>Output distributions</a:t>
            </a:r>
          </a:p>
          <a:p>
            <a:pPr marL="390525" indent="-293688" eaLnBrk="1" hangingPunct="1">
              <a:buSzPct val="45000"/>
              <a:buFont typeface="Wingdings" pitchFamily="2" charset="2"/>
              <a:buChar char="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smtClean="0"/>
              <a:t>Create intuitive input system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200" b="1" smtClean="0"/>
              <a:t>Cosmic Variance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539750" y="1844675"/>
            <a:ext cx="3887788" cy="4752975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en-GB" sz="2000" b="1" smtClean="0"/>
          </a:p>
          <a:p>
            <a:pPr eaLnBrk="1" hangingPunct="1"/>
            <a:r>
              <a:rPr lang="en-GB" sz="1800" smtClean="0"/>
              <a:t>The Universe is only </a:t>
            </a:r>
            <a:r>
              <a:rPr lang="en-GB" sz="1800" b="1" smtClean="0"/>
              <a:t>homogeneous</a:t>
            </a:r>
            <a:r>
              <a:rPr lang="en-GB" sz="1800" smtClean="0"/>
              <a:t> at the largest scales (&gt;1Gpc).</a:t>
            </a:r>
          </a:p>
          <a:p>
            <a:pPr eaLnBrk="1" hangingPunct="1"/>
            <a:r>
              <a:rPr lang="en-GB" sz="1800" smtClean="0"/>
              <a:t>Any number or density measurement derived from a galaxy population is susceptible to </a:t>
            </a:r>
            <a:r>
              <a:rPr lang="en-GB" sz="1800" b="1" smtClean="0"/>
              <a:t>Cosmic Variance</a:t>
            </a:r>
            <a:r>
              <a:rPr lang="en-GB" sz="1800" smtClean="0"/>
              <a:t>.</a:t>
            </a:r>
            <a:endParaRPr lang="en-GB" sz="1800" b="1" smtClean="0"/>
          </a:p>
          <a:p>
            <a:pPr eaLnBrk="1" hangingPunct="1"/>
            <a:r>
              <a:rPr lang="en-GB" sz="1800" smtClean="0"/>
              <a:t>This will be the dominant source of error, well in excess of </a:t>
            </a:r>
            <a:r>
              <a:rPr lang="en-GB" sz="1800" b="1" smtClean="0"/>
              <a:t>Poisson noise</a:t>
            </a:r>
            <a:r>
              <a:rPr lang="en-GB" sz="1800" smtClean="0"/>
              <a:t>.</a:t>
            </a:r>
            <a:endParaRPr lang="en-GB" sz="1800" b="1" smtClean="0"/>
          </a:p>
          <a:p>
            <a:pPr eaLnBrk="1" hangingPunct="1"/>
            <a:r>
              <a:rPr lang="en-GB" sz="1800" smtClean="0"/>
              <a:t>Any cosmic survey should take account of Cosmic Variance.</a:t>
            </a:r>
          </a:p>
          <a:p>
            <a:pPr eaLnBrk="1" hangingPunct="1">
              <a:buFont typeface="Arial" charset="0"/>
              <a:buNone/>
            </a:pPr>
            <a:endParaRPr lang="en-GB" sz="1800" smtClean="0"/>
          </a:p>
          <a:p>
            <a:pPr eaLnBrk="1" hangingPunct="1">
              <a:buFont typeface="Arial" charset="0"/>
              <a:buNone/>
            </a:pPr>
            <a:endParaRPr lang="en-GB" sz="2000" smtClean="0"/>
          </a:p>
          <a:p>
            <a:pPr eaLnBrk="1" hangingPunct="1"/>
            <a:endParaRPr lang="en-GB" sz="2000" smtClean="0"/>
          </a:p>
        </p:txBody>
      </p:sp>
      <p:pic>
        <p:nvPicPr>
          <p:cNvPr id="38922" name="Picture 10" descr="cosmic_web_galaxy_clus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916113"/>
            <a:ext cx="4170363" cy="3127375"/>
          </a:xfrm>
          <a:prstGeom prst="rect">
            <a:avLst/>
          </a:prstGeom>
          <a:noFill/>
        </p:spPr>
      </p:pic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684213" y="1196975"/>
            <a:ext cx="79200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b="1"/>
              <a:t>Statistical uncertainty</a:t>
            </a:r>
            <a:r>
              <a:rPr lang="en-GB" sz="2000"/>
              <a:t> in any cosmological observation brought about by </a:t>
            </a:r>
            <a:r>
              <a:rPr lang="en-GB" sz="2000" b="1"/>
              <a:t>large-scale </a:t>
            </a:r>
            <a:r>
              <a:rPr lang="en-GB" sz="2000"/>
              <a:t>cosmic structure.</a:t>
            </a:r>
          </a:p>
        </p:txBody>
      </p:sp>
      <p:pic>
        <p:nvPicPr>
          <p:cNvPr id="38925" name="Picture 13" descr="cosmicvarianc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325" y="5661025"/>
            <a:ext cx="2376488" cy="585788"/>
          </a:xfrm>
          <a:prstGeom prst="rect">
            <a:avLst/>
          </a:prstGeom>
          <a:noFill/>
        </p:spPr>
      </p:pic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4859338" y="5734050"/>
            <a:ext cx="252095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GB"/>
              <a:t>Given by:</a:t>
            </a:r>
          </a:p>
          <a:p>
            <a:pPr>
              <a:spcBef>
                <a:spcPct val="50000"/>
              </a:spcBef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b="1" dirty="0" smtClean="0"/>
              <a:t>Including Cosmic Variance </a:t>
            </a:r>
            <a:r>
              <a:rPr lang="en-GB" sz="4000" b="1" dirty="0" smtClean="0"/>
              <a:t>in the code</a:t>
            </a:r>
          </a:p>
        </p:txBody>
      </p:sp>
      <p:sp>
        <p:nvSpPr>
          <p:cNvPr id="39938" name="Rectangle 3"/>
          <p:cNvSpPr>
            <a:spLocks noGrp="1"/>
          </p:cNvSpPr>
          <p:nvPr>
            <p:ph type="body" idx="1"/>
          </p:nvPr>
        </p:nvSpPr>
        <p:spPr>
          <a:xfrm>
            <a:off x="395536" y="2996952"/>
            <a:ext cx="8505825" cy="52578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GB" sz="2800" dirty="0" smtClean="0"/>
              <a:t>The Cosmic Variance of a survey depends on:</a:t>
            </a:r>
          </a:p>
          <a:p>
            <a:pPr eaLnBrk="1" hangingPunct="1"/>
            <a:r>
              <a:rPr lang="en-GB" sz="2800" dirty="0" smtClean="0"/>
              <a:t>Total survey volume.</a:t>
            </a:r>
          </a:p>
          <a:p>
            <a:pPr eaLnBrk="1" hangingPunct="1"/>
            <a:r>
              <a:rPr lang="en-GB" sz="2800" dirty="0" smtClean="0"/>
              <a:t>Aspect ratio - lower for higher aspect ratio surveys.</a:t>
            </a:r>
          </a:p>
          <a:p>
            <a:pPr eaLnBrk="1" hangingPunct="1"/>
            <a:r>
              <a:rPr lang="en-GB" sz="2800" dirty="0" smtClean="0"/>
              <a:t>Number of sightlines - empirically reduced with multiple sightlines, by √N – where N is the no. of sightlines.</a:t>
            </a:r>
          </a:p>
          <a:p>
            <a:pPr eaLnBrk="1" hangingPunct="1">
              <a:buFont typeface="Arial" charset="0"/>
              <a:buNone/>
            </a:pPr>
            <a:endParaRPr lang="en-GB" sz="1800" dirty="0" smtClean="0"/>
          </a:p>
          <a:p>
            <a:pPr eaLnBrk="1" hangingPunct="1">
              <a:buFont typeface="Arial" charset="0"/>
              <a:buNone/>
            </a:pPr>
            <a:r>
              <a:rPr lang="en-GB" sz="3400" dirty="0" smtClean="0"/>
              <a:t>	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467544" y="1412776"/>
            <a:ext cx="8135937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GB" sz="2800" dirty="0">
                <a:latin typeface="+mn-lt"/>
              </a:rPr>
              <a:t>Any estimates produced for the observing team, from the code, should account for Cosmic Variance in some way.</a:t>
            </a:r>
          </a:p>
          <a:p>
            <a:pPr>
              <a:spcBef>
                <a:spcPct val="50000"/>
              </a:spcBef>
            </a:pP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61" name="Picture 5" descr="cosmicvar vs volum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888" y="787400"/>
            <a:ext cx="6769100" cy="53990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smtClean="0"/>
              <a:t>Summary:</a:t>
            </a:r>
          </a:p>
        </p:txBody>
      </p:sp>
      <p:sp>
        <p:nvSpPr>
          <p:cNvPr id="40962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algn="l" eaLnBrk="1" hangingPunct="1"/>
            <a:r>
              <a:rPr lang="en-GB" smtClean="0"/>
              <a:t>How we have done this: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981075"/>
            <a:ext cx="8964612" cy="5661025"/>
          </a:xfrm>
        </p:spPr>
        <p:txBody>
          <a:bodyPr/>
          <a:lstStyle/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GB" sz="2300" dirty="0" smtClean="0"/>
              <a:t>Found a general Schechter Function in terms of magnitudes.	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GB" sz="2300" dirty="0" smtClean="0"/>
              <a:t>Built a program to automate process of calculating number of galaxies using this Schechter Function. </a:t>
            </a:r>
            <a:endParaRPr lang="en-GB" sz="2300" dirty="0" smtClean="0">
              <a:solidFill>
                <a:srgbClr val="FF0000"/>
              </a:solidFill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GB" sz="2300" dirty="0" smtClean="0"/>
              <a:t>Found plausible starting parameters. 	</a:t>
            </a:r>
            <a:endParaRPr lang="en-GB" sz="2300" dirty="0" smtClean="0">
              <a:solidFill>
                <a:srgbClr val="FF0000"/>
              </a:solidFill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GB" sz="2300" dirty="0" smtClean="0"/>
              <a:t>Determined parameter evolution with time. </a:t>
            </a:r>
          </a:p>
          <a:p>
            <a:pPr marL="457200" indent="-457200" eaLnBrk="1" hangingPunct="1">
              <a:buFont typeface="Arial" charset="0"/>
              <a:buAutoNum type="arabicPeriod" startAt="6"/>
              <a:defRPr/>
            </a:pPr>
            <a:r>
              <a:rPr lang="en-GB" sz="2300" dirty="0" smtClean="0"/>
              <a:t>Incorporated most likely parameter evolution into program.</a:t>
            </a:r>
          </a:p>
          <a:p>
            <a:pPr marL="457200" indent="-457200" eaLnBrk="1" hangingPunct="1">
              <a:buFont typeface="Arial" charset="0"/>
              <a:buAutoNum type="arabicPeriod" startAt="7"/>
              <a:defRPr/>
            </a:pPr>
            <a:r>
              <a:rPr lang="en-GB" sz="2300" dirty="0" smtClean="0"/>
              <a:t>Determined how cosmic variance affects </a:t>
            </a:r>
            <a:r>
              <a:rPr lang="en-GB" sz="2300" dirty="0" smtClean="0"/>
              <a:t>the number of galaxies. </a:t>
            </a:r>
            <a:endParaRPr lang="en-GB" sz="2300" dirty="0" smtClean="0"/>
          </a:p>
          <a:p>
            <a:pPr marL="457200" indent="-457200" eaLnBrk="1" hangingPunct="1">
              <a:buFont typeface="Arial" charset="0"/>
              <a:buAutoNum type="arabicPeriod" startAt="7"/>
              <a:defRPr/>
            </a:pPr>
            <a:r>
              <a:rPr lang="en-GB" sz="2300" dirty="0" smtClean="0"/>
              <a:t>Incorporate cosmic variance and clustering into the program.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AutoNum type="arabicPeriod" startAt="7"/>
              <a:defRPr/>
            </a:pPr>
            <a:r>
              <a:rPr lang="en-GB" sz="2300" dirty="0" smtClean="0"/>
              <a:t>Plotted results to display data </a:t>
            </a:r>
            <a:r>
              <a:rPr lang="en-GB" sz="2300" dirty="0" smtClean="0"/>
              <a:t>in a more ‘user friendly’ way</a:t>
            </a:r>
            <a:r>
              <a:rPr lang="en-GB" sz="2300" dirty="0" smtClean="0"/>
              <a:t>.</a:t>
            </a:r>
            <a:endParaRPr lang="en-GB" sz="2300" dirty="0" smtClean="0"/>
          </a:p>
          <a:p>
            <a:pPr marL="514350" indent="-514350" eaLnBrk="1" fontAlgn="auto" hangingPunct="1">
              <a:spcAft>
                <a:spcPts val="0"/>
              </a:spcAft>
              <a:buFont typeface="Arial" pitchFamily="34" charset="0"/>
              <a:buAutoNum type="arabicPeriod" startAt="7"/>
              <a:defRPr/>
            </a:pPr>
            <a:r>
              <a:rPr lang="en-GB" sz="2300" dirty="0" smtClean="0"/>
              <a:t>Give an estimate of number of galaxies to the observers.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GB" sz="2300" dirty="0" smtClean="0"/>
              <a:t>9. 	    Written separate program to obtain estimate of the number of UV photons available to ionize the neutral hydrogen in the IGM.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GB" sz="2300" dirty="0" smtClean="0"/>
              <a:t>10.    Used this number to estimate the </a:t>
            </a:r>
            <a:r>
              <a:rPr lang="en-GB" sz="2300" dirty="0" err="1" smtClean="0"/>
              <a:t>redshift</a:t>
            </a:r>
            <a:r>
              <a:rPr lang="en-GB" sz="2300" dirty="0" smtClean="0"/>
              <a:t> range for the epoch of Cosmic </a:t>
            </a:r>
            <a:r>
              <a:rPr lang="en-GB" sz="2300" dirty="0" err="1" smtClean="0"/>
              <a:t>Reionization</a:t>
            </a:r>
            <a:r>
              <a:rPr lang="en-GB" sz="2300" dirty="0" smtClean="0"/>
              <a:t>.</a:t>
            </a:r>
          </a:p>
          <a:p>
            <a:pPr eaLnBrk="1" hangingPunct="1">
              <a:buFont typeface="Arial" charset="0"/>
              <a:buNone/>
              <a:defRPr/>
            </a:pP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smtClean="0">
                <a:solidFill>
                  <a:srgbClr val="FF0000"/>
                </a:solidFill>
              </a:rPr>
              <a:t>What else needs to go in: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z="1700" smtClean="0">
                <a:solidFill>
                  <a:srgbClr val="FF0000"/>
                </a:solidFill>
              </a:rPr>
              <a:t>Jamie: schechter function- what it is and why we used it (very brief).</a:t>
            </a:r>
          </a:p>
          <a:p>
            <a:pPr eaLnBrk="1" hangingPunct="1"/>
            <a:r>
              <a:rPr lang="en-GB" sz="1700" smtClean="0">
                <a:solidFill>
                  <a:srgbClr val="FF0000"/>
                </a:solidFill>
              </a:rPr>
              <a:t>Owen and Andy: </a:t>
            </a:r>
            <a:r>
              <a:rPr lang="en-GB" sz="1700" b="1" smtClean="0">
                <a:solidFill>
                  <a:srgbClr val="FF0000"/>
                </a:solidFill>
              </a:rPr>
              <a:t>briefly</a:t>
            </a:r>
            <a:r>
              <a:rPr lang="en-GB" sz="1700" smtClean="0">
                <a:solidFill>
                  <a:srgbClr val="FF0000"/>
                </a:solidFill>
              </a:rPr>
              <a:t> how the programs do this and why we have 2, initial results?</a:t>
            </a:r>
          </a:p>
          <a:p>
            <a:pPr eaLnBrk="1" hangingPunct="1"/>
            <a:r>
              <a:rPr lang="en-GB" sz="1700" smtClean="0">
                <a:solidFill>
                  <a:srgbClr val="FF0000"/>
                </a:solidFill>
              </a:rPr>
              <a:t>Josh: assumptions and parameters/ evolution with time- graph of different ones and which we have chosen (preferably on same plot?) and why.</a:t>
            </a:r>
          </a:p>
          <a:p>
            <a:pPr eaLnBrk="1" hangingPunct="1"/>
            <a:r>
              <a:rPr lang="en-GB" sz="1700" smtClean="0">
                <a:solidFill>
                  <a:srgbClr val="FF0000"/>
                </a:solidFill>
              </a:rPr>
              <a:t>Owen and Andy: how this changed results.</a:t>
            </a:r>
          </a:p>
          <a:p>
            <a:pPr eaLnBrk="1" hangingPunct="1"/>
            <a:r>
              <a:rPr lang="en-GB" sz="1700" smtClean="0">
                <a:solidFill>
                  <a:srgbClr val="FF0000"/>
                </a:solidFill>
              </a:rPr>
              <a:t>Lewis: cosmic variance and clustering- what they are and how they affect number of galaxies and briefly how to include it.</a:t>
            </a:r>
          </a:p>
          <a:p>
            <a:pPr eaLnBrk="1" hangingPunct="1"/>
            <a:r>
              <a:rPr lang="en-GB" sz="1700" smtClean="0">
                <a:solidFill>
                  <a:srgbClr val="FF0000"/>
                </a:solidFill>
              </a:rPr>
              <a:t>Owen and Andy: how cosmic variance affected results- quote results? Any graphs?</a:t>
            </a:r>
          </a:p>
          <a:p>
            <a:pPr eaLnBrk="1" hangingPunct="1"/>
            <a:r>
              <a:rPr lang="en-GB" sz="1700" smtClean="0">
                <a:solidFill>
                  <a:srgbClr val="FF0000"/>
                </a:solidFill>
              </a:rPr>
              <a:t>Jamie/ Beth: star formation rates, how we calculated, why we calculated, what limit does this put on the redshift? What numbers did we get for number of ionizing photons? </a:t>
            </a:r>
          </a:p>
          <a:p>
            <a:pPr eaLnBrk="1" hangingPunct="1"/>
            <a:r>
              <a:rPr lang="en-GB" sz="1700" smtClean="0">
                <a:solidFill>
                  <a:srgbClr val="FF0000"/>
                </a:solidFill>
              </a:rPr>
              <a:t>Beth: summary of final values: number of galaxies (include magnitude and redshift range for completeness) and number of ionizing photons and hence redshift range.</a:t>
            </a:r>
          </a:p>
          <a:p>
            <a:pPr eaLnBrk="1" hangingPunct="1"/>
            <a:endParaRPr lang="en-GB" sz="1700" smtClean="0">
              <a:solidFill>
                <a:srgbClr val="FF0000"/>
              </a:solidFill>
            </a:endParaRPr>
          </a:p>
          <a:p>
            <a:pPr eaLnBrk="1" hangingPunct="1"/>
            <a:r>
              <a:rPr lang="en-GB" sz="1700" smtClean="0">
                <a:solidFill>
                  <a:srgbClr val="FF0000"/>
                </a:solidFill>
              </a:rPr>
              <a:t>If we manage to work out this jeans mass for galaxies to form (I think that was Owen) then that will be included perhaps before star formation rates.</a:t>
            </a:r>
          </a:p>
          <a:p>
            <a:pPr eaLnBrk="1" hangingPunct="1"/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39273" t="51164" r="28291" b="15452"/>
          <a:stretch>
            <a:fillRect/>
          </a:stretch>
        </p:blipFill>
        <p:spPr bwMode="auto">
          <a:xfrm>
            <a:off x="323528" y="3933056"/>
            <a:ext cx="199004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 l="9484" t="42917" r="5161" b="29493"/>
          <a:stretch>
            <a:fillRect/>
          </a:stretch>
        </p:blipFill>
        <p:spPr bwMode="auto">
          <a:xfrm>
            <a:off x="2483768" y="3933056"/>
            <a:ext cx="633670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67544" y="3356992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Luminosity Distance</a:t>
            </a:r>
            <a:endParaRPr lang="en-GB" sz="2400" dirty="0"/>
          </a:p>
        </p:txBody>
      </p:sp>
      <p:pic>
        <p:nvPicPr>
          <p:cNvPr id="1029" name="Picture 5" descr="  d_C(z)  = d_H \int_0^z \frac{dz'}{E(z')}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74" y="2132856"/>
            <a:ext cx="3235764" cy="864096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95536" y="1484784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Co-moving Distance</a:t>
            </a:r>
            <a:endParaRPr lang="en-GB" sz="2400" dirty="0"/>
          </a:p>
        </p:txBody>
      </p:sp>
      <p:pic>
        <p:nvPicPr>
          <p:cNvPr id="1031" name="Picture 7" descr=" M = m - 5 ((\log_{10}{D_L}) - 1)\!\,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5949280"/>
            <a:ext cx="5040560" cy="45625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67544" y="5229200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Magnitude Conversion</a:t>
            </a:r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476672"/>
            <a:ext cx="6912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 smtClean="0"/>
              <a:t>Cosmological Distances</a:t>
            </a:r>
            <a:endParaRPr lang="en-GB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0"/>
            <a:ext cx="7772400" cy="1470025"/>
          </a:xfrm>
        </p:spPr>
        <p:txBody>
          <a:bodyPr/>
          <a:lstStyle/>
          <a:p>
            <a:r>
              <a:rPr lang="en-GB" dirty="0" smtClean="0"/>
              <a:t>Schechter Function</a:t>
            </a:r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196752"/>
            <a:ext cx="4572000" cy="887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Schecht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9592" y="3212976"/>
            <a:ext cx="6984776" cy="34923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9512" y="357301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Z=7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812360" y="364502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Z=8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740352" y="5229200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</a:t>
            </a:r>
            <a:r>
              <a:rPr lang="en-GB" dirty="0" err="1" smtClean="0"/>
              <a:t>McLure</a:t>
            </a:r>
            <a:r>
              <a:rPr lang="en-GB" dirty="0" smtClean="0"/>
              <a:t>, 2010)</a:t>
            </a:r>
            <a:endParaRPr lang="en-GB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980728"/>
            <a:ext cx="38212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2204864"/>
            <a:ext cx="813210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Schechter Function</a:t>
            </a:r>
            <a:endParaRPr lang="en-GB" dirty="0"/>
          </a:p>
        </p:txBody>
      </p:sp>
      <p:pic>
        <p:nvPicPr>
          <p:cNvPr id="1026" name="Picture 2" descr="http://www.astro.virginia.edu/class/whittle/astr553/Topic04/t4eq_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132856"/>
            <a:ext cx="7765880" cy="896647"/>
          </a:xfrm>
          <a:prstGeom prst="rect">
            <a:avLst/>
          </a:prstGeom>
          <a:noFill/>
        </p:spPr>
      </p:pic>
      <p:pic>
        <p:nvPicPr>
          <p:cNvPr id="1028" name="Picture 4" descr="http://www.astro.virginia.edu/class/whittle/astr553/Topic04/t4eq_3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221088"/>
            <a:ext cx="7803733" cy="99590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827584" y="155679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Number Density: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3429000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Luminosity Density: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Star Formation Rate</a:t>
            </a:r>
            <a:endParaRPr lang="en-GB" dirty="0"/>
          </a:p>
        </p:txBody>
      </p:sp>
      <p:pic>
        <p:nvPicPr>
          <p:cNvPr id="4" name="Picture 3" descr="SF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1340768"/>
            <a:ext cx="8711952" cy="673421"/>
          </a:xfrm>
          <a:prstGeom prst="rect">
            <a:avLst/>
          </a:prstGeom>
        </p:spPr>
      </p:pic>
      <p:pic>
        <p:nvPicPr>
          <p:cNvPr id="6" name="Picture 5" descr="N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5535" y="2250414"/>
            <a:ext cx="4040571" cy="1224136"/>
          </a:xfrm>
          <a:prstGeom prst="rect">
            <a:avLst/>
          </a:prstGeom>
        </p:spPr>
      </p:pic>
      <p:pic>
        <p:nvPicPr>
          <p:cNvPr id="7" name="Picture 6" descr="SFR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6174" y="3356992"/>
            <a:ext cx="5804617" cy="14401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946349" y="2164214"/>
            <a:ext cx="2231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</a:t>
            </a:r>
            <a:r>
              <a:rPr lang="en-GB" dirty="0" err="1" smtClean="0"/>
              <a:t>Kennicutt</a:t>
            </a:r>
            <a:r>
              <a:rPr lang="en-GB" dirty="0" smtClean="0"/>
              <a:t> 1998)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95535" y="4725144"/>
            <a:ext cx="766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Where assuming matter dominated epoch,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581842"/>
            <a:ext cx="2009456" cy="65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49" y="5414543"/>
            <a:ext cx="2443283" cy="9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750" y="5414542"/>
            <a:ext cx="253365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>
                <a:latin typeface="Droid Serif"/>
                <a:ea typeface="Droid Serif"/>
                <a:cs typeface="Droid Serif"/>
                <a:sym typeface="Droid Serif"/>
              </a:rPr>
              <a:t>Assumptions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GB" dirty="0">
                <a:latin typeface="Droid Sans"/>
                <a:ea typeface="Droid Sans"/>
                <a:cs typeface="Droid Sans"/>
                <a:sym typeface="Droid Sans"/>
              </a:rPr>
              <a:t>Universe is:</a:t>
            </a:r>
          </a:p>
          <a:p>
            <a:pPr marL="914400" lvl="1" indent="-381000" rtl="0">
              <a:lnSpc>
                <a:spcPct val="115000"/>
              </a:lnSpc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GB" dirty="0">
                <a:latin typeface="Droid Sans"/>
                <a:ea typeface="Droid Sans"/>
                <a:cs typeface="Droid Sans"/>
                <a:sym typeface="Droid Sans"/>
              </a:rPr>
              <a:t>Flat</a:t>
            </a:r>
          </a:p>
          <a:p>
            <a:pPr marL="914400" lvl="1" indent="-381000" rtl="0">
              <a:lnSpc>
                <a:spcPct val="115000"/>
              </a:lnSpc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GB" dirty="0">
                <a:latin typeface="Droid Sans"/>
                <a:ea typeface="Droid Sans"/>
                <a:cs typeface="Droid Sans"/>
                <a:sym typeface="Droid Sans"/>
              </a:rPr>
              <a:t>Matter Dominated</a:t>
            </a:r>
          </a:p>
          <a:p>
            <a:pPr marL="914400" lvl="1" indent="-381000" rtl="0">
              <a:lnSpc>
                <a:spcPct val="115000"/>
              </a:lnSpc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GB" dirty="0">
                <a:latin typeface="Droid Sans"/>
                <a:ea typeface="Droid Sans"/>
                <a:cs typeface="Droid Sans"/>
                <a:sym typeface="Droid Sans"/>
              </a:rPr>
              <a:t>No cosmic </a:t>
            </a:r>
            <a:r>
              <a:rPr lang="en-GB" dirty="0" smtClean="0">
                <a:latin typeface="Droid Sans"/>
                <a:ea typeface="Droid Sans"/>
                <a:cs typeface="Droid Sans"/>
                <a:sym typeface="Droid Sans"/>
              </a:rPr>
              <a:t>variance (to begin with)</a:t>
            </a:r>
            <a:endParaRPr lang="en-GB" dirty="0">
              <a:latin typeface="Droid Sans"/>
              <a:ea typeface="Droid Sans"/>
              <a:cs typeface="Droid Sans"/>
              <a:sym typeface="Droid Sans"/>
            </a:endParaRPr>
          </a:p>
          <a:p>
            <a:pPr marL="457200" lvl="0" indent="-419100" rtl="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GB" dirty="0">
                <a:latin typeface="Droid Sans"/>
                <a:ea typeface="Droid Sans"/>
                <a:cs typeface="Droid Sans"/>
                <a:sym typeface="Droid Sans"/>
              </a:rPr>
              <a:t>Constant Schechter Function</a:t>
            </a:r>
          </a:p>
          <a:p>
            <a:pPr marL="914400" lvl="1" indent="-381000" rtl="0">
              <a:lnSpc>
                <a:spcPct val="115000"/>
              </a:lnSpc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GB" dirty="0">
                <a:latin typeface="Droid Sans"/>
                <a:ea typeface="Droid Sans"/>
                <a:cs typeface="Droid Sans"/>
                <a:sym typeface="Droid Sans"/>
              </a:rPr>
              <a:t>Parameters of the Schechter function do not change as a function of </a:t>
            </a:r>
            <a:r>
              <a:rPr lang="en-GB" dirty="0" err="1">
                <a:latin typeface="Droid Sans"/>
                <a:ea typeface="Droid Sans"/>
                <a:cs typeface="Droid Sans"/>
                <a:sym typeface="Droid Sans"/>
              </a:rPr>
              <a:t>redshift</a:t>
            </a:r>
            <a:r>
              <a:rPr lang="en-GB" dirty="0">
                <a:latin typeface="Droid Sans"/>
                <a:ea typeface="Droid Sans"/>
                <a:cs typeface="Droid Sans"/>
                <a:sym typeface="Droid Sans"/>
              </a:rPr>
              <a:t>.</a:t>
            </a:r>
          </a:p>
          <a:p>
            <a:endParaRPr lang="en-GB" dirty="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6241829" y="2461157"/>
            <a:ext cx="1164600" cy="1164600"/>
          </a:xfrm>
          <a:prstGeom prst="chord">
            <a:avLst>
              <a:gd name="adj1" fmla="val 10823528"/>
              <a:gd name="adj2" fmla="val 1573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" name="Shape 26"/>
          <p:cNvSpPr/>
          <p:nvPr/>
        </p:nvSpPr>
        <p:spPr>
          <a:xfrm>
            <a:off x="4901450" y="1120778"/>
            <a:ext cx="3845700" cy="3845700"/>
          </a:xfrm>
          <a:prstGeom prst="arc">
            <a:avLst>
              <a:gd name="adj1" fmla="val 14062834"/>
              <a:gd name="adj2" fmla="val 18418427"/>
            </a:avLst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" name="Shape 27"/>
          <p:cNvSpPr/>
          <p:nvPr/>
        </p:nvSpPr>
        <p:spPr>
          <a:xfrm>
            <a:off x="5406419" y="1626819"/>
            <a:ext cx="2835600" cy="2833500"/>
          </a:xfrm>
          <a:prstGeom prst="arc">
            <a:avLst>
              <a:gd name="adj1" fmla="val 14062834"/>
              <a:gd name="adj2" fmla="val 18403885"/>
            </a:avLst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8" name="Shape 28"/>
          <p:cNvSpPr/>
          <p:nvPr/>
        </p:nvSpPr>
        <p:spPr>
          <a:xfrm>
            <a:off x="5831692" y="2040036"/>
            <a:ext cx="1985100" cy="2007000"/>
          </a:xfrm>
          <a:prstGeom prst="arc">
            <a:avLst>
              <a:gd name="adj1" fmla="val 14062834"/>
              <a:gd name="adj2" fmla="val 18403885"/>
            </a:avLst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4352950" y="789994"/>
            <a:ext cx="4942500" cy="4755599"/>
          </a:xfrm>
          <a:prstGeom prst="arc">
            <a:avLst>
              <a:gd name="adj1" fmla="val 14062834"/>
              <a:gd name="adj2" fmla="val 18403885"/>
            </a:avLst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4294253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749</Words>
  <Application>Microsoft Office PowerPoint</Application>
  <PresentationFormat>On-screen Show (4:3)</PresentationFormat>
  <Paragraphs>109</Paragraphs>
  <Slides>26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Extragalactic Astrophysics and Cosmology Group Study 2013</vt:lpstr>
      <vt:lpstr>Our Aims:</vt:lpstr>
      <vt:lpstr>How we have done this:</vt:lpstr>
      <vt:lpstr>What else needs to go in:</vt:lpstr>
      <vt:lpstr>Slide 5</vt:lpstr>
      <vt:lpstr>Schechter Function</vt:lpstr>
      <vt:lpstr>Schechter Function</vt:lpstr>
      <vt:lpstr>Star Formation Rate</vt:lpstr>
      <vt:lpstr>Assumptions</vt:lpstr>
      <vt:lpstr>Schechter Function</vt:lpstr>
      <vt:lpstr>Parameters</vt:lpstr>
      <vt:lpstr>alpha Evolution - Linear</vt:lpstr>
      <vt:lpstr>alpha Evolution - Pivot</vt:lpstr>
      <vt:lpstr>phi* Evolution - Linear</vt:lpstr>
      <vt:lpstr>phi* Evolution - Exponential</vt:lpstr>
      <vt:lpstr>M* Evolution - Linear</vt:lpstr>
      <vt:lpstr>M* Evolution - Pivot</vt:lpstr>
      <vt:lpstr>The Programs</vt:lpstr>
      <vt:lpstr>Schechter Function Computation</vt:lpstr>
      <vt:lpstr>Future Aims</vt:lpstr>
      <vt:lpstr>Schechter function output</vt:lpstr>
      <vt:lpstr>Plans for improvement</vt:lpstr>
      <vt:lpstr>Cosmic Variance</vt:lpstr>
      <vt:lpstr>Including Cosmic Variance in the code</vt:lpstr>
      <vt:lpstr>Slide 25</vt:lpstr>
      <vt:lpstr>Summary: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Extragalactic Astrophysics and Cosmology Group Study 2013</dc:title>
  <dc:creator>Bethany</dc:creator>
  <cp:lastModifiedBy>Bethany</cp:lastModifiedBy>
  <cp:revision>27</cp:revision>
  <dcterms:created xsi:type="dcterms:W3CDTF">2013-02-17T20:05:55Z</dcterms:created>
  <dcterms:modified xsi:type="dcterms:W3CDTF">2013-03-06T21:53:36Z</dcterms:modified>
</cp:coreProperties>
</file>