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7CE72C2-3273-44F0-B624-635112184EB1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18D807F-BA6D-49CE-A646-90A14E2EBC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4FC3DB-8A84-4AA1-A7A9-440923173E19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823A724-020E-43C6-B8DA-09E32F7412E4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smtClean="0"/>
              <a:t>dH (hubble distance) radius of the visible universe. Luminosity distance is redshifted. Magnitude conversion is for AB system.</a:t>
            </a: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1FCE207-BC41-49C9-993C-F8C5D95C612E}" type="slidenum">
              <a:rPr lang="en-GB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DAC7E-8E28-4F1B-851D-351F70576644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04CAC-226B-4522-871E-B5A73E7C46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8CC66-B9FD-434F-8F37-0E7BD01C9E5B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7DB8-268E-4E89-B062-D1D1ACE5BED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980B4-9D83-4908-8A17-A54490E05A14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CAFD9-BF39-44F2-AD0B-65E0D14C1D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E9A6E-4FE9-4ED9-A5F5-2ED64E09C3A6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0AB1A-4CEE-481B-8916-466B0A7801A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C62AA-C854-4FF7-8874-BFEAC6AEEE3D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1C60B-749C-4B91-BB95-49B7FAEDEB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8F3E-4583-4894-A69C-3B9B2D4AA213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0C1F5-12F9-4410-A1B9-A29BD182EF8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BF348-BFC6-44FA-B8A2-25F89F6D8FE1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417B8-EFD5-415F-B512-C338F4611D5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C2690-408E-4C4E-BB84-C5172F5DCC72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9954A-06C0-4C49-9D35-5A7B6FBC357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24EFD-792F-4DDF-A110-252C36C48AFE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E8636-4EA4-44B7-8BFF-EE52425280E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9C94F-0CE2-4F47-A9B8-5C5B6F5F2F1B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BDA69-EE50-4CB9-A50B-05574B3720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6F723-AF8F-4CBA-B3B0-FE14735C6352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A708F-E379-4814-A8C9-D7A2C554F0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4E74DA5-F622-413E-BBB9-D894A52D4ECB}" type="datetimeFigureOut">
              <a:rPr lang="en-GB"/>
              <a:pPr>
                <a:defRPr/>
              </a:pPr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C332E1-C7B2-4B3C-A054-56A4A2C752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mtClean="0"/>
              <a:t>Extragalactic Astrophysics and Cosmology Group Study 2013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Predictions Group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Plans for the future: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Get both programs working.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Continue trying to gather relationship of parameters with time.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Research into cosmic variance; how are we going to include it in our calculations? What formulae might we need?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Produce </a:t>
            </a:r>
            <a:r>
              <a:rPr lang="en-GB" dirty="0"/>
              <a:t>r</a:t>
            </a:r>
            <a:r>
              <a:rPr lang="en-GB" dirty="0" smtClean="0"/>
              <a:t>efined programs.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	Meanwhile all continually working on our own individual contributions to the report which were designated last Tuesday.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692150"/>
            <a:ext cx="7772400" cy="13620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Our Aim:</a:t>
            </a:r>
            <a:endParaRPr lang="en-GB" dirty="0"/>
          </a:p>
        </p:txBody>
      </p:sp>
      <p:sp>
        <p:nvSpPr>
          <p:cNvPr id="15362" name="TextBox 4"/>
          <p:cNvSpPr txBox="1">
            <a:spLocks noChangeArrowheads="1"/>
          </p:cNvSpPr>
          <p:nvPr/>
        </p:nvSpPr>
        <p:spPr bwMode="auto">
          <a:xfrm>
            <a:off x="468313" y="1844675"/>
            <a:ext cx="8135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3600">
                <a:latin typeface="Calibri" pitchFamily="34" charset="0"/>
              </a:rPr>
              <a:t>To be able to predict the number of high redshift galaxies one would detect within a given absolute magnitude range for a given filter band.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mtClean="0"/>
              <a:t>How we intend to do this: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781550"/>
          </a:xfrm>
        </p:spPr>
        <p:txBody>
          <a:bodyPr rtlCol="0">
            <a:normAutofit fontScale="85000" lnSpcReduction="20000"/>
          </a:bodyPr>
          <a:lstStyle/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Find a general Schechter Function.		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Mathematical process to convert Schechter Function into observing units.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Build program to automate process.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Find plausible starting parameters. 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Collate parameter data from papers. 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r>
              <a:rPr lang="en-GB" dirty="0" smtClean="0"/>
              <a:t>Determine parameter evolution with time. </a:t>
            </a:r>
            <a:r>
              <a:rPr lang="en-GB" dirty="0" smtClean="0">
                <a:solidFill>
                  <a:srgbClr val="FF0000"/>
                </a:solidFill>
              </a:rPr>
              <a:t>IN PROCESS</a:t>
            </a:r>
            <a:endParaRPr lang="en-GB" baseline="30000" dirty="0" smtClean="0">
              <a:solidFill>
                <a:srgbClr val="FF0000"/>
              </a:solidFill>
            </a:endParaRP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Plot </a:t>
            </a:r>
            <a:r>
              <a:rPr lang="en-GB" dirty="0"/>
              <a:t>results/ data visualisation.</a:t>
            </a:r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Give </a:t>
            </a:r>
            <a:r>
              <a:rPr lang="en-GB" dirty="0"/>
              <a:t>to observers. </a:t>
            </a:r>
            <a:endParaRPr lang="en-GB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 startAt="7"/>
              <a:defRPr/>
            </a:pPr>
            <a:r>
              <a:rPr lang="en-GB" dirty="0" smtClean="0"/>
              <a:t>Refine </a:t>
            </a:r>
            <a:r>
              <a:rPr lang="en-GB" dirty="0"/>
              <a:t>technique- include more sophisticated adaptations. </a:t>
            </a:r>
            <a:endParaRPr lang="en-GB" baseline="30000" dirty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AutoNum type="arabicPeriod"/>
              <a:defRPr/>
            </a:pPr>
            <a:endParaRPr lang="en-GB" dirty="0" smtClean="0"/>
          </a:p>
          <a:p>
            <a:pPr marL="514350" indent="-51435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GB" baseline="30000" dirty="0" smtClean="0"/>
          </a:p>
        </p:txBody>
      </p:sp>
      <p:sp>
        <p:nvSpPr>
          <p:cNvPr id="17411" name="Content Placeholder 2"/>
          <p:cNvSpPr txBox="1">
            <a:spLocks/>
          </p:cNvSpPr>
          <p:nvPr/>
        </p:nvSpPr>
        <p:spPr bwMode="auto">
          <a:xfrm>
            <a:off x="684213" y="4076700"/>
            <a:ext cx="82296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4350" indent="-514350">
              <a:spcBef>
                <a:spcPct val="20000"/>
              </a:spcBef>
              <a:buFont typeface="Arial" charset="0"/>
              <a:buNone/>
            </a:pPr>
            <a:endParaRPr lang="en-GB" sz="3200" baseline="30000">
              <a:latin typeface="Calibri" pitchFamily="34" charset="0"/>
            </a:endParaRPr>
          </a:p>
        </p:txBody>
      </p:sp>
      <p:pic>
        <p:nvPicPr>
          <p:cNvPr id="17412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24750" y="1557338"/>
            <a:ext cx="36036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7450" y="2349500"/>
            <a:ext cx="358775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3141663"/>
            <a:ext cx="360362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ctrTitle"/>
          </p:nvPr>
        </p:nvSpPr>
        <p:spPr>
          <a:xfrm>
            <a:off x="611188" y="0"/>
            <a:ext cx="7772400" cy="1470025"/>
          </a:xfrm>
        </p:spPr>
        <p:txBody>
          <a:bodyPr/>
          <a:lstStyle/>
          <a:p>
            <a:r>
              <a:rPr lang="en-GB" smtClean="0"/>
              <a:t>Schechter Function</a:t>
            </a:r>
          </a:p>
        </p:txBody>
      </p:sp>
      <p:pic>
        <p:nvPicPr>
          <p:cNvPr id="1843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1196975"/>
            <a:ext cx="4572000" cy="88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8" descr="Schechte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00113" y="3213100"/>
            <a:ext cx="6985000" cy="349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179388" y="3573463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Z=7</a:t>
            </a:r>
          </a:p>
        </p:txBody>
      </p:sp>
      <p:sp>
        <p:nvSpPr>
          <p:cNvPr id="18437" name="TextBox 10"/>
          <p:cNvSpPr txBox="1">
            <a:spLocks noChangeArrowheads="1"/>
          </p:cNvSpPr>
          <p:nvPr/>
        </p:nvSpPr>
        <p:spPr bwMode="auto">
          <a:xfrm>
            <a:off x="7812088" y="3644900"/>
            <a:ext cx="936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Z=8</a:t>
            </a:r>
          </a:p>
        </p:txBody>
      </p:sp>
      <p:sp>
        <p:nvSpPr>
          <p:cNvPr id="18438" name="TextBox 11"/>
          <p:cNvSpPr txBox="1">
            <a:spLocks noChangeArrowheads="1"/>
          </p:cNvSpPr>
          <p:nvPr/>
        </p:nvSpPr>
        <p:spPr bwMode="auto">
          <a:xfrm>
            <a:off x="7740650" y="5229225"/>
            <a:ext cx="10795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(McLure, 2010)</a:t>
            </a: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908050"/>
            <a:ext cx="38211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8313" y="2205038"/>
            <a:ext cx="81311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39273" t="51164" r="28291" b="15453"/>
          <a:stretch>
            <a:fillRect/>
          </a:stretch>
        </p:blipFill>
        <p:spPr>
          <a:xfrm>
            <a:off x="323850" y="3213100"/>
            <a:ext cx="1989138" cy="1152525"/>
          </a:xfrm>
        </p:spPr>
      </p:pic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4"/>
          <a:srcRect l="9483" t="42917" r="5161" b="29494"/>
          <a:stretch>
            <a:fillRect/>
          </a:stretch>
        </p:blipFill>
        <p:spPr bwMode="auto">
          <a:xfrm>
            <a:off x="2484438" y="3284538"/>
            <a:ext cx="633571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Box 5"/>
          <p:cNvSpPr txBox="1">
            <a:spLocks noChangeArrowheads="1"/>
          </p:cNvSpPr>
          <p:nvPr/>
        </p:nvSpPr>
        <p:spPr bwMode="auto">
          <a:xfrm>
            <a:off x="468313" y="2708275"/>
            <a:ext cx="4175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Luminosity Distance</a:t>
            </a:r>
          </a:p>
        </p:txBody>
      </p:sp>
      <p:pic>
        <p:nvPicPr>
          <p:cNvPr id="20484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8313" y="1484313"/>
            <a:ext cx="338296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7"/>
          <p:cNvSpPr txBox="1">
            <a:spLocks noChangeArrowheads="1"/>
          </p:cNvSpPr>
          <p:nvPr/>
        </p:nvSpPr>
        <p:spPr bwMode="auto">
          <a:xfrm>
            <a:off x="468313" y="908050"/>
            <a:ext cx="33829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Co-moving Distance</a:t>
            </a:r>
          </a:p>
        </p:txBody>
      </p:sp>
      <p:pic>
        <p:nvPicPr>
          <p:cNvPr id="20486" name="Picture 7" descr=" M = m - 5 ((\log_{10}{D_L}) - 1)\!\,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9750" y="5589588"/>
            <a:ext cx="5040313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539750" y="4724400"/>
            <a:ext cx="3095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>
                <a:latin typeface="Calibri" pitchFamily="34" charset="0"/>
              </a:rPr>
              <a:t>Magnitude Conversion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Parameters and Assumptions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JOSH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Programs A. And B.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GB" smtClean="0"/>
              <a:t>	We have two programs computing the same quantities in slightly different ways in order to validate any results we obtain. </a:t>
            </a:r>
          </a:p>
          <a:p>
            <a:endParaRPr lang="en-GB" smtClean="0"/>
          </a:p>
          <a:p>
            <a:r>
              <a:rPr lang="en-GB" smtClean="0"/>
              <a:t>Owen and Andy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How we could refine this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000" smtClean="0"/>
              <a:t>Can refine code by accounting for cosmic variance and including</a:t>
            </a:r>
          </a:p>
          <a:p>
            <a:pPr>
              <a:buFont typeface="Arial" charset="0"/>
              <a:buNone/>
            </a:pPr>
            <a:r>
              <a:rPr lang="en-GB" sz="2000" smtClean="0"/>
              <a:t>gravitational lensing, where applicable.</a:t>
            </a:r>
          </a:p>
          <a:p>
            <a:pPr>
              <a:buFont typeface="Arial" charset="0"/>
              <a:buNone/>
            </a:pPr>
            <a:endParaRPr lang="en-GB" sz="2000" b="1" smtClean="0"/>
          </a:p>
          <a:p>
            <a:pPr>
              <a:buFont typeface="Arial" charset="0"/>
              <a:buNone/>
            </a:pPr>
            <a:r>
              <a:rPr lang="en-GB" sz="2000" b="1" smtClean="0"/>
              <a:t>Cosmic Variance</a:t>
            </a:r>
          </a:p>
          <a:p>
            <a:r>
              <a:rPr lang="en-GB" sz="2000" smtClean="0"/>
              <a:t>The Universe is only homegeneous at the largest scale (&gt;1Gpc).</a:t>
            </a:r>
          </a:p>
          <a:p>
            <a:r>
              <a:rPr lang="en-GB" sz="2000" smtClean="0"/>
              <a:t>Measurements are affected by the large-scale cosmic structure.</a:t>
            </a:r>
          </a:p>
          <a:p>
            <a:r>
              <a:rPr lang="en-GB" sz="2000" smtClean="0"/>
              <a:t>In general, the dominant source of error, well in excess of Poisson noise, comes from Cosmic Variance.</a:t>
            </a:r>
          </a:p>
          <a:p>
            <a:pPr>
              <a:buFont typeface="Arial" charset="0"/>
              <a:buNone/>
            </a:pPr>
            <a:endParaRPr lang="en-GB" sz="2000" smtClean="0"/>
          </a:p>
          <a:p>
            <a:pPr>
              <a:buFont typeface="Arial" charset="0"/>
              <a:buNone/>
            </a:pPr>
            <a:r>
              <a:rPr lang="en-GB" sz="2000" b="1" smtClean="0"/>
              <a:t>Gravitational Lensing </a:t>
            </a:r>
            <a:r>
              <a:rPr lang="en-GB" sz="2000" smtClean="0"/>
              <a:t>(as per Catherine’s slides)</a:t>
            </a:r>
            <a:endParaRPr lang="en-GB" sz="2000" b="1" smtClean="0"/>
          </a:p>
          <a:p>
            <a:r>
              <a:rPr lang="en-GB" sz="2000" smtClean="0"/>
              <a:t>Galaxies at extreme redshifts are too faint to detect.</a:t>
            </a:r>
          </a:p>
          <a:p>
            <a:r>
              <a:rPr lang="en-GB" sz="2000" smtClean="0"/>
              <a:t>Their apparent magnitude can be amplified by a factor of ten by using nearby superclusters as Gravitational lenses.</a:t>
            </a:r>
          </a:p>
          <a:p>
            <a:r>
              <a:rPr lang="en-GB" sz="2000" smtClean="0"/>
              <a:t>This allows us to probe further back towards the beginning of reionization.</a:t>
            </a:r>
          </a:p>
          <a:p>
            <a:endParaRPr lang="en-GB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Allowing for Cosmic Variance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smtClean="0"/>
              <a:t>Any number or density measurement derived from a galaxy population is susceptible to Cosmic Variance.</a:t>
            </a:r>
          </a:p>
          <a:p>
            <a:r>
              <a:rPr lang="en-GB" sz="1800" smtClean="0"/>
              <a:t>Therefore, any estimates produced for the observing team from the code, should account for this in some way.</a:t>
            </a:r>
          </a:p>
          <a:p>
            <a:r>
              <a:rPr lang="en-GB" sz="1800" smtClean="0"/>
              <a:t>The Cosmic Variance of a survey is empirically reduced with multiple sightlines, by √N – where N is the no. of sightlines.</a:t>
            </a:r>
          </a:p>
          <a:p>
            <a:r>
              <a:rPr lang="en-GB" sz="1800" smtClean="0"/>
              <a:t>It is also lower for higher aspect ratio surveys.</a:t>
            </a:r>
          </a:p>
          <a:p>
            <a:endParaRPr lang="en-GB" sz="1800" smtClean="0"/>
          </a:p>
          <a:p>
            <a:pPr>
              <a:buFont typeface="Arial" charset="0"/>
              <a:buNone/>
            </a:pPr>
            <a:r>
              <a:rPr lang="en-GB" sz="1800" smtClean="0"/>
              <a:t>The bulk of the refining process will be using this information to best advise the </a:t>
            </a:r>
          </a:p>
          <a:p>
            <a:pPr>
              <a:buFont typeface="Arial" charset="0"/>
              <a:buNone/>
            </a:pPr>
            <a:r>
              <a:rPr lang="en-GB" sz="1800" smtClean="0"/>
              <a:t>observing team on how to proceed with their survey, to obtain a fair sampling of </a:t>
            </a:r>
          </a:p>
          <a:p>
            <a:pPr>
              <a:buFont typeface="Arial" charset="0"/>
              <a:buNone/>
            </a:pPr>
            <a:r>
              <a:rPr lang="en-GB" sz="1800" smtClean="0"/>
              <a:t>galaxies i.e. one that is likely to representative of the galaxy distribution as a whole, at </a:t>
            </a:r>
          </a:p>
          <a:p>
            <a:pPr>
              <a:buFont typeface="Arial" charset="0"/>
              <a:buNone/>
            </a:pPr>
            <a:r>
              <a:rPr lang="en-GB" sz="1800" smtClean="0"/>
              <a:t>that cosmic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431</Words>
  <Application>Microsoft Office PowerPoint</Application>
  <PresentationFormat>On-screen Show (4:3)</PresentationFormat>
  <Paragraphs>61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Extragalactic Astrophysics and Cosmology Group Study 2013</vt:lpstr>
      <vt:lpstr>OUR AIM:</vt:lpstr>
      <vt:lpstr>How we intend to do this:</vt:lpstr>
      <vt:lpstr>Schechter Function</vt:lpstr>
      <vt:lpstr>Slide 5</vt:lpstr>
      <vt:lpstr>Parameters and Assumptions</vt:lpstr>
      <vt:lpstr>Programs A. And B.</vt:lpstr>
      <vt:lpstr>How we could refine this</vt:lpstr>
      <vt:lpstr>Allowing for Cosmic Variance</vt:lpstr>
      <vt:lpstr>Plans for the future: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Lewis</cp:lastModifiedBy>
  <cp:revision>9</cp:revision>
  <dcterms:created xsi:type="dcterms:W3CDTF">2013-02-17T20:05:55Z</dcterms:created>
  <dcterms:modified xsi:type="dcterms:W3CDTF">2013-02-18T13:58:01Z</dcterms:modified>
</cp:coreProperties>
</file>