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65" r:id="rId6"/>
    <p:sldId id="272" r:id="rId7"/>
    <p:sldId id="273" r:id="rId8"/>
    <p:sldId id="274" r:id="rId9"/>
    <p:sldId id="261" r:id="rId10"/>
    <p:sldId id="270" r:id="rId11"/>
    <p:sldId id="271" r:id="rId12"/>
    <p:sldId id="268" r:id="rId13"/>
    <p:sldId id="269" r:id="rId14"/>
    <p:sldId id="262" r:id="rId15"/>
    <p:sldId id="266" r:id="rId16"/>
    <p:sldId id="263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7CE72C2-3273-44F0-B624-635112184EB1}" type="datetimeFigureOut">
              <a:rPr lang="en-GB"/>
              <a:pPr>
                <a:defRPr/>
              </a:pPr>
              <a:t>19/02/2013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18D807F-BA6D-49CE-A646-90A14E2EB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FC3DB-8A84-4AA1-A7A9-440923173E19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23A724-020E-43C6-B8DA-09E32F7412E4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smtClean="0"/>
              <a:t>dH (hubble distance) radius of the visible universe. Luminosity distance is redshifted. Magnitude conversion is for AB system.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FCE207-BC41-49C9-993C-F8C5D95C612E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01E052-3B26-4D94-B483-193B6E286A8B}" type="slidenum">
              <a:rPr lang="en-GB"/>
              <a:pPr/>
              <a:t>12</a:t>
            </a:fld>
            <a:endParaRPr lang="en-GB"/>
          </a:p>
        </p:txBody>
      </p:sp>
      <p:sp>
        <p:nvSpPr>
          <p:cNvPr id="51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36EE02-B276-4541-AAB0-2BD06D51C758}" type="slidenum">
              <a:rPr lang="en-GB"/>
              <a:pPr/>
              <a:t>13</a:t>
            </a:fld>
            <a:endParaRPr lang="en-GB"/>
          </a:p>
        </p:txBody>
      </p:sp>
      <p:sp>
        <p:nvSpPr>
          <p:cNvPr id="61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DAC7E-8E28-4F1B-851D-351F70576644}" type="datetimeFigureOut">
              <a:rPr lang="en-GB"/>
              <a:pPr>
                <a:defRPr/>
              </a:pPr>
              <a:t>19/02/2013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04CAC-226B-4522-871E-B5A73E7C46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8CC66-B9FD-434F-8F37-0E7BD01C9E5B}" type="datetimeFigureOut">
              <a:rPr lang="en-GB"/>
              <a:pPr>
                <a:defRPr/>
              </a:pPr>
              <a:t>19/02/2013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47DB8-268E-4E89-B062-D1D1ACE5BE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980B4-9D83-4908-8A17-A54490E05A14}" type="datetimeFigureOut">
              <a:rPr lang="en-GB"/>
              <a:pPr>
                <a:defRPr/>
              </a:pPr>
              <a:t>19/02/2013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CAFD9-BF39-44F2-AD0B-65E0D14C1D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3320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E9A6E-4FE9-4ED9-A5F5-2ED64E09C3A6}" type="datetimeFigureOut">
              <a:rPr lang="en-GB"/>
              <a:pPr>
                <a:defRPr/>
              </a:pPr>
              <a:t>19/02/2013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0AB1A-4CEE-481B-8916-466B0A7801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C62AA-C854-4FF7-8874-BFEAC6AEEE3D}" type="datetimeFigureOut">
              <a:rPr lang="en-GB"/>
              <a:pPr>
                <a:defRPr/>
              </a:pPr>
              <a:t>19/02/2013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1C60B-749C-4B91-BB95-49B7FAEDEB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A8F3E-4583-4894-A69C-3B9B2D4AA213}" type="datetimeFigureOut">
              <a:rPr lang="en-GB"/>
              <a:pPr>
                <a:defRPr/>
              </a:pPr>
              <a:t>19/02/2013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0C1F5-12F9-4410-A1B9-A29BD182EF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BF348-BFC6-44FA-B8A2-25F89F6D8FE1}" type="datetimeFigureOut">
              <a:rPr lang="en-GB"/>
              <a:pPr>
                <a:defRPr/>
              </a:pPr>
              <a:t>19/02/2013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417B8-EFD5-415F-B512-C338F4611D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C2690-408E-4C4E-BB84-C5172F5DCC72}" type="datetimeFigureOut">
              <a:rPr lang="en-GB"/>
              <a:pPr>
                <a:defRPr/>
              </a:pPr>
              <a:t>19/02/2013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9954A-06C0-4C49-9D35-5A7B6FBC35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24EFD-792F-4DDF-A110-252C36C48AFE}" type="datetimeFigureOut">
              <a:rPr lang="en-GB"/>
              <a:pPr>
                <a:defRPr/>
              </a:pPr>
              <a:t>19/02/2013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E8636-4EA4-44B7-8BFF-EE52425280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9C94F-0CE2-4F47-A9B8-5C5B6F5F2F1B}" type="datetimeFigureOut">
              <a:rPr lang="en-GB"/>
              <a:pPr>
                <a:defRPr/>
              </a:pPr>
              <a:t>19/02/2013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BDA69-EE50-4CB9-A50B-05574B3720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6F723-AF8F-4CBA-B3B0-FE14735C6352}" type="datetimeFigureOut">
              <a:rPr lang="en-GB"/>
              <a:pPr>
                <a:defRPr/>
              </a:pPr>
              <a:t>19/02/2013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A708F-E379-4814-A8C9-D7A2C554F0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E74DA5-F622-413E-BBB9-D894A52D4ECB}" type="datetimeFigureOut">
              <a:rPr lang="en-GB"/>
              <a:pPr>
                <a:defRPr/>
              </a:pPr>
              <a:t>19/02/2013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C332E1-C7B2-4B3C-A054-56A4A2C752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Extragalactic Astrophysics and Cosmology Group Study 2013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Predictions Group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Schechter Function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u="sng" dirty="0" smtClean="0"/>
              <a:t>Main aims:</a:t>
            </a:r>
            <a:r>
              <a:rPr lang="en-GB" b="1" u="sng" dirty="0"/>
              <a:t> </a:t>
            </a:r>
            <a:r>
              <a:rPr lang="en-GB" dirty="0" smtClean="0"/>
              <a:t>To give the observing group appropriate inputs, and to compare results with other code. </a:t>
            </a:r>
          </a:p>
          <a:p>
            <a:endParaRPr lang="en-GB" dirty="0" smtClean="0"/>
          </a:p>
          <a:p>
            <a:r>
              <a:rPr lang="en-GB" b="1" u="sng" dirty="0" smtClean="0"/>
              <a:t>Results: </a:t>
            </a:r>
            <a:r>
              <a:rPr lang="en-GB" dirty="0" smtClean="0"/>
              <a:t>Appropriately shaped Schechter function graph upon output, and a number of galaxies outputted, within apparent magnitude range. </a:t>
            </a:r>
          </a:p>
          <a:p>
            <a:endParaRPr lang="en-GB" dirty="0"/>
          </a:p>
          <a:p>
            <a:endParaRPr lang="en-GB" dirty="0" smtClean="0"/>
          </a:p>
          <a:p>
            <a:pPr lvl="7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Attempt to match outputted number with observed data at a variety of </a:t>
            </a:r>
            <a:r>
              <a:rPr lang="en-GB" dirty="0" err="1" smtClean="0"/>
              <a:t>redshifts</a:t>
            </a:r>
            <a:r>
              <a:rPr lang="en-GB" dirty="0"/>
              <a:t> </a:t>
            </a:r>
            <a:r>
              <a:rPr lang="en-GB" dirty="0" smtClean="0"/>
              <a:t>and apparent magnitudes</a:t>
            </a:r>
          </a:p>
          <a:p>
            <a:r>
              <a:rPr lang="en-GB" dirty="0" smtClean="0"/>
              <a:t>Get program to output effectively</a:t>
            </a:r>
          </a:p>
          <a:p>
            <a:r>
              <a:rPr lang="en-GB" dirty="0" smtClean="0"/>
              <a:t>Calculate Ionizing </a:t>
            </a:r>
            <a:r>
              <a:rPr lang="en-GB" dirty="0"/>
              <a:t>photon rate </a:t>
            </a:r>
            <a:r>
              <a:rPr lang="en-GB" dirty="0" smtClean="0"/>
              <a:t>density from Schechter Function. </a:t>
            </a:r>
          </a:p>
          <a:p>
            <a:r>
              <a:rPr lang="en-GB" dirty="0" smtClean="0"/>
              <a:t>Integrate graphing </a:t>
            </a:r>
            <a:r>
              <a:rPr lang="en-GB" smtClean="0"/>
              <a:t>function with code. </a:t>
            </a:r>
            <a:endParaRPr lang="en-GB" dirty="0" smtClean="0"/>
          </a:p>
          <a:p>
            <a:r>
              <a:rPr lang="en-GB" dirty="0" smtClean="0"/>
              <a:t>Parameters evolving with </a:t>
            </a:r>
            <a:r>
              <a:rPr lang="en-GB" dirty="0" err="1" smtClean="0"/>
              <a:t>redshift</a:t>
            </a:r>
            <a:r>
              <a:rPr lang="en-GB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Schechter function output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937440" y="1697939"/>
          <a:ext cx="7292160" cy="4079948"/>
        </p:xfrm>
        <a:graphic>
          <a:graphicData uri="http://schemas.openxmlformats.org/presentationml/2006/ole">
            <p:oleObj spid="_x0000_s1026" r:id="rId4" imgW="8039160" imgH="449712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Plans for improvement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526396"/>
          </a:xfrm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Converging time analysis to optimise accuracy for a given computation time.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Implement upper and lower bounds on parameter evolution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Output distributions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Create intuitive input system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we could refine this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GB" sz="2000" smtClean="0"/>
              <a:t>Can refine code by accounting for cosmic variance and including</a:t>
            </a:r>
          </a:p>
          <a:p>
            <a:pPr>
              <a:buFont typeface="Arial" charset="0"/>
              <a:buNone/>
            </a:pPr>
            <a:r>
              <a:rPr lang="en-GB" sz="2000" smtClean="0"/>
              <a:t>gravitational lensing, where applicable.</a:t>
            </a:r>
          </a:p>
          <a:p>
            <a:pPr>
              <a:buFont typeface="Arial" charset="0"/>
              <a:buNone/>
            </a:pPr>
            <a:endParaRPr lang="en-GB" sz="2000" b="1" smtClean="0"/>
          </a:p>
          <a:p>
            <a:pPr>
              <a:buFont typeface="Arial" charset="0"/>
              <a:buNone/>
            </a:pPr>
            <a:r>
              <a:rPr lang="en-GB" sz="2000" b="1" smtClean="0"/>
              <a:t>Cosmic Variance</a:t>
            </a:r>
          </a:p>
          <a:p>
            <a:r>
              <a:rPr lang="en-GB" sz="2000" smtClean="0"/>
              <a:t>The Universe is only homegeneous at the largest scale (&gt;1Gpc).</a:t>
            </a:r>
          </a:p>
          <a:p>
            <a:r>
              <a:rPr lang="en-GB" sz="2000" smtClean="0"/>
              <a:t>Measurements are affected by the large-scale cosmic structure.</a:t>
            </a:r>
          </a:p>
          <a:p>
            <a:r>
              <a:rPr lang="en-GB" sz="2000" smtClean="0"/>
              <a:t>In general, the dominant source of error, well in excess of Poisson noise, comes from Cosmic Variance.</a:t>
            </a:r>
          </a:p>
          <a:p>
            <a:pPr>
              <a:buFont typeface="Arial" charset="0"/>
              <a:buNone/>
            </a:pPr>
            <a:endParaRPr lang="en-GB" sz="2000" smtClean="0"/>
          </a:p>
          <a:p>
            <a:pPr>
              <a:buFont typeface="Arial" charset="0"/>
              <a:buNone/>
            </a:pPr>
            <a:r>
              <a:rPr lang="en-GB" sz="2000" b="1" smtClean="0"/>
              <a:t>Gravitational Lensing </a:t>
            </a:r>
            <a:r>
              <a:rPr lang="en-GB" sz="2000" smtClean="0"/>
              <a:t>(as per Catherine’s slides)</a:t>
            </a:r>
            <a:endParaRPr lang="en-GB" sz="2000" b="1" smtClean="0"/>
          </a:p>
          <a:p>
            <a:r>
              <a:rPr lang="en-GB" sz="2000" smtClean="0"/>
              <a:t>Galaxies at extreme redshifts are too faint to detect.</a:t>
            </a:r>
          </a:p>
          <a:p>
            <a:r>
              <a:rPr lang="en-GB" sz="2000" smtClean="0"/>
              <a:t>Their apparent magnitude can be amplified by a factor of ten by using nearby superclusters as Gravitational lenses.</a:t>
            </a:r>
          </a:p>
          <a:p>
            <a:r>
              <a:rPr lang="en-GB" sz="2000" smtClean="0"/>
              <a:t>This allows us to probe further back towards the beginning of reionization.</a:t>
            </a:r>
          </a:p>
          <a:p>
            <a:endParaRPr lang="en-GB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Allowing for Cosmic Variance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467544" y="1600200"/>
            <a:ext cx="8507288" cy="5257800"/>
          </a:xfrm>
        </p:spPr>
        <p:txBody>
          <a:bodyPr/>
          <a:lstStyle/>
          <a:p>
            <a:r>
              <a:rPr lang="en-GB" sz="2100" dirty="0" smtClean="0"/>
              <a:t>Any number or density measurement derived from a galaxy population is susceptible to Cosmic Variance.</a:t>
            </a:r>
          </a:p>
          <a:p>
            <a:r>
              <a:rPr lang="en-GB" sz="2100" dirty="0" smtClean="0"/>
              <a:t>Therefore, any estimates produced for the observing team from the code, should account for this in some way.</a:t>
            </a:r>
          </a:p>
          <a:p>
            <a:r>
              <a:rPr lang="en-GB" sz="2100" dirty="0" smtClean="0"/>
              <a:t>The Cosmic Variance of a survey is empirically reduced with multiple sightlines, by √N – where N is the no. of sightlines.</a:t>
            </a:r>
          </a:p>
          <a:p>
            <a:r>
              <a:rPr lang="en-GB" sz="2100" dirty="0" smtClean="0"/>
              <a:t>It is also lower for higher aspect ratio surveys.</a:t>
            </a:r>
          </a:p>
          <a:p>
            <a:endParaRPr lang="en-GB" sz="2100" dirty="0" smtClean="0"/>
          </a:p>
          <a:p>
            <a:pPr>
              <a:buFont typeface="Arial" charset="0"/>
              <a:buNone/>
            </a:pPr>
            <a:r>
              <a:rPr lang="en-GB" sz="2100" dirty="0" smtClean="0"/>
              <a:t>	The </a:t>
            </a:r>
            <a:r>
              <a:rPr lang="en-GB" sz="2100" dirty="0" smtClean="0"/>
              <a:t>bulk of the refining process will be using this information to best advise the </a:t>
            </a:r>
            <a:r>
              <a:rPr lang="en-GB" sz="2100" dirty="0" smtClean="0"/>
              <a:t>observing </a:t>
            </a:r>
            <a:r>
              <a:rPr lang="en-GB" sz="2100" dirty="0" smtClean="0"/>
              <a:t>team on how to proceed with their survey, to obtain a fair sampling </a:t>
            </a:r>
            <a:r>
              <a:rPr lang="en-GB" sz="2100" dirty="0" smtClean="0"/>
              <a:t>of galaxies </a:t>
            </a:r>
            <a:r>
              <a:rPr lang="en-GB" sz="2100" dirty="0" smtClean="0"/>
              <a:t>i.e. one that is likely to representative of the galaxy distribution as a </a:t>
            </a:r>
            <a:r>
              <a:rPr lang="en-GB" sz="2100" dirty="0" smtClean="0"/>
              <a:t>whole</a:t>
            </a:r>
            <a:r>
              <a:rPr lang="en-GB" sz="2100" dirty="0" smtClean="0"/>
              <a:t>, at </a:t>
            </a:r>
            <a:r>
              <a:rPr lang="en-GB" sz="2100" dirty="0" smtClean="0"/>
              <a:t>that </a:t>
            </a:r>
            <a:r>
              <a:rPr lang="en-GB" sz="2100" dirty="0" smtClean="0"/>
              <a:t>cosmic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mtClean="0"/>
              <a:t>Plans for the future: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Get both programs working.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Continue trying to gather relationship of parameters with time.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Research into cosmic variance; how are we going to include it in our calculations? What formulae might we need?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Produce </a:t>
            </a:r>
            <a:r>
              <a:rPr lang="en-GB" dirty="0"/>
              <a:t>r</a:t>
            </a:r>
            <a:r>
              <a:rPr lang="en-GB" dirty="0" smtClean="0"/>
              <a:t>efined programs.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	Meanwhile all continually working on our own individual contributions to the report which were designated last Tuesday.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692150"/>
            <a:ext cx="7772400" cy="13620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Our Aim:</a:t>
            </a:r>
            <a:endParaRPr lang="en-GB" dirty="0"/>
          </a:p>
        </p:txBody>
      </p:sp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468313" y="1844675"/>
            <a:ext cx="8135937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600">
                <a:latin typeface="Calibri" pitchFamily="34" charset="0"/>
              </a:rPr>
              <a:t>To be able to predict the number of high redshift galaxies one would detect within a given absolute magnitude range for a given filter band.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mtClean="0"/>
              <a:t>How we intend to do this: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781550"/>
          </a:xfrm>
        </p:spPr>
        <p:txBody>
          <a:bodyPr rtlCol="0">
            <a:normAutofit fontScale="85000" lnSpcReduction="20000"/>
          </a:bodyPr>
          <a:lstStyle/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dirty="0" smtClean="0"/>
              <a:t>Find a general Schechter Function.		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dirty="0" smtClean="0"/>
              <a:t>Mathematical process to convert Schechter Function into observing units. 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dirty="0" smtClean="0"/>
              <a:t>Build program to automate process.	</a:t>
            </a:r>
            <a:r>
              <a:rPr lang="en-GB" dirty="0" smtClean="0">
                <a:solidFill>
                  <a:srgbClr val="FF0000"/>
                </a:solidFill>
              </a:rPr>
              <a:t> IN PROCESS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dirty="0" smtClean="0"/>
              <a:t>Find plausible starting parameters. 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dirty="0" smtClean="0"/>
              <a:t>Collate parameter data from papers. 	</a:t>
            </a:r>
            <a:r>
              <a:rPr lang="en-GB" dirty="0" smtClean="0">
                <a:solidFill>
                  <a:srgbClr val="FF0000"/>
                </a:solidFill>
              </a:rPr>
              <a:t> IN PROCESS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dirty="0" smtClean="0"/>
              <a:t>Determine parameter evolution with time. </a:t>
            </a:r>
            <a:r>
              <a:rPr lang="en-GB" dirty="0" smtClean="0">
                <a:solidFill>
                  <a:srgbClr val="FF0000"/>
                </a:solidFill>
              </a:rPr>
              <a:t>IN PROCESS</a:t>
            </a:r>
            <a:endParaRPr lang="en-GB" baseline="30000" dirty="0" smtClean="0">
              <a:solidFill>
                <a:srgbClr val="FF0000"/>
              </a:solidFill>
            </a:endParaRP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 startAt="7"/>
              <a:defRPr/>
            </a:pPr>
            <a:r>
              <a:rPr lang="en-GB" dirty="0" smtClean="0"/>
              <a:t>Plot </a:t>
            </a:r>
            <a:r>
              <a:rPr lang="en-GB" dirty="0"/>
              <a:t>results/ data visualisation.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 startAt="7"/>
              <a:defRPr/>
            </a:pPr>
            <a:r>
              <a:rPr lang="en-GB" dirty="0" smtClean="0"/>
              <a:t>Give </a:t>
            </a:r>
            <a:r>
              <a:rPr lang="en-GB" dirty="0"/>
              <a:t>to observers. </a:t>
            </a:r>
            <a:endParaRPr lang="en-GB" dirty="0" smtClean="0"/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 startAt="7"/>
              <a:defRPr/>
            </a:pPr>
            <a:r>
              <a:rPr lang="en-GB" dirty="0" smtClean="0"/>
              <a:t>Refine </a:t>
            </a:r>
            <a:r>
              <a:rPr lang="en-GB" dirty="0"/>
              <a:t>technique- include more sophisticated adaptations. </a:t>
            </a:r>
            <a:endParaRPr lang="en-GB" baseline="30000" dirty="0"/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GB" dirty="0" smtClean="0"/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baseline="30000" dirty="0" smtClean="0"/>
          </a:p>
        </p:txBody>
      </p:sp>
      <p:sp>
        <p:nvSpPr>
          <p:cNvPr id="17411" name="Content Placeholder 2"/>
          <p:cNvSpPr txBox="1">
            <a:spLocks/>
          </p:cNvSpPr>
          <p:nvPr/>
        </p:nvSpPr>
        <p:spPr bwMode="auto">
          <a:xfrm>
            <a:off x="684213" y="4076700"/>
            <a:ext cx="82296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  <a:buFont typeface="Arial" charset="0"/>
              <a:buNone/>
            </a:pPr>
            <a:endParaRPr lang="en-GB" sz="3200" baseline="30000">
              <a:latin typeface="Calibri" pitchFamily="34" charset="0"/>
            </a:endParaRPr>
          </a:p>
        </p:txBody>
      </p:sp>
      <p:pic>
        <p:nvPicPr>
          <p:cNvPr id="17412" name="Picture 2" descr="http://www.totosites.com/wp-content/uploads/2011/05/red-ti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0" y="1557338"/>
            <a:ext cx="36036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2" descr="http://www.totosites.com/wp-content/uploads/2011/05/red-ti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7450" y="2349500"/>
            <a:ext cx="3587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2" descr="http://www.totosites.com/wp-content/uploads/2011/05/red-ti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3141663"/>
            <a:ext cx="360362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ctrTitle"/>
          </p:nvPr>
        </p:nvSpPr>
        <p:spPr>
          <a:xfrm>
            <a:off x="611188" y="0"/>
            <a:ext cx="7772400" cy="1470025"/>
          </a:xfrm>
        </p:spPr>
        <p:txBody>
          <a:bodyPr/>
          <a:lstStyle/>
          <a:p>
            <a:r>
              <a:rPr lang="en-GB" smtClean="0"/>
              <a:t>Schechter Function</a:t>
            </a:r>
          </a:p>
        </p:txBody>
      </p:sp>
      <p:pic>
        <p:nvPicPr>
          <p:cNvPr id="184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196975"/>
            <a:ext cx="45720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8" descr="Schechter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113" y="3213100"/>
            <a:ext cx="698500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179388" y="3573463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Calibri" pitchFamily="34" charset="0"/>
              </a:rPr>
              <a:t>Z=7</a:t>
            </a:r>
          </a:p>
        </p:txBody>
      </p:sp>
      <p:sp>
        <p:nvSpPr>
          <p:cNvPr id="18437" name="TextBox 10"/>
          <p:cNvSpPr txBox="1">
            <a:spLocks noChangeArrowheads="1"/>
          </p:cNvSpPr>
          <p:nvPr/>
        </p:nvSpPr>
        <p:spPr bwMode="auto">
          <a:xfrm>
            <a:off x="7812088" y="3644900"/>
            <a:ext cx="936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Calibri" pitchFamily="34" charset="0"/>
              </a:rPr>
              <a:t>Z=8</a:t>
            </a:r>
          </a:p>
        </p:txBody>
      </p:sp>
      <p:sp>
        <p:nvSpPr>
          <p:cNvPr id="18438" name="TextBox 11"/>
          <p:cNvSpPr txBox="1">
            <a:spLocks noChangeArrowheads="1"/>
          </p:cNvSpPr>
          <p:nvPr/>
        </p:nvSpPr>
        <p:spPr bwMode="auto">
          <a:xfrm>
            <a:off x="7740650" y="5229225"/>
            <a:ext cx="1079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Calibri" pitchFamily="34" charset="0"/>
              </a:rPr>
              <a:t>(McLure, 2010)</a:t>
            </a:r>
          </a:p>
        </p:txBody>
      </p:sp>
      <p:pic>
        <p:nvPicPr>
          <p:cNvPr id="1843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00563" y="908050"/>
            <a:ext cx="382111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313" y="2205038"/>
            <a:ext cx="813117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39273" t="51164" r="28291" b="15453"/>
          <a:stretch>
            <a:fillRect/>
          </a:stretch>
        </p:blipFill>
        <p:spPr>
          <a:xfrm>
            <a:off x="323850" y="3213100"/>
            <a:ext cx="1989138" cy="1152525"/>
          </a:xfrm>
        </p:spPr>
      </p:pic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4" cstate="print"/>
          <a:srcRect l="9483" t="42917" r="5161" b="29494"/>
          <a:stretch>
            <a:fillRect/>
          </a:stretch>
        </p:blipFill>
        <p:spPr bwMode="auto">
          <a:xfrm>
            <a:off x="2484438" y="3284538"/>
            <a:ext cx="633571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468313" y="2708275"/>
            <a:ext cx="4175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>
                <a:latin typeface="Calibri" pitchFamily="34" charset="0"/>
              </a:rPr>
              <a:t>Luminosity Distance</a:t>
            </a:r>
          </a:p>
        </p:txBody>
      </p:sp>
      <p:pic>
        <p:nvPicPr>
          <p:cNvPr id="20484" name="Picture 5" descr="  d_C(z)  = d_H \int_0^z \frac{dz'}{E(z')}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3" y="1484313"/>
            <a:ext cx="338296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Box 7"/>
          <p:cNvSpPr txBox="1">
            <a:spLocks noChangeArrowheads="1"/>
          </p:cNvSpPr>
          <p:nvPr/>
        </p:nvSpPr>
        <p:spPr bwMode="auto">
          <a:xfrm>
            <a:off x="468313" y="908050"/>
            <a:ext cx="3382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>
                <a:latin typeface="Calibri" pitchFamily="34" charset="0"/>
              </a:rPr>
              <a:t>Co-moving Distance</a:t>
            </a:r>
          </a:p>
        </p:txBody>
      </p:sp>
      <p:pic>
        <p:nvPicPr>
          <p:cNvPr id="20486" name="Picture 7" descr=" M = m - 5 ((\log_{10}{D_L}) - 1)\!\,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750" y="5589588"/>
            <a:ext cx="50403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TextBox 9"/>
          <p:cNvSpPr txBox="1">
            <a:spLocks noChangeArrowheads="1"/>
          </p:cNvSpPr>
          <p:nvPr/>
        </p:nvSpPr>
        <p:spPr bwMode="auto">
          <a:xfrm>
            <a:off x="539750" y="4724400"/>
            <a:ext cx="3095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>
                <a:latin typeface="Calibri" pitchFamily="34" charset="0"/>
              </a:rPr>
              <a:t>Magnitude Conversion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>
                <a:latin typeface="Droid Serif"/>
                <a:ea typeface="Droid Serif"/>
                <a:cs typeface="Droid Serif"/>
                <a:sym typeface="Droid Serif"/>
              </a:rPr>
              <a:t>Assumptions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Universe is: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Flat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Matter Dominated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No cosmic variance</a:t>
            </a:r>
          </a:p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Constant Schechter Function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Parameters of the Schechter function do not change as a function of redshift.</a:t>
            </a:r>
          </a:p>
          <a:p>
            <a:endParaRPr lang="en-GB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6241829" y="2461157"/>
            <a:ext cx="1164600" cy="1164600"/>
          </a:xfrm>
          <a:prstGeom prst="chord">
            <a:avLst>
              <a:gd name="adj1" fmla="val 10823528"/>
              <a:gd name="adj2" fmla="val 1573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4901450" y="1120778"/>
            <a:ext cx="3845700" cy="3845700"/>
          </a:xfrm>
          <a:prstGeom prst="arc">
            <a:avLst>
              <a:gd name="adj1" fmla="val 14062834"/>
              <a:gd name="adj2" fmla="val 18418427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5406419" y="1626819"/>
            <a:ext cx="2835600" cy="2833500"/>
          </a:xfrm>
          <a:prstGeom prst="arc">
            <a:avLst>
              <a:gd name="adj1" fmla="val 14062834"/>
              <a:gd name="adj2" fmla="val 18403885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5831692" y="2040036"/>
            <a:ext cx="1985100" cy="2007000"/>
          </a:xfrm>
          <a:prstGeom prst="arc">
            <a:avLst>
              <a:gd name="adj1" fmla="val 14062834"/>
              <a:gd name="adj2" fmla="val 18403885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352950" y="789994"/>
            <a:ext cx="4942500" cy="4755599"/>
          </a:xfrm>
          <a:prstGeom prst="arc">
            <a:avLst>
              <a:gd name="adj1" fmla="val 14062834"/>
              <a:gd name="adj2" fmla="val 18403885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429425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>
                <a:latin typeface="Droid Serif"/>
                <a:ea typeface="Droid Serif"/>
                <a:cs typeface="Droid Serif"/>
                <a:sym typeface="Droid Serif"/>
              </a:rPr>
              <a:t>Schechter Function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Next step is to add variation in the parameters of the Schechter Equation as a function of redshift.</a:t>
            </a:r>
          </a:p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Involve using real data from observations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Extrapolate backwards for higher redshift</a:t>
            </a:r>
          </a:p>
          <a:p>
            <a:pPr marL="914400" lvl="1" indent="-38100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Try different fits for data.</a:t>
            </a:r>
          </a:p>
        </p:txBody>
      </p:sp>
    </p:spTree>
    <p:extLst>
      <p:ext uri="{BB962C8B-B14F-4D97-AF65-F5344CB8AC3E}">
        <p14:creationId xmlns:p14="http://schemas.microsoft.com/office/powerpoint/2010/main" xmlns="" val="30250657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>
                <a:latin typeface="Droid Serif"/>
                <a:ea typeface="Droid Serif"/>
                <a:cs typeface="Droid Serif"/>
                <a:sym typeface="Droid Serif"/>
              </a:rPr>
              <a:t>Parameters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Parameters taken from papers on high redshift galaxies.</a:t>
            </a:r>
          </a:p>
          <a:p>
            <a:endParaRPr lang="en-GB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2197768" y="3354403"/>
            <a:ext cx="4719881" cy="26859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xmlns="" val="13641825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Programs A. And B.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GB" dirty="0" smtClean="0"/>
              <a:t>	We have two programs computing the same quantities in slightly different ways in order to validate any results we obtain. 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	These have been mainly written by </a:t>
            </a:r>
            <a:r>
              <a:rPr lang="en-GB" dirty="0" smtClean="0"/>
              <a:t>Owen </a:t>
            </a:r>
            <a:r>
              <a:rPr lang="en-GB" dirty="0" smtClean="0"/>
              <a:t>and </a:t>
            </a:r>
            <a:r>
              <a:rPr lang="en-GB" dirty="0" smtClean="0"/>
              <a:t>Andy.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532</Words>
  <Application>Microsoft Office PowerPoint</Application>
  <PresentationFormat>On-screen Show (4:3)</PresentationFormat>
  <Paragraphs>89</Paragraphs>
  <Slides>16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Extragalactic Astrophysics and Cosmology Group Study 2013</vt:lpstr>
      <vt:lpstr>Our Aim:</vt:lpstr>
      <vt:lpstr>How we intend to do this:</vt:lpstr>
      <vt:lpstr>Schechter Function</vt:lpstr>
      <vt:lpstr>Slide 5</vt:lpstr>
      <vt:lpstr>Assumptions</vt:lpstr>
      <vt:lpstr>Schechter Function</vt:lpstr>
      <vt:lpstr>Parameters</vt:lpstr>
      <vt:lpstr>Programs A. And B.</vt:lpstr>
      <vt:lpstr>Schechter Function Computation</vt:lpstr>
      <vt:lpstr>Future Aims</vt:lpstr>
      <vt:lpstr>Schechter function output</vt:lpstr>
      <vt:lpstr>Plans for improvement</vt:lpstr>
      <vt:lpstr>How we could refine this</vt:lpstr>
      <vt:lpstr>Allowing for Cosmic Variance</vt:lpstr>
      <vt:lpstr>Plans for the future: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Extragalactic Astrophysics and Cosmology Group Study 2013</dc:title>
  <dc:creator>Bethany</dc:creator>
  <cp:lastModifiedBy>Bethany</cp:lastModifiedBy>
  <cp:revision>12</cp:revision>
  <dcterms:created xsi:type="dcterms:W3CDTF">2013-02-17T20:05:55Z</dcterms:created>
  <dcterms:modified xsi:type="dcterms:W3CDTF">2013-02-19T12:24:16Z</dcterms:modified>
</cp:coreProperties>
</file>