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88371-FA42-4F91-B5FD-EE5D6C6EF081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8AC14-7330-414D-BE36-744B478439B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779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8AC14-7330-414D-BE36-744B478439B6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0334-4091-454E-A938-CD5C1E339C0E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dH</a:t>
            </a:r>
            <a:r>
              <a:rPr lang="en-GB" dirty="0" smtClean="0"/>
              <a:t> (</a:t>
            </a:r>
            <a:r>
              <a:rPr lang="en-GB" dirty="0" err="1" smtClean="0"/>
              <a:t>hubble</a:t>
            </a:r>
            <a:r>
              <a:rPr lang="en-GB" dirty="0" smtClean="0"/>
              <a:t> distance)</a:t>
            </a:r>
            <a:r>
              <a:rPr lang="en-GB" baseline="0" dirty="0" smtClean="0"/>
              <a:t> radius of the visible universe. Luminosity distance is </a:t>
            </a:r>
            <a:r>
              <a:rPr lang="en-GB" baseline="0" dirty="0" err="1" smtClean="0"/>
              <a:t>redshifted</a:t>
            </a:r>
            <a:r>
              <a:rPr lang="en-GB" baseline="0" dirty="0" smtClean="0"/>
              <a:t>. Magnitude conversion is for AB system.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5B0334-4091-454E-A938-CD5C1E339C0E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320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2F1F3-F2E0-45D4-81F5-491FD6FE6F33}" type="datetimeFigureOut">
              <a:rPr lang="en-GB" smtClean="0"/>
              <a:pPr/>
              <a:t>18/02/2013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91F9F-A7FE-4BB5-86D7-672C6AA743B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Extragalactic Astrophysics and Cosmology Group Study 2013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Predictions Group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we could refine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LEWIS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Plans for the future: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Get both programs working.</a:t>
            </a:r>
          </a:p>
          <a:p>
            <a:r>
              <a:rPr lang="en-GB" dirty="0" smtClean="0"/>
              <a:t>Continue trying to gather relationship of parameters with time. </a:t>
            </a:r>
          </a:p>
          <a:p>
            <a:r>
              <a:rPr lang="en-GB" dirty="0" smtClean="0"/>
              <a:t>Research into cosmic variance; how are we going to include it in our calculations? What formulae might we need?</a:t>
            </a:r>
          </a:p>
          <a:p>
            <a:r>
              <a:rPr lang="en-GB" dirty="0" smtClean="0"/>
              <a:t>Produce </a:t>
            </a:r>
            <a:r>
              <a:rPr lang="en-GB" dirty="0"/>
              <a:t>r</a:t>
            </a:r>
            <a:r>
              <a:rPr lang="en-GB" dirty="0" smtClean="0"/>
              <a:t>efined programs.</a:t>
            </a:r>
          </a:p>
          <a:p>
            <a:endParaRPr lang="en-GB" dirty="0"/>
          </a:p>
          <a:p>
            <a:pPr>
              <a:buNone/>
            </a:pPr>
            <a:r>
              <a:rPr lang="en-GB" dirty="0" smtClean="0"/>
              <a:t>	Meanwhile all continually working on our own individual contributions to the report which were designated last Tuesday. 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772400" cy="1362075"/>
          </a:xfrm>
        </p:spPr>
        <p:txBody>
          <a:bodyPr/>
          <a:lstStyle/>
          <a:p>
            <a:r>
              <a:rPr lang="en-GB" dirty="0" smtClean="0"/>
              <a:t>Our Aim: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84482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/>
              <a:t>To be able to predict the number of high </a:t>
            </a:r>
            <a:r>
              <a:rPr lang="en-GB" sz="3600" dirty="0" err="1" smtClean="0"/>
              <a:t>redshift</a:t>
            </a:r>
            <a:r>
              <a:rPr lang="en-GB" sz="3600" dirty="0" smtClean="0"/>
              <a:t> galaxies one would detect within a given absolute magnitude range for a given filter band. </a:t>
            </a:r>
            <a:endParaRPr lang="en-GB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How we intend to do this: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 smtClean="0"/>
              <a:t>Find a general Schechter Function.		</a:t>
            </a:r>
          </a:p>
          <a:p>
            <a:pPr marL="514350" indent="-514350">
              <a:buAutoNum type="arabicPeriod"/>
            </a:pPr>
            <a:r>
              <a:rPr lang="en-GB" dirty="0" smtClean="0"/>
              <a:t>Mathematical process to convert Schechter Function into observing units. </a:t>
            </a:r>
          </a:p>
          <a:p>
            <a:pPr marL="514350" indent="-514350">
              <a:buAutoNum type="arabicPeriod"/>
            </a:pPr>
            <a:r>
              <a:rPr lang="en-GB" dirty="0" smtClean="0"/>
              <a:t>Build program to automate process.	</a:t>
            </a:r>
            <a:r>
              <a:rPr lang="en-GB" dirty="0" smtClean="0">
                <a:solidFill>
                  <a:srgbClr val="FF0000"/>
                </a:solidFill>
              </a:rPr>
              <a:t> IN PROCESS</a:t>
            </a:r>
          </a:p>
          <a:p>
            <a:pPr marL="514350" indent="-514350">
              <a:buAutoNum type="arabicPeriod"/>
            </a:pPr>
            <a:r>
              <a:rPr lang="en-GB" dirty="0" smtClean="0"/>
              <a:t>Find plausible starting parameters. </a:t>
            </a:r>
          </a:p>
          <a:p>
            <a:pPr marL="514350" indent="-514350">
              <a:buAutoNum type="arabicPeriod"/>
            </a:pPr>
            <a:r>
              <a:rPr lang="en-GB" dirty="0" smtClean="0"/>
              <a:t>Collate parameter data from papers. 	</a:t>
            </a:r>
            <a:r>
              <a:rPr lang="en-GB" dirty="0" smtClean="0">
                <a:solidFill>
                  <a:srgbClr val="FF0000"/>
                </a:solidFill>
              </a:rPr>
              <a:t> IN PROCESS</a:t>
            </a:r>
          </a:p>
          <a:p>
            <a:pPr marL="514350" indent="-514350">
              <a:buAutoNum type="arabicPeriod"/>
            </a:pPr>
            <a:r>
              <a:rPr lang="en-GB" dirty="0" smtClean="0"/>
              <a:t>Determine parameter evolution with time. </a:t>
            </a:r>
            <a:r>
              <a:rPr lang="en-GB" dirty="0" smtClean="0">
                <a:solidFill>
                  <a:srgbClr val="FF0000"/>
                </a:solidFill>
              </a:rPr>
              <a:t>IN PROCESS</a:t>
            </a:r>
            <a:endParaRPr lang="en-GB" baseline="30000" dirty="0" smtClean="0">
              <a:solidFill>
                <a:srgbClr val="FF0000"/>
              </a:solidFill>
            </a:endParaRPr>
          </a:p>
          <a:p>
            <a:pPr marL="514350" lvl="0" indent="-514350">
              <a:buAutoNum type="arabicPeriod" startAt="7"/>
              <a:defRPr/>
            </a:pPr>
            <a:r>
              <a:rPr lang="en-GB" dirty="0" smtClean="0"/>
              <a:t>Plot </a:t>
            </a:r>
            <a:r>
              <a:rPr lang="en-GB" dirty="0"/>
              <a:t>results/ data visualisation.</a:t>
            </a:r>
          </a:p>
          <a:p>
            <a:pPr marL="514350" lvl="0" indent="-514350">
              <a:buAutoNum type="arabicPeriod" startAt="7"/>
              <a:defRPr/>
            </a:pPr>
            <a:r>
              <a:rPr lang="en-GB" dirty="0" smtClean="0"/>
              <a:t>Give </a:t>
            </a:r>
            <a:r>
              <a:rPr lang="en-GB" dirty="0"/>
              <a:t>to observers. </a:t>
            </a:r>
            <a:endParaRPr lang="en-GB" dirty="0" smtClean="0"/>
          </a:p>
          <a:p>
            <a:pPr marL="514350" lvl="0" indent="-514350">
              <a:buAutoNum type="arabicPeriod" startAt="7"/>
              <a:defRPr/>
            </a:pPr>
            <a:r>
              <a:rPr lang="en-GB" dirty="0" smtClean="0"/>
              <a:t>Refine </a:t>
            </a:r>
            <a:r>
              <a:rPr lang="en-GB" dirty="0"/>
              <a:t>technique- include more sophisticated adaptations. </a:t>
            </a:r>
            <a:endParaRPr lang="en-GB" baseline="30000" dirty="0"/>
          </a:p>
          <a:p>
            <a:pPr marL="514350" indent="-514350">
              <a:buAutoNum type="arabicPeriod"/>
            </a:pPr>
            <a:endParaRPr lang="en-GB" dirty="0" smtClean="0"/>
          </a:p>
          <a:p>
            <a:pPr marL="514350" indent="-514350">
              <a:buNone/>
            </a:pPr>
            <a:endParaRPr lang="en-GB" baseline="300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568" y="4077072"/>
            <a:ext cx="8229600" cy="233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30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www.totosites.com/wp-content/uploads/2011/05/red-t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4328" y="1556792"/>
            <a:ext cx="360040" cy="361295"/>
          </a:xfrm>
          <a:prstGeom prst="rect">
            <a:avLst/>
          </a:prstGeom>
          <a:noFill/>
        </p:spPr>
      </p:pic>
      <p:pic>
        <p:nvPicPr>
          <p:cNvPr id="6" name="Picture 2" descr="http://www.totosites.com/wp-content/uploads/2011/05/red-ti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8074" y="2348880"/>
            <a:ext cx="358789" cy="360040"/>
          </a:xfrm>
          <a:prstGeom prst="rect">
            <a:avLst/>
          </a:prstGeom>
          <a:noFill/>
        </p:spPr>
      </p:pic>
      <p:pic>
        <p:nvPicPr>
          <p:cNvPr id="7" name="Picture 2" descr="http://www.totosites.com/wp-content/uploads/2011/05/red-ti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3140968"/>
            <a:ext cx="360040" cy="3612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0"/>
            <a:ext cx="7772400" cy="1470025"/>
          </a:xfrm>
        </p:spPr>
        <p:txBody>
          <a:bodyPr/>
          <a:lstStyle/>
          <a:p>
            <a:r>
              <a:rPr lang="en-GB" dirty="0" smtClean="0"/>
              <a:t>Schechter Function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196752"/>
            <a:ext cx="4572000" cy="88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Schechter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9592" y="3212976"/>
            <a:ext cx="6984776" cy="34923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9512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Z=7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7812360" y="36450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Z=8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7740352" y="522920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(</a:t>
            </a:r>
            <a:r>
              <a:rPr lang="en-GB" dirty="0" err="1" smtClean="0"/>
              <a:t>McLure</a:t>
            </a:r>
            <a:r>
              <a:rPr lang="en-GB" dirty="0" smtClean="0"/>
              <a:t>, 2010)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9992" y="908720"/>
            <a:ext cx="38212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2204864"/>
            <a:ext cx="813210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 l="39273" t="51164" r="28291" b="15452"/>
          <a:stretch>
            <a:fillRect/>
          </a:stretch>
        </p:blipFill>
        <p:spPr bwMode="auto">
          <a:xfrm>
            <a:off x="323528" y="3212976"/>
            <a:ext cx="199004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9484" t="42917" r="5161" b="29493"/>
          <a:stretch>
            <a:fillRect/>
          </a:stretch>
        </p:blipFill>
        <p:spPr bwMode="auto">
          <a:xfrm>
            <a:off x="2483768" y="3284984"/>
            <a:ext cx="633670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67544" y="270892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Luminosity Distance</a:t>
            </a:r>
            <a:endParaRPr lang="en-GB" sz="2400" dirty="0"/>
          </a:p>
        </p:txBody>
      </p:sp>
      <p:pic>
        <p:nvPicPr>
          <p:cNvPr id="1029" name="Picture 5" descr="  d_C(z)  = d_H \int_0^z \frac{dz'}{E(z')}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1484784"/>
            <a:ext cx="3384375" cy="90378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7544" y="908720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Co-moving Distance</a:t>
            </a:r>
            <a:endParaRPr lang="en-GB" sz="2400" dirty="0"/>
          </a:p>
        </p:txBody>
      </p:sp>
      <p:pic>
        <p:nvPicPr>
          <p:cNvPr id="1031" name="Picture 7" descr=" M = m - 5 ((\log_{10}{D_L}) - 1)\!\,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5589240"/>
            <a:ext cx="5040560" cy="45625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39552" y="4725144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Magnitude Conversion</a:t>
            </a:r>
            <a:endParaRPr lang="en-GB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Assumptions</a:t>
            </a: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Universe is: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Flat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Matter Dominated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No cosmic variance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Constant Schechter Function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Parameters of the Schechter function do not change as a function of redshift.</a:t>
            </a:r>
          </a:p>
          <a:p>
            <a:endParaRPr lang="en-GB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6241829" y="2461157"/>
            <a:ext cx="1164600" cy="1164600"/>
          </a:xfrm>
          <a:prstGeom prst="chord">
            <a:avLst>
              <a:gd name="adj1" fmla="val 10823528"/>
              <a:gd name="adj2" fmla="val 1573"/>
            </a:avLst>
          </a:prstGeom>
          <a:solidFill>
            <a:srgbClr val="CFE2F3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4901450" y="1120778"/>
            <a:ext cx="3845700" cy="3845700"/>
          </a:xfrm>
          <a:prstGeom prst="arc">
            <a:avLst>
              <a:gd name="adj1" fmla="val 14062834"/>
              <a:gd name="adj2" fmla="val 18418427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5406419" y="1626819"/>
            <a:ext cx="2835600" cy="2833500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8"/>
          <p:cNvSpPr/>
          <p:nvPr/>
        </p:nvSpPr>
        <p:spPr>
          <a:xfrm>
            <a:off x="5831692" y="2040036"/>
            <a:ext cx="1985100" cy="2007000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9" name="Shape 29"/>
          <p:cNvSpPr/>
          <p:nvPr/>
        </p:nvSpPr>
        <p:spPr>
          <a:xfrm>
            <a:off x="4352950" y="789994"/>
            <a:ext cx="4942500" cy="4755599"/>
          </a:xfrm>
          <a:prstGeom prst="arc">
            <a:avLst>
              <a:gd name="adj1" fmla="val 14062834"/>
              <a:gd name="adj2" fmla="val 18403885"/>
            </a:avLst>
          </a:prstGeom>
          <a:noFill/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942533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Schechter Function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Next step is to add variation in the parameters of the Schechter Equation as a function of redshift.</a:t>
            </a:r>
          </a:p>
          <a:p>
            <a:pPr marL="457200" lvl="0" indent="-419100" rtl="0">
              <a:lnSpc>
                <a:spcPct val="115000"/>
              </a:lnSpc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Involve using real data from observations</a:t>
            </a:r>
          </a:p>
          <a:p>
            <a:pPr marL="914400" lvl="1" indent="-381000" rtl="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Extrapolate backwards for higher redshift</a:t>
            </a:r>
          </a:p>
          <a:p>
            <a:pPr marL="914400" lvl="1" indent="-381000">
              <a:lnSpc>
                <a:spcPct val="115000"/>
              </a:lnSpc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Try different fits for data.</a:t>
            </a:r>
          </a:p>
        </p:txBody>
      </p:sp>
    </p:spTree>
    <p:extLst>
      <p:ext uri="{BB962C8B-B14F-4D97-AF65-F5344CB8AC3E}">
        <p14:creationId xmlns:p14="http://schemas.microsoft.com/office/powerpoint/2010/main" val="3025065764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buNone/>
            </a:pPr>
            <a:r>
              <a:rPr lang="en-GB">
                <a:latin typeface="Droid Serif"/>
                <a:ea typeface="Droid Serif"/>
                <a:cs typeface="Droid Serif"/>
                <a:sym typeface="Droid Serif"/>
              </a:rPr>
              <a:t>Parameters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buClr>
                <a:schemeClr val="dk1"/>
              </a:buClr>
              <a:buSzPct val="166666"/>
              <a:buFont typeface="Arial"/>
              <a:buChar char="•"/>
            </a:pPr>
            <a:r>
              <a:rPr lang="en-GB">
                <a:latin typeface="Droid Sans"/>
                <a:ea typeface="Droid Sans"/>
                <a:cs typeface="Droid Sans"/>
                <a:sym typeface="Droid Sans"/>
              </a:rPr>
              <a:t>Parameters taken from papers on high redshift galaxies.</a:t>
            </a:r>
          </a:p>
          <a:p>
            <a:endParaRPr lang="en-GB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2197768" y="3354403"/>
            <a:ext cx="4719881" cy="268594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64182559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Programs A. And B.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/>
              <a:t>	We have two programs computing the same quantities in slightly different ways in order to validate any results we obtain. </a:t>
            </a:r>
          </a:p>
          <a:p>
            <a:endParaRPr lang="en-GB" dirty="0"/>
          </a:p>
          <a:p>
            <a:r>
              <a:rPr lang="en-GB" dirty="0" smtClean="0"/>
              <a:t>Owen and Andy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225</Words>
  <Application>Microsoft Office PowerPoint</Application>
  <PresentationFormat>On-screen Show (4:3)</PresentationFormat>
  <Paragraphs>52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Extragalactic Astrophysics and Cosmology Group Study 2013</vt:lpstr>
      <vt:lpstr>Our Aim:</vt:lpstr>
      <vt:lpstr>How we intend to do this:</vt:lpstr>
      <vt:lpstr>Schechter Function</vt:lpstr>
      <vt:lpstr>PowerPoint Presentation</vt:lpstr>
      <vt:lpstr>Assumptions</vt:lpstr>
      <vt:lpstr>Schechter Function</vt:lpstr>
      <vt:lpstr>Parameters</vt:lpstr>
      <vt:lpstr>Programs A. And B.</vt:lpstr>
      <vt:lpstr>How we could refine this</vt:lpstr>
      <vt:lpstr>Plans for the future: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Extragalactic Astrophysics and Cosmology Group Study 2013</dc:title>
  <dc:creator>Bethany</dc:creator>
  <cp:lastModifiedBy>isclusteruser</cp:lastModifiedBy>
  <cp:revision>9</cp:revision>
  <dcterms:created xsi:type="dcterms:W3CDTF">2013-02-17T20:05:55Z</dcterms:created>
  <dcterms:modified xsi:type="dcterms:W3CDTF">2013-02-18T13:55:23Z</dcterms:modified>
</cp:coreProperties>
</file>