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76" r:id="rId5"/>
    <p:sldId id="264" r:id="rId6"/>
    <p:sldId id="265" r:id="rId7"/>
    <p:sldId id="272" r:id="rId8"/>
    <p:sldId id="273" r:id="rId9"/>
    <p:sldId id="274" r:id="rId10"/>
    <p:sldId id="261" r:id="rId11"/>
    <p:sldId id="270" r:id="rId12"/>
    <p:sldId id="271" r:id="rId13"/>
    <p:sldId id="268" r:id="rId14"/>
    <p:sldId id="269" r:id="rId15"/>
    <p:sldId id="262" r:id="rId16"/>
    <p:sldId id="266" r:id="rId17"/>
    <p:sldId id="278" r:id="rId18"/>
    <p:sldId id="279" r:id="rId19"/>
    <p:sldId id="26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79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FEB526-C8A7-4D98-A091-1C00B60AB6EC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CA69C72-96B9-4541-A6B8-1DF2DD2B24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6DB228-1D8B-40F7-96A0-35E529B1D69D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239BC3-CF93-4003-8FD5-15A279A6B4E8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mtClean="0"/>
              <a:t>dH (hubble distance) radius of the visible universe. Luminosity distance is redshifted. Magnitude conversion is for AB system.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66B45C-2F0F-4B93-BFD1-40C191CD3622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31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25602" name="Shape 3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37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27650" name="Shape 3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44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29698" name="Shape 4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E3A260-F296-413D-A704-FCB1A7BD4B75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3584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B3927-91EE-4B90-B0A2-A6EA91A4CF12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3789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9E66B-20C2-4ABB-A2F3-0ACDA662E61C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8679D-3F44-436A-A3B2-F3D6925E53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3EA47-2981-4EC0-981E-58DB1AECE8BB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A424A-F733-4606-B7D1-434F20E349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3C1C9-2243-4751-9FAD-D56F3A062140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FB4B0-8931-43F6-B844-6ED05757B5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EE3E8-F644-4EEE-9B4E-930CA03A9EEB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AF0B4-E036-4491-A43B-86D83FBDB8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A4A3-C87E-4EBF-86E9-8752AF291295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D2DD6-A275-4C6B-A2C6-95CF5AB3EA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408A-2CE5-4274-98F1-4A23AC7AE5D6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361B9-43F6-47E4-9F72-B1A5A621B8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B9114-19EB-4C30-8945-E68841D93101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ED515-54D1-406A-A8DB-0D4F19A957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0E5DC-4E5D-44DF-8429-6D173EDE1740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E4723-F42B-4C67-B62A-55E34137D3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E88F6-CCC4-4438-BCF1-F41F924A9683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B331-0F8F-4646-B6C7-A93535B762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E0E9F-D651-4116-BCEC-BE3C36F6D265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35EA1-5469-49B1-8727-52DA1C8E47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B83C2-E87D-4C69-8AF2-999ACD6F8AE2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67BC8-5582-41BC-9D98-28098E265D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914C85-7460-4510-A40D-527032373F76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5887B2-5996-4281-B7A7-B409731F4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Extragalactic Astrophysics and Cosmology Group Study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Predictions Group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Programs A. And B.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smtClean="0"/>
              <a:t>	We have two programs computing the same quantities in slightly different ways in order to validate any results we obtain. </a:t>
            </a:r>
          </a:p>
          <a:p>
            <a:pPr eaLnBrk="1" hangingPunct="1"/>
            <a:endParaRPr lang="en-GB" smtClean="0"/>
          </a:p>
          <a:p>
            <a:pPr eaLnBrk="1" hangingPunct="1">
              <a:buFont typeface="Arial" charset="0"/>
              <a:buNone/>
            </a:pPr>
            <a:r>
              <a:rPr lang="en-GB" smtClean="0"/>
              <a:t>	These have been mainly written by Owen and Andy.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Schechter Function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b="1" u="sng" dirty="0" smtClean="0"/>
              <a:t>Main aims:</a:t>
            </a:r>
            <a:r>
              <a:rPr lang="en-GB" b="1" u="sng" dirty="0"/>
              <a:t> </a:t>
            </a:r>
            <a:r>
              <a:rPr lang="en-GB" dirty="0" smtClean="0"/>
              <a:t>To give the observing group appropriate inputs, and to compare results with other code. 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b="1" u="sng" dirty="0" smtClean="0"/>
              <a:t>Results: </a:t>
            </a:r>
            <a:r>
              <a:rPr lang="en-GB" dirty="0" smtClean="0"/>
              <a:t>Appropriately shaped Schechter function graph upon output, and a number of galaxies outputted, within apparent magnitude range. </a:t>
            </a:r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endParaRPr lang="en-GB" dirty="0" smtClean="0"/>
          </a:p>
          <a:p>
            <a:pPr lvl="7"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Future Aims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Attempt to match outputted number with observed data at a variety of redshifts and apparent magnitudes</a:t>
            </a:r>
          </a:p>
          <a:p>
            <a:pPr eaLnBrk="1" hangingPunct="1"/>
            <a:r>
              <a:rPr lang="en-GB" smtClean="0"/>
              <a:t>Get program to output effectively</a:t>
            </a:r>
          </a:p>
          <a:p>
            <a:pPr eaLnBrk="1" hangingPunct="1"/>
            <a:r>
              <a:rPr lang="en-GB" smtClean="0"/>
              <a:t>Calculate Ionizing photon rate density from Schechter Function. </a:t>
            </a:r>
          </a:p>
          <a:p>
            <a:pPr eaLnBrk="1" hangingPunct="1"/>
            <a:r>
              <a:rPr lang="en-GB" smtClean="0"/>
              <a:t>Integrate graphing function with code. </a:t>
            </a:r>
          </a:p>
          <a:p>
            <a:pPr eaLnBrk="1" hangingPunct="1"/>
            <a:r>
              <a:rPr lang="en-GB" smtClean="0"/>
              <a:t>Parameters evolving with redshift.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8013" cy="1146175"/>
          </a:xfrm>
        </p:spPr>
        <p:txBody>
          <a:bodyPr tIns="35203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Schechter function output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38213" y="1698625"/>
          <a:ext cx="7291387" cy="4079875"/>
        </p:xfrm>
        <a:graphic>
          <a:graphicData uri="http://schemas.openxmlformats.org/presentationml/2006/ole">
            <p:oleObj spid="_x0000_s1026" r:id="rId4" imgW="8038800" imgH="449676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8013" cy="1146175"/>
          </a:xfrm>
        </p:spPr>
        <p:txBody>
          <a:bodyPr tIns="35203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Plans for improvement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8013" cy="4525962"/>
          </a:xfrm>
        </p:spPr>
        <p:txBody>
          <a:bodyPr/>
          <a:lstStyle/>
          <a:p>
            <a:pPr marL="390525" indent="-293688" eaLnBrk="1" hangingPunct="1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Converging time analysis to optimise accuracy for a given computation time.</a:t>
            </a:r>
          </a:p>
          <a:p>
            <a:pPr marL="390525" indent="-293688" eaLnBrk="1" hangingPunct="1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Implement upper and lower bounds on parameter evolution</a:t>
            </a:r>
          </a:p>
          <a:p>
            <a:pPr marL="390525" indent="-293688" eaLnBrk="1" hangingPunct="1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Output distributions</a:t>
            </a:r>
          </a:p>
          <a:p>
            <a:pPr marL="390525" indent="-293688" eaLnBrk="1" hangingPunct="1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Create intuitive input system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smtClean="0"/>
              <a:t>Cosmic Variance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539750" y="1844675"/>
            <a:ext cx="3887788" cy="47529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GB" sz="2000" b="1" smtClean="0"/>
          </a:p>
          <a:p>
            <a:pPr eaLnBrk="1" hangingPunct="1"/>
            <a:r>
              <a:rPr lang="en-GB" sz="1800" smtClean="0"/>
              <a:t>The Universe is only </a:t>
            </a:r>
            <a:r>
              <a:rPr lang="en-GB" sz="1800" b="1" smtClean="0"/>
              <a:t>homogeneous</a:t>
            </a:r>
            <a:r>
              <a:rPr lang="en-GB" sz="1800" smtClean="0"/>
              <a:t> at the largest scales (&gt;1Gpc).</a:t>
            </a:r>
          </a:p>
          <a:p>
            <a:pPr eaLnBrk="1" hangingPunct="1"/>
            <a:r>
              <a:rPr lang="en-GB" sz="1800" smtClean="0"/>
              <a:t>Any number or density measurement derived from a galaxy population is susceptible to </a:t>
            </a:r>
            <a:r>
              <a:rPr lang="en-GB" sz="1800" b="1" smtClean="0"/>
              <a:t>Cosmic Variance</a:t>
            </a:r>
            <a:r>
              <a:rPr lang="en-GB" sz="1800" smtClean="0"/>
              <a:t>.</a:t>
            </a:r>
            <a:endParaRPr lang="en-GB" sz="1800" b="1" smtClean="0"/>
          </a:p>
          <a:p>
            <a:pPr eaLnBrk="1" hangingPunct="1"/>
            <a:r>
              <a:rPr lang="en-GB" sz="1800" smtClean="0"/>
              <a:t>This will be the dominant source of error, well in excess of </a:t>
            </a:r>
            <a:r>
              <a:rPr lang="en-GB" sz="1800" b="1" smtClean="0"/>
              <a:t>Poisson noise</a:t>
            </a:r>
            <a:r>
              <a:rPr lang="en-GB" sz="1800" smtClean="0"/>
              <a:t>.</a:t>
            </a:r>
            <a:endParaRPr lang="en-GB" sz="1800" b="1" smtClean="0"/>
          </a:p>
          <a:p>
            <a:pPr eaLnBrk="1" hangingPunct="1"/>
            <a:r>
              <a:rPr lang="en-GB" sz="1800" smtClean="0"/>
              <a:t>Any cosmic survey should take account of Cosmic Variance.</a:t>
            </a:r>
          </a:p>
          <a:p>
            <a:pPr eaLnBrk="1" hangingPunct="1">
              <a:buFont typeface="Arial" charset="0"/>
              <a:buNone/>
            </a:pPr>
            <a:endParaRPr lang="en-GB" sz="1800" smtClean="0"/>
          </a:p>
          <a:p>
            <a:pPr eaLnBrk="1" hangingPunct="1">
              <a:buFont typeface="Arial" charset="0"/>
              <a:buNone/>
            </a:pPr>
            <a:endParaRPr lang="en-GB" sz="2000" smtClean="0"/>
          </a:p>
          <a:p>
            <a:pPr eaLnBrk="1" hangingPunct="1"/>
            <a:endParaRPr lang="en-GB" sz="2000" smtClean="0"/>
          </a:p>
        </p:txBody>
      </p:sp>
      <p:pic>
        <p:nvPicPr>
          <p:cNvPr id="38922" name="Picture 10" descr="cosmic_web_galaxy_clus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16113"/>
            <a:ext cx="4170363" cy="3127375"/>
          </a:xfrm>
          <a:prstGeom prst="rect">
            <a:avLst/>
          </a:prstGeom>
          <a:noFill/>
        </p:spPr>
      </p:pic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684213" y="1196975"/>
            <a:ext cx="79200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/>
              <a:t>Statistical uncertainty</a:t>
            </a:r>
            <a:r>
              <a:rPr lang="en-GB" sz="2000"/>
              <a:t> in any cosmological observation brought about by </a:t>
            </a:r>
            <a:r>
              <a:rPr lang="en-GB" sz="2000" b="1"/>
              <a:t>large-scale </a:t>
            </a:r>
            <a:r>
              <a:rPr lang="en-GB" sz="2000"/>
              <a:t>cosmic structure.</a:t>
            </a:r>
          </a:p>
        </p:txBody>
      </p:sp>
      <p:pic>
        <p:nvPicPr>
          <p:cNvPr id="38925" name="Picture 13" descr="cosmicvariance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325" y="5661025"/>
            <a:ext cx="2376488" cy="585788"/>
          </a:xfrm>
          <a:prstGeom prst="rect">
            <a:avLst/>
          </a:prstGeom>
          <a:noFill/>
        </p:spPr>
      </p:pic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859338" y="5734050"/>
            <a:ext cx="25209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GB"/>
              <a:t>Given by:</a:t>
            </a:r>
          </a:p>
          <a:p>
            <a:pPr>
              <a:spcBef>
                <a:spcPct val="50000"/>
              </a:spcBef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smtClean="0"/>
              <a:t>Including in the code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468313" y="2133600"/>
            <a:ext cx="8505825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1800" smtClean="0"/>
              <a:t>The Cosmic Variance of a survey depends on: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Total survey volume.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Aspect ratio - lower for higher aspect ratio surveys.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Number of sightlines - empirically reduced with multiple sightlines, by √N – where N is the no. of sightlines.</a:t>
            </a:r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1800" smtClean="0"/>
              <a:t>We found an empirical formula for the Cosmic Variance for any galaxy survey, derived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1800" smtClean="0"/>
              <a:t>using SDSS and extrapolated to higher redshifts.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18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1800" smtClean="0"/>
              <a:t>Now, the program can give an estimate for Cosmic Variance for any survey the observers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1800" smtClean="0"/>
              <a:t>choose to input/can give the appropriate N, asp rat etc. necessary to reduce Cosmic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1800" smtClean="0"/>
              <a:t>Variance to below 10%.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18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18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18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3400" smtClean="0"/>
              <a:t>	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8135937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GB" sz="2000"/>
              <a:t>Any estimates produced for the observing team, from the code, should account for Cosmic Variance in some way.</a:t>
            </a:r>
          </a:p>
          <a:p>
            <a:pPr>
              <a:spcBef>
                <a:spcPct val="50000"/>
              </a:spcBef>
            </a:pP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5" descr="cosmicvar vs volu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493963"/>
            <a:ext cx="4968875" cy="3963987"/>
          </a:xfrm>
          <a:prstGeom prst="rect">
            <a:avLst/>
          </a:prstGeom>
          <a:noFill/>
        </p:spPr>
      </p:pic>
      <p:pic>
        <p:nvPicPr>
          <p:cNvPr id="45062" name="Picture 6" descr="cv vs vol asp rat"/>
          <p:cNvPicPr>
            <a:picLocks noChangeAspect="1" noChangeArrowheads="1"/>
          </p:cNvPicPr>
          <p:nvPr/>
        </p:nvPicPr>
        <p:blipFill>
          <a:blip r:embed="rId3"/>
          <a:srcRect r="6425"/>
          <a:stretch>
            <a:fillRect/>
          </a:stretch>
        </p:blipFill>
        <p:spPr bwMode="auto">
          <a:xfrm>
            <a:off x="4427538" y="2416175"/>
            <a:ext cx="4716462" cy="4081463"/>
          </a:xfrm>
          <a:prstGeom prst="rect">
            <a:avLst/>
          </a:prstGeom>
          <a:noFill/>
        </p:spPr>
      </p:pic>
      <p:pic>
        <p:nvPicPr>
          <p:cNvPr id="45064" name="Picture 8" descr="cosmic variance prim eq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1052513"/>
            <a:ext cx="7993062" cy="63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smtClean="0"/>
              <a:t>Clumping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smtClean="0"/>
              <a:t>Critical Star Formation Rate </a:t>
            </a:r>
            <a:r>
              <a:rPr lang="en-GB" sz="1800" smtClean="0"/>
              <a:t>required to keep the Universe ionised heavily depends on the average rate of </a:t>
            </a:r>
            <a:r>
              <a:rPr lang="en-GB" sz="1800" b="1" smtClean="0"/>
              <a:t>recombinations</a:t>
            </a:r>
            <a:r>
              <a:rPr lang="en-GB" sz="1800" smtClean="0"/>
              <a:t> in the IGM.</a:t>
            </a:r>
          </a:p>
          <a:p>
            <a:r>
              <a:rPr lang="en-GB" sz="1800" smtClean="0"/>
              <a:t>This recombination rate is proportional to the </a:t>
            </a:r>
            <a:r>
              <a:rPr lang="en-GB" sz="1800" b="1" smtClean="0"/>
              <a:t>clumping factor</a:t>
            </a:r>
            <a:r>
              <a:rPr lang="en-GB" sz="1800" smtClean="0"/>
              <a:t>:</a:t>
            </a:r>
          </a:p>
          <a:p>
            <a:endParaRPr lang="en-GB" sz="1800" smtClean="0"/>
          </a:p>
          <a:p>
            <a:endParaRPr lang="en-GB" sz="1800" smtClean="0"/>
          </a:p>
          <a:p>
            <a:r>
              <a:rPr lang="en-GB" sz="1800" smtClean="0"/>
              <a:t>However, if C~10 or more, recombinations significantly delay the redshift at which we see reionization. </a:t>
            </a:r>
          </a:p>
          <a:p>
            <a:r>
              <a:rPr lang="en-GB" sz="1800" smtClean="0"/>
              <a:t>Any redshift limit we deduce should take clumping into account.</a:t>
            </a:r>
          </a:p>
          <a:p>
            <a:r>
              <a:rPr lang="en-GB" sz="1800" smtClean="0"/>
              <a:t>Critical Star Formation Rate density depends on redshift, clumping factor and escape fraction:</a:t>
            </a:r>
          </a:p>
          <a:p>
            <a:endParaRPr lang="en-GB" sz="1800" b="1" smtClean="0"/>
          </a:p>
        </p:txBody>
      </p:sp>
      <p:pic>
        <p:nvPicPr>
          <p:cNvPr id="46084" name="Picture 4" descr="clumpingfactor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738" y="2636838"/>
            <a:ext cx="1196975" cy="661987"/>
          </a:xfrm>
          <a:prstGeom prst="rect">
            <a:avLst/>
          </a:prstGeom>
          <a:noFill/>
        </p:spPr>
      </p:pic>
      <p:pic>
        <p:nvPicPr>
          <p:cNvPr id="46085" name="Picture 5" descr="critSFRden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5084763"/>
            <a:ext cx="5184775" cy="614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mtClean="0"/>
              <a:t>Summary:</a:t>
            </a:r>
          </a:p>
        </p:txBody>
      </p:sp>
      <p:sp>
        <p:nvSpPr>
          <p:cNvPr id="4096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92150"/>
            <a:ext cx="7772400" cy="13620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Our Aims:</a:t>
            </a:r>
            <a:endParaRPr lang="en-GB" dirty="0"/>
          </a:p>
        </p:txBody>
      </p: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468313" y="1557338"/>
            <a:ext cx="81359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GB" sz="3600">
                <a:latin typeface="Calibri" pitchFamily="34" charset="0"/>
              </a:rPr>
              <a:t>To be able to predict the number of galaxies present during the epoch of Cosmic Reionization.</a:t>
            </a:r>
          </a:p>
          <a:p>
            <a:endParaRPr lang="en-GB" sz="36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GB" sz="3600">
                <a:latin typeface="Calibri" pitchFamily="34" charset="0"/>
              </a:rPr>
              <a:t>To calculate the number of UV photons available to re-ionize the neutral hydrogen in the IGM in order to obtain an estimate for the redshift range of this epoch.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GB" smtClean="0"/>
              <a:t>How we have done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981075"/>
            <a:ext cx="8964612" cy="5661025"/>
          </a:xfrm>
        </p:spPr>
        <p:txBody>
          <a:bodyPr/>
          <a:lstStyle/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2300" dirty="0" smtClean="0"/>
              <a:t>Found a general Schechter Function in terms of magnitudes.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2300" dirty="0" smtClean="0"/>
              <a:t>Built a program to automate process of calculating number of galaxies using this Schechter Function. </a:t>
            </a:r>
            <a:endParaRPr lang="en-GB" sz="2300" dirty="0" smtClean="0">
              <a:solidFill>
                <a:srgbClr val="FF000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2300" dirty="0" smtClean="0"/>
              <a:t>Found plausible starting parameters. 	</a:t>
            </a:r>
            <a:endParaRPr lang="en-GB" sz="2300" dirty="0" smtClean="0">
              <a:solidFill>
                <a:srgbClr val="FF000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2300" dirty="0" smtClean="0"/>
              <a:t>Determined parameter evolution with time. </a:t>
            </a:r>
          </a:p>
          <a:p>
            <a:pPr marL="457200" indent="-457200" eaLnBrk="1" hangingPunct="1">
              <a:buFont typeface="Arial" charset="0"/>
              <a:buAutoNum type="arabicPeriod" startAt="6"/>
              <a:defRPr/>
            </a:pPr>
            <a:r>
              <a:rPr lang="en-GB" sz="2300" dirty="0" smtClean="0"/>
              <a:t>Incorporated most likely parameter evolution into program.</a:t>
            </a:r>
          </a:p>
          <a:p>
            <a:pPr marL="457200" indent="-457200" eaLnBrk="1" hangingPunct="1">
              <a:buFont typeface="Arial" charset="0"/>
              <a:buAutoNum type="arabicPeriod" startAt="7"/>
              <a:defRPr/>
            </a:pPr>
            <a:r>
              <a:rPr lang="en-GB" sz="2300" dirty="0" smtClean="0"/>
              <a:t>Determined how cosmic variance affects this numbers. </a:t>
            </a:r>
          </a:p>
          <a:p>
            <a:pPr marL="457200" indent="-457200" eaLnBrk="1" hangingPunct="1">
              <a:buFont typeface="Arial" charset="0"/>
              <a:buAutoNum type="arabicPeriod" startAt="7"/>
              <a:defRPr/>
            </a:pPr>
            <a:r>
              <a:rPr lang="en-GB" sz="2300" dirty="0" smtClean="0"/>
              <a:t>Incorporate cosmic variance and clustering into the program.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 startAt="7"/>
              <a:defRPr/>
            </a:pPr>
            <a:r>
              <a:rPr lang="en-GB" sz="2300" dirty="0" smtClean="0"/>
              <a:t>Plotted results to display data visually.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 startAt="7"/>
              <a:defRPr/>
            </a:pPr>
            <a:r>
              <a:rPr lang="en-GB" sz="2300" dirty="0" smtClean="0"/>
              <a:t>Give an estimate of number of galaxies to the observers.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 sz="2300" dirty="0" smtClean="0"/>
              <a:t>9. 	    Written separate program to obtain estimate of the number of UV photons available to ionize the neutral hydrogen in the IGM.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 sz="2300" dirty="0" smtClean="0"/>
              <a:t>10.    Used this number to estimate the </a:t>
            </a:r>
            <a:r>
              <a:rPr lang="en-GB" sz="2300" dirty="0" err="1" smtClean="0"/>
              <a:t>redshift</a:t>
            </a:r>
            <a:r>
              <a:rPr lang="en-GB" sz="2300" dirty="0" smtClean="0"/>
              <a:t> range for the epoch of Cosmic </a:t>
            </a:r>
            <a:r>
              <a:rPr lang="en-GB" sz="2300" dirty="0" err="1" smtClean="0"/>
              <a:t>Reionization</a:t>
            </a:r>
            <a:r>
              <a:rPr lang="en-GB" sz="2300" dirty="0" smtClean="0"/>
              <a:t>.</a:t>
            </a:r>
          </a:p>
          <a:p>
            <a:pPr eaLnBrk="1" hangingPunct="1">
              <a:buFont typeface="Arial" charset="0"/>
              <a:buNone/>
              <a:defRPr/>
            </a:pPr>
            <a:endParaRPr lang="en-GB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mtClean="0">
                <a:solidFill>
                  <a:srgbClr val="FF0000"/>
                </a:solidFill>
              </a:rPr>
              <a:t>What else needs to go in: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Jamie: schechter function- what it is and why we used it (very brief).</a:t>
            </a: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Owen and Andy: </a:t>
            </a:r>
            <a:r>
              <a:rPr lang="en-GB" sz="1700" b="1" smtClean="0">
                <a:solidFill>
                  <a:srgbClr val="FF0000"/>
                </a:solidFill>
              </a:rPr>
              <a:t>briefly</a:t>
            </a:r>
            <a:r>
              <a:rPr lang="en-GB" sz="1700" smtClean="0">
                <a:solidFill>
                  <a:srgbClr val="FF0000"/>
                </a:solidFill>
              </a:rPr>
              <a:t> how the programs do this and why we have 2, initial results?</a:t>
            </a: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Josh: assumptions and parameters/ evolution with time- graph of different ones and which we have chosen (preferably on same plot?) and why.</a:t>
            </a: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Owen and Andy: how this changed results.</a:t>
            </a: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Lewis: cosmic variance and clustering- what they are and how they affect number of galaxies and briefly how to include it.</a:t>
            </a: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Owen and Andy: how cosmic variance affected results- quote results? Any graphs?</a:t>
            </a: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Jamie/ Beth: star formation rates, how we calculated, why we calculated, what limit does this put on the redshift? What numbers did we get for number of ionizing photons? </a:t>
            </a: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Beth: summary of final values: number of galaxies (include magnitude and redshift range for completeness) and number of ionizing photons and hence redshift range.</a:t>
            </a:r>
          </a:p>
          <a:p>
            <a:pPr eaLnBrk="1" hangingPunct="1"/>
            <a:endParaRPr lang="en-GB" sz="170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If we manage to work out this jeans mass for galaxies to form (I think that was Owen) then that will be included perhaps before star formation rates.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611188" y="0"/>
            <a:ext cx="7772400" cy="1470025"/>
          </a:xfrm>
        </p:spPr>
        <p:txBody>
          <a:bodyPr/>
          <a:lstStyle/>
          <a:p>
            <a:pPr eaLnBrk="1" hangingPunct="1"/>
            <a:r>
              <a:rPr lang="en-GB" smtClean="0"/>
              <a:t>Schechter Function</a:t>
            </a:r>
          </a:p>
        </p:txBody>
      </p:sp>
      <p:pic>
        <p:nvPicPr>
          <p:cNvPr id="204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196975"/>
            <a:ext cx="45720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8" descr="Schechte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3213100"/>
            <a:ext cx="69850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9"/>
          <p:cNvSpPr txBox="1">
            <a:spLocks noChangeArrowheads="1"/>
          </p:cNvSpPr>
          <p:nvPr/>
        </p:nvSpPr>
        <p:spPr bwMode="auto">
          <a:xfrm>
            <a:off x="179388" y="3573463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Calibri" pitchFamily="34" charset="0"/>
              </a:rPr>
              <a:t>Z=7</a:t>
            </a:r>
          </a:p>
        </p:txBody>
      </p:sp>
      <p:sp>
        <p:nvSpPr>
          <p:cNvPr id="20485" name="TextBox 10"/>
          <p:cNvSpPr txBox="1">
            <a:spLocks noChangeArrowheads="1"/>
          </p:cNvSpPr>
          <p:nvPr/>
        </p:nvSpPr>
        <p:spPr bwMode="auto">
          <a:xfrm>
            <a:off x="7812088" y="3644900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Calibri" pitchFamily="34" charset="0"/>
              </a:rPr>
              <a:t>Z=8</a:t>
            </a:r>
          </a:p>
        </p:txBody>
      </p:sp>
      <p:sp>
        <p:nvSpPr>
          <p:cNvPr id="20486" name="TextBox 11"/>
          <p:cNvSpPr txBox="1">
            <a:spLocks noChangeArrowheads="1"/>
          </p:cNvSpPr>
          <p:nvPr/>
        </p:nvSpPr>
        <p:spPr bwMode="auto">
          <a:xfrm>
            <a:off x="7740650" y="5229225"/>
            <a:ext cx="1079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Calibri" pitchFamily="34" charset="0"/>
              </a:rPr>
              <a:t>(McLure, 2010)</a:t>
            </a:r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3" y="908050"/>
            <a:ext cx="38211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8313" y="2205038"/>
            <a:ext cx="81311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39273" t="51164" r="28291" b="15453"/>
          <a:stretch>
            <a:fillRect/>
          </a:stretch>
        </p:blipFill>
        <p:spPr>
          <a:xfrm>
            <a:off x="323850" y="3213100"/>
            <a:ext cx="1989138" cy="1152525"/>
          </a:xfrm>
        </p:spPr>
      </p:pic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4"/>
          <a:srcRect l="9483" t="42917" r="5161" b="29494"/>
          <a:stretch>
            <a:fillRect/>
          </a:stretch>
        </p:blipFill>
        <p:spPr bwMode="auto">
          <a:xfrm>
            <a:off x="2484438" y="3284538"/>
            <a:ext cx="63357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468313" y="2708275"/>
            <a:ext cx="4175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Calibri" pitchFamily="34" charset="0"/>
              </a:rPr>
              <a:t>Luminosity Distance</a:t>
            </a:r>
          </a:p>
        </p:txBody>
      </p:sp>
      <p:pic>
        <p:nvPicPr>
          <p:cNvPr id="22532" name="Picture 5" descr="  d_C(z)  = d_H \int_0^z \frac{dz'}{E(z')}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1484313"/>
            <a:ext cx="33829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468313" y="908050"/>
            <a:ext cx="3382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Calibri" pitchFamily="34" charset="0"/>
              </a:rPr>
              <a:t>Co-moving Distance</a:t>
            </a:r>
          </a:p>
        </p:txBody>
      </p:sp>
      <p:pic>
        <p:nvPicPr>
          <p:cNvPr id="22534" name="Picture 7" descr=" M = m - 5 ((\log_{10}{D_L}) - 1)\!\,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9750" y="5589588"/>
            <a:ext cx="50403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539750" y="4724400"/>
            <a:ext cx="3095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Calibri" pitchFamily="34" charset="0"/>
              </a:rPr>
              <a:t>Magnitude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Assumptions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288"/>
          </a:xfrm>
        </p:spPr>
        <p:txBody>
          <a:bodyPr>
            <a:noAutofit/>
          </a:bodyPr>
          <a:lstStyle/>
          <a:p>
            <a:pPr marL="457200" indent="-419100" eaLnBrk="1" hangingPunct="1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  <a:defRPr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Universe is:</a:t>
            </a:r>
          </a:p>
          <a:p>
            <a:pPr marL="914400" lvl="1" indent="-381000" eaLnBrk="1" hangingPunct="1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Flat</a:t>
            </a:r>
          </a:p>
          <a:p>
            <a:pPr marL="914400" lvl="1" indent="-381000" eaLnBrk="1" hangingPunct="1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Matter Dominated</a:t>
            </a:r>
          </a:p>
          <a:p>
            <a:pPr marL="914400" lvl="1" indent="-381000" eaLnBrk="1" hangingPunct="1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No cosmic variance</a:t>
            </a:r>
          </a:p>
          <a:p>
            <a:pPr marL="457200" indent="-419100" eaLnBrk="1" hangingPunct="1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  <a:defRPr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Constant Schechter Function</a:t>
            </a:r>
          </a:p>
          <a:p>
            <a:pPr marL="914400" lvl="1" indent="-381000" eaLnBrk="1" hangingPunct="1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Parameters of the Schechter function do not change as a function of redshift.</a:t>
            </a:r>
          </a:p>
          <a:p>
            <a:pPr eaLnBrk="1" hangingPunct="1">
              <a:defRPr/>
            </a:pPr>
            <a:endParaRPr lang="en-GB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6242050" y="2460625"/>
            <a:ext cx="1163638" cy="1165225"/>
          </a:xfrm>
          <a:prstGeom prst="chord">
            <a:avLst>
              <a:gd name="adj1" fmla="val 10823528"/>
              <a:gd name="adj2" fmla="val 157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>
              <a:defRPr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902200" y="1120775"/>
            <a:ext cx="3844925" cy="3844925"/>
          </a:xfrm>
          <a:prstGeom prst="arc">
            <a:avLst>
              <a:gd name="adj1" fmla="val 14062834"/>
              <a:gd name="adj2" fmla="val 18418427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>
              <a:defRPr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407025" y="1627188"/>
            <a:ext cx="2835275" cy="2833687"/>
          </a:xfrm>
          <a:prstGeom prst="arc">
            <a:avLst>
              <a:gd name="adj1" fmla="val 14062834"/>
              <a:gd name="adj2" fmla="val 18403885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>
              <a:defRPr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5832475" y="2039938"/>
            <a:ext cx="1984375" cy="2006600"/>
          </a:xfrm>
          <a:prstGeom prst="arc">
            <a:avLst>
              <a:gd name="adj1" fmla="val 14062834"/>
              <a:gd name="adj2" fmla="val 18403885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>
              <a:defRPr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352925" y="790575"/>
            <a:ext cx="4941888" cy="4754563"/>
          </a:xfrm>
          <a:prstGeom prst="arc">
            <a:avLst>
              <a:gd name="adj1" fmla="val 14062834"/>
              <a:gd name="adj2" fmla="val 18403885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3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Schechter Function</a:t>
            </a:r>
          </a:p>
        </p:txBody>
      </p:sp>
      <p:sp>
        <p:nvSpPr>
          <p:cNvPr id="26626" name="Shape 3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288"/>
          </a:xfrm>
        </p:spPr>
        <p:txBody>
          <a:bodyPr/>
          <a:lstStyle/>
          <a:p>
            <a:pPr marL="457200" indent="-419100" eaLnBrk="1" hangingPunct="1">
              <a:lnSpc>
                <a:spcPct val="115000"/>
              </a:lnSpc>
              <a:buClr>
                <a:srgbClr val="000000"/>
              </a:buClr>
              <a:buSzPct val="167000"/>
            </a:pPr>
            <a:r>
              <a:rPr lang="en-GB" smtClean="0">
                <a:latin typeface="Droid Sans"/>
                <a:ea typeface="Droid Sans"/>
                <a:cs typeface="Droid Sans"/>
                <a:sym typeface="Droid Sans"/>
              </a:rPr>
              <a:t>Next step is to add variation in the parameters of the Schechter Equation as a function of redshift.</a:t>
            </a:r>
          </a:p>
          <a:p>
            <a:pPr marL="457200" indent="-419100" eaLnBrk="1" hangingPunct="1">
              <a:lnSpc>
                <a:spcPct val="115000"/>
              </a:lnSpc>
              <a:buClr>
                <a:srgbClr val="000000"/>
              </a:buClr>
              <a:buSzPct val="167000"/>
            </a:pPr>
            <a:r>
              <a:rPr lang="en-GB" smtClean="0">
                <a:latin typeface="Droid Sans"/>
                <a:ea typeface="Droid Sans"/>
                <a:cs typeface="Droid Sans"/>
                <a:sym typeface="Droid Sans"/>
              </a:rPr>
              <a:t>Involve using real data from observations</a:t>
            </a:r>
          </a:p>
          <a:p>
            <a:pPr marL="914400" lvl="1" indent="-381000" eaLnBrk="1" hangingPunct="1">
              <a:lnSpc>
                <a:spcPct val="11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GB" smtClean="0">
                <a:latin typeface="Droid Sans"/>
                <a:ea typeface="Droid Sans"/>
                <a:cs typeface="Droid Sans"/>
                <a:sym typeface="Droid Sans"/>
              </a:rPr>
              <a:t>Extrapolate backwards for higher redshift</a:t>
            </a:r>
          </a:p>
          <a:p>
            <a:pPr marL="914400" lvl="1" indent="-381000" eaLnBrk="1" hangingPunct="1">
              <a:lnSpc>
                <a:spcPct val="11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GB" smtClean="0">
                <a:latin typeface="Droid Sans"/>
                <a:ea typeface="Droid Sans"/>
                <a:cs typeface="Droid Sans"/>
                <a:sym typeface="Droid Sans"/>
              </a:rPr>
              <a:t>Try different fits for data.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4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Parameters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288"/>
          </a:xfrm>
        </p:spPr>
        <p:txBody>
          <a:bodyPr>
            <a:noAutofit/>
          </a:bodyPr>
          <a:lstStyle/>
          <a:p>
            <a:pPr marL="457200" indent="-419100" eaLnBrk="1" hangingPunct="1">
              <a:buClr>
                <a:schemeClr val="dk1"/>
              </a:buClr>
              <a:buSzPct val="166666"/>
              <a:buFont typeface="Arial"/>
              <a:buChar char="•"/>
              <a:defRPr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Parameters taken from papers on high redshift galaxies.</a:t>
            </a:r>
          </a:p>
          <a:p>
            <a:pPr eaLnBrk="1" hangingPunct="1">
              <a:defRPr/>
            </a:pPr>
            <a:endParaRPr lang="en-GB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675" name="Shape 42"/>
          <p:cNvSpPr>
            <a:spLocks noChangeArrowheads="1"/>
          </p:cNvSpPr>
          <p:nvPr/>
        </p:nvSpPr>
        <p:spPr bwMode="auto">
          <a:xfrm>
            <a:off x="2197100" y="3354388"/>
            <a:ext cx="4721225" cy="26860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806</Words>
  <Application>Microsoft Office PowerPoint</Application>
  <PresentationFormat>On-screen Show (4:3)</PresentationFormat>
  <Paragraphs>108</Paragraphs>
  <Slides>19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Droid Serif</vt:lpstr>
      <vt:lpstr>Droid Sans</vt:lpstr>
      <vt:lpstr>Courier New</vt:lpstr>
      <vt:lpstr>Wingdings</vt:lpstr>
      <vt:lpstr>Office Theme</vt:lpstr>
      <vt:lpstr>Office Theme</vt:lpstr>
      <vt:lpstr>Extragalactic Astrophysics and Cosmology Group Study 2013</vt:lpstr>
      <vt:lpstr>OUR AIMS:</vt:lpstr>
      <vt:lpstr>How we have done this:</vt:lpstr>
      <vt:lpstr>What else needs to go in:</vt:lpstr>
      <vt:lpstr>Schechter Function</vt:lpstr>
      <vt:lpstr>Slide 6</vt:lpstr>
      <vt:lpstr>Assumptions</vt:lpstr>
      <vt:lpstr>Schechter Function</vt:lpstr>
      <vt:lpstr>Parameters</vt:lpstr>
      <vt:lpstr>Programs A. And B.</vt:lpstr>
      <vt:lpstr>Schechter Function Computation</vt:lpstr>
      <vt:lpstr>Future Aims</vt:lpstr>
      <vt:lpstr>Schechter function output</vt:lpstr>
      <vt:lpstr>Plans for improvement</vt:lpstr>
      <vt:lpstr>Cosmic Variance</vt:lpstr>
      <vt:lpstr>Including in the code</vt:lpstr>
      <vt:lpstr>Slide 17</vt:lpstr>
      <vt:lpstr>Clumping</vt:lpstr>
      <vt:lpstr>Summary: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Extragalactic Astrophysics and Cosmology Group Study 2013</dc:title>
  <dc:creator>Bethany</dc:creator>
  <cp:lastModifiedBy>Lewis</cp:lastModifiedBy>
  <cp:revision>21</cp:revision>
  <dcterms:created xsi:type="dcterms:W3CDTF">2013-02-17T20:05:55Z</dcterms:created>
  <dcterms:modified xsi:type="dcterms:W3CDTF">2013-03-06T23:19:06Z</dcterms:modified>
</cp:coreProperties>
</file>