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Roboto" panose="020B0604020202020204" charset="0"/>
      <p:regular r:id="rId23"/>
      <p:bold r:id="rId24"/>
      <p:italic r:id="rId25"/>
      <p:boldItalic r:id="rId26"/>
    </p:embeddedFont>
    <p:embeddedFont>
      <p:font typeface="Nunito" panose="020B060402020202020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2" d="100"/>
          <a:sy n="102" d="100"/>
        </p:scale>
        <p:origin x="-420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2443423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ypi.org/project/nba-api/#description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kaggle.com/drgilermo/nba-players-stats?select=player_data.csv-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cahmelling/player_decline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towardsdatascience.com/redefining-nba-player-classifications-using-clustering-36a348fa54a8" TargetMode="External"/><Relationship Id="rId4" Type="http://schemas.openxmlformats.org/officeDocument/2006/relationships/hyperlink" Target="https://www.baseballdatascience.com/machine-learning-to-predict-player-decline/" TargetMode="Externa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dee2e41ef9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dee2e41ef9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dee2e41ef9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dee2e41ef9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dee2e41ef9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dee2e41ef9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dee2e41ef9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dee2e41ef9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dee2e41ef9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dee2e41ef9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dee2e41ef9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dee2e41ef9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de1a278800_0_3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de1a278800_0_3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dd5b7bda7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dd5b7bda7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dd5b7bda71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dd5b7bda71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de1a278800_0_3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de1a278800_0_3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de1a278800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de1a278800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 - </a:t>
            </a: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NBA.com - </a:t>
            </a:r>
            <a:r>
              <a:rPr lang="en" sz="120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hlinkClick r:id="rId3"/>
              </a:rPr>
              <a:t>https://pypi.org/project/nba-api/#description</a:t>
            </a:r>
            <a:endParaRPr sz="1200">
              <a:solidFill>
                <a:schemeClr val="hlink"/>
              </a:solidFill>
              <a:highlight>
                <a:srgbClr val="FFFFFF"/>
              </a:highlight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Kaggle - </a:t>
            </a:r>
            <a:r>
              <a:rPr lang="en" sz="120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hlinkClick r:id="rId4"/>
              </a:rPr>
              <a:t>https://www.kaggle.com/drgilermo/nba-players-stats?select=player_data.csv-</a:t>
            </a:r>
            <a:endParaRPr sz="1200">
              <a:solidFill>
                <a:schemeClr val="hlink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de1a278800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de1a278800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de1a278800_0_3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de1a278800_0_3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 - </a:t>
            </a: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Model 1: </a:t>
            </a:r>
            <a:r>
              <a:rPr lang="en" sz="120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hlinkClick r:id="rId3"/>
              </a:rPr>
              <a:t>https://github.com/micahmelling/player_decline</a:t>
            </a: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 Article: </a:t>
            </a:r>
            <a:r>
              <a:rPr lang="en" sz="120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hlinkClick r:id="rId4"/>
              </a:rPr>
              <a:t>https://www.baseballdatascience.com/machine-learning-to-predict-player-decline/</a:t>
            </a:r>
            <a:endParaRPr sz="1200">
              <a:solidFill>
                <a:schemeClr val="hlink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Model 2: </a:t>
            </a:r>
            <a:r>
              <a:rPr lang="en" sz="120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hlinkClick r:id="rId5"/>
              </a:rPr>
              <a:t>https://towardsdatascience.com/redefining-nba-player-classifications-using-clustering-36a348fa54a8</a:t>
            </a:r>
            <a:endParaRPr sz="1200">
              <a:solidFill>
                <a:schemeClr val="hlink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de1a278800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de1a278800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dd5b7bda71_0_5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dd5b7bda71_0_5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Google Shape;119;p11"/>
          <p:cNvSpPr txBox="1">
            <a:spLocks noGrp="1"/>
          </p:cNvSpPr>
          <p:nvPr>
            <p:ph type="title" hasCustomPrompt="1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>
            <a:spLocks noGrp="1"/>
          </p:cNvSpPr>
          <p:nvPr>
            <p:ph type="body" idx="1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1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body" idx="2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3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ubTitle" idx="1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hif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pypi.org/project/nba-api/#description" TargetMode="External"/><Relationship Id="rId7" Type="http://schemas.openxmlformats.org/officeDocument/2006/relationships/hyperlink" Target="https://towardsdatascience.com/redefining-nba-player-classifications-using-clustering-36a348fa54a8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baseballdatascience.com/machine-learning-to-predict-player-decline/" TargetMode="External"/><Relationship Id="rId5" Type="http://schemas.openxmlformats.org/officeDocument/2006/relationships/hyperlink" Target="https://github.com/micahmelling/player_decline" TargetMode="External"/><Relationship Id="rId4" Type="http://schemas.openxmlformats.org/officeDocument/2006/relationships/hyperlink" Target="https://www.kaggle.com/drgilermo/nba-players-stats?select=player_data.csv-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app/profile/karanpreet8221/viz/NBAAnalysis_16223090479000/VORPbyPlayer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public.tableau.com/app/profile/karanpreet8221/viz/FinalResults_16225849830960/Finalresult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>
            <a:spLocks noGrp="1"/>
          </p:cNvSpPr>
          <p:nvPr>
            <p:ph type="ctrTitle"/>
          </p:nvPr>
        </p:nvSpPr>
        <p:spPr>
          <a:xfrm>
            <a:off x="311700" y="744575"/>
            <a:ext cx="8520600" cy="70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NBA PLAYER ANALYSIS</a:t>
            </a:r>
            <a:endParaRPr sz="3600"/>
          </a:p>
        </p:txBody>
      </p:sp>
      <p:sp>
        <p:nvSpPr>
          <p:cNvPr id="129" name="Google Shape;129;p13"/>
          <p:cNvSpPr txBox="1">
            <a:spLocks noGrp="1"/>
          </p:cNvSpPr>
          <p:nvPr>
            <p:ph type="subTitle" idx="1"/>
          </p:nvPr>
        </p:nvSpPr>
        <p:spPr>
          <a:xfrm>
            <a:off x="483450" y="1450475"/>
            <a:ext cx="6043200" cy="318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0" name="Google Shape;13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450" y="1450475"/>
            <a:ext cx="6043300" cy="318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3"/>
          <p:cNvSpPr txBox="1"/>
          <p:nvPr/>
        </p:nvSpPr>
        <p:spPr>
          <a:xfrm>
            <a:off x="6728175" y="3343950"/>
            <a:ext cx="2104200" cy="14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latin typeface="Times New Roman"/>
                <a:ea typeface="Times New Roman"/>
                <a:cs typeface="Times New Roman"/>
                <a:sym typeface="Times New Roman"/>
              </a:rPr>
              <a:t>Submitted By-</a:t>
            </a:r>
            <a:endParaRPr sz="16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latin typeface="Times New Roman"/>
                <a:ea typeface="Times New Roman"/>
                <a:cs typeface="Times New Roman"/>
                <a:sym typeface="Times New Roman"/>
              </a:rPr>
              <a:t>Ali</a:t>
            </a:r>
            <a:endParaRPr sz="16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latin typeface="Times New Roman"/>
                <a:ea typeface="Times New Roman"/>
                <a:cs typeface="Times New Roman"/>
                <a:sym typeface="Times New Roman"/>
              </a:rPr>
              <a:t>Josh</a:t>
            </a:r>
            <a:endParaRPr sz="16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latin typeface="Times New Roman"/>
                <a:ea typeface="Times New Roman"/>
                <a:cs typeface="Times New Roman"/>
                <a:sym typeface="Times New Roman"/>
              </a:rPr>
              <a:t>Pierre</a:t>
            </a:r>
            <a:endParaRPr sz="16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latin typeface="Times New Roman"/>
                <a:ea typeface="Times New Roman"/>
                <a:cs typeface="Times New Roman"/>
                <a:sym typeface="Times New Roman"/>
              </a:rPr>
              <a:t>Karan</a:t>
            </a:r>
            <a:endParaRPr sz="16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2"/>
          <p:cNvSpPr txBox="1">
            <a:spLocks noGrp="1"/>
          </p:cNvSpPr>
          <p:nvPr>
            <p:ph type="body" idx="1"/>
          </p:nvPr>
        </p:nvSpPr>
        <p:spPr>
          <a:xfrm>
            <a:off x="607300" y="495750"/>
            <a:ext cx="7882500" cy="391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Times New Roman"/>
              <a:buAutoNum type="arabicPeriod"/>
            </a:pPr>
            <a:r>
              <a:rPr lang="en" b="1">
                <a:latin typeface="Times New Roman"/>
                <a:ea typeface="Times New Roman"/>
                <a:cs typeface="Times New Roman"/>
                <a:sym typeface="Times New Roman"/>
              </a:rPr>
              <a:t>VORP by Player by Year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18" name="Google Shape;21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600" y="1012725"/>
            <a:ext cx="8192425" cy="357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3"/>
          <p:cNvSpPr txBox="1">
            <a:spLocks noGrp="1"/>
          </p:cNvSpPr>
          <p:nvPr>
            <p:ph type="body" idx="1"/>
          </p:nvPr>
        </p:nvSpPr>
        <p:spPr>
          <a:xfrm>
            <a:off x="632100" y="545325"/>
            <a:ext cx="7692600" cy="38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224" name="Google Shape;22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8850" y="632100"/>
            <a:ext cx="7605850" cy="380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4"/>
          <p:cNvSpPr txBox="1">
            <a:spLocks noGrp="1"/>
          </p:cNvSpPr>
          <p:nvPr>
            <p:ph type="body" idx="1"/>
          </p:nvPr>
        </p:nvSpPr>
        <p:spPr>
          <a:xfrm>
            <a:off x="495750" y="570125"/>
            <a:ext cx="7829100" cy="386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</a:t>
            </a:r>
            <a:r>
              <a:rPr lang="en" b="1"/>
              <a:t>VORP by Age</a:t>
            </a:r>
            <a:endParaRPr b="1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b="1"/>
          </a:p>
        </p:txBody>
      </p:sp>
      <p:pic>
        <p:nvPicPr>
          <p:cNvPr id="230" name="Google Shape;23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050" y="933600"/>
            <a:ext cx="8527076" cy="386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5"/>
          <p:cNvSpPr txBox="1">
            <a:spLocks noGrp="1"/>
          </p:cNvSpPr>
          <p:nvPr>
            <p:ph type="body" idx="1"/>
          </p:nvPr>
        </p:nvSpPr>
        <p:spPr>
          <a:xfrm>
            <a:off x="632100" y="681675"/>
            <a:ext cx="7692900" cy="37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</a:t>
            </a:r>
            <a:r>
              <a:rPr lang="en" b="1"/>
              <a:t>Player Efficiency Rate By Year</a:t>
            </a:r>
            <a:endParaRPr b="1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b="1"/>
          </a:p>
        </p:txBody>
      </p:sp>
      <p:pic>
        <p:nvPicPr>
          <p:cNvPr id="236" name="Google Shape;23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6450" y="1103075"/>
            <a:ext cx="7857775" cy="361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6"/>
          <p:cNvSpPr txBox="1">
            <a:spLocks noGrp="1"/>
          </p:cNvSpPr>
          <p:nvPr>
            <p:ph type="body" idx="1"/>
          </p:nvPr>
        </p:nvSpPr>
        <p:spPr>
          <a:xfrm>
            <a:off x="819150" y="594900"/>
            <a:ext cx="7505700" cy="384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r>
              <a:rPr lang="en" b="1"/>
              <a:t>. VORP by MP</a:t>
            </a:r>
            <a:endParaRPr b="1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b="1"/>
          </a:p>
        </p:txBody>
      </p:sp>
      <p:pic>
        <p:nvPicPr>
          <p:cNvPr id="242" name="Google Shape;24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400" y="979125"/>
            <a:ext cx="8279176" cy="367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7"/>
          <p:cNvSpPr txBox="1">
            <a:spLocks noGrp="1"/>
          </p:cNvSpPr>
          <p:nvPr>
            <p:ph type="title"/>
          </p:nvPr>
        </p:nvSpPr>
        <p:spPr>
          <a:xfrm>
            <a:off x="819150" y="446175"/>
            <a:ext cx="7505700" cy="63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Clustering Results</a:t>
            </a:r>
            <a:endParaRPr/>
          </a:p>
        </p:txBody>
      </p:sp>
      <p:sp>
        <p:nvSpPr>
          <p:cNvPr id="248" name="Google Shape;248;p27"/>
          <p:cNvSpPr txBox="1">
            <a:spLocks noGrp="1"/>
          </p:cNvSpPr>
          <p:nvPr>
            <p:ph type="body" idx="1"/>
          </p:nvPr>
        </p:nvSpPr>
        <p:spPr>
          <a:xfrm>
            <a:off x="520550" y="1152650"/>
            <a:ext cx="8142900" cy="32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249" name="Google Shape;24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550" y="1078275"/>
            <a:ext cx="8142899" cy="3445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8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255" name="Google Shape;255;p28"/>
          <p:cNvSpPr txBox="1">
            <a:spLocks noGrp="1"/>
          </p:cNvSpPr>
          <p:nvPr>
            <p:ph type="body" idx="1"/>
          </p:nvPr>
        </p:nvSpPr>
        <p:spPr>
          <a:xfrm>
            <a:off x="819150" y="1517525"/>
            <a:ext cx="7505700" cy="29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AutoNum type="arabicPeriod"/>
            </a:pPr>
            <a:r>
              <a:rPr lang="en" sz="14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NBA.com - </a:t>
            </a:r>
            <a:r>
              <a:rPr lang="en" sz="1400">
                <a:solidFill>
                  <a:schemeClr val="accent5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https://pypi.org/project/nba-api/#description</a:t>
            </a:r>
            <a:endParaRPr sz="1400">
              <a:solidFill>
                <a:schemeClr val="accent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AutoNum type="arabicPeriod"/>
            </a:pPr>
            <a:r>
              <a:rPr lang="en" sz="14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Kaggle - </a:t>
            </a:r>
            <a:r>
              <a:rPr lang="en" sz="1400">
                <a:solidFill>
                  <a:schemeClr val="accent5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https://www.kaggle.com/drgilermo/nba-players-stats?select=player_data.csv-</a:t>
            </a:r>
            <a:endParaRPr sz="1500"/>
          </a:p>
          <a:p>
            <a:pPr marL="45720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4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Model 1: </a:t>
            </a:r>
            <a:r>
              <a:rPr lang="en" sz="1400">
                <a:solidFill>
                  <a:schemeClr val="accent5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https://github.com/micahmelling/player_decline</a:t>
            </a:r>
            <a:r>
              <a:rPr lang="en" sz="14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Article: </a:t>
            </a:r>
            <a:r>
              <a:rPr lang="en" sz="1400">
                <a:solidFill>
                  <a:schemeClr val="accent5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https://www.baseballdatascience.com/machine-learning-to-predict-player-decline/</a:t>
            </a:r>
            <a:endParaRPr sz="1400">
              <a:solidFill>
                <a:schemeClr val="accent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4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Model 2: </a:t>
            </a:r>
            <a:r>
              <a:rPr lang="en" sz="1400">
                <a:solidFill>
                  <a:schemeClr val="accent5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7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https://towardsdatascience.com/redefining-nba-player-classifications-using-clustering-36a348fa54a8</a:t>
            </a:r>
            <a:endParaRPr sz="1400">
              <a:solidFill>
                <a:schemeClr val="accent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3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PROJECT OVERVIEW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7" name="Google Shape;137;p14"/>
          <p:cNvSpPr txBox="1">
            <a:spLocks noGrp="1"/>
          </p:cNvSpPr>
          <p:nvPr>
            <p:ph type="body" idx="1"/>
          </p:nvPr>
        </p:nvSpPr>
        <p:spPr>
          <a:xfrm>
            <a:off x="819150" y="1557825"/>
            <a:ext cx="7505700" cy="288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24292E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Using machine learning to analyze player decline in the NBA. This analysis will aim to provide insight on the following questions:</a:t>
            </a:r>
            <a:endParaRPr sz="1600">
              <a:solidFill>
                <a:srgbClr val="24292E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Clr>
                <a:srgbClr val="24292E"/>
              </a:buClr>
              <a:buSzPts val="1600"/>
              <a:buFont typeface="Times New Roman"/>
              <a:buAutoNum type="arabicPeriod"/>
            </a:pPr>
            <a:r>
              <a:rPr lang="en" sz="1600">
                <a:solidFill>
                  <a:srgbClr val="24292E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Based on the player archetype, when will the athlete begin to experience a decline in performance?</a:t>
            </a:r>
            <a:endParaRPr sz="1600">
              <a:solidFill>
                <a:srgbClr val="24292E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600"/>
              <a:buFont typeface="Times New Roman"/>
              <a:buAutoNum type="arabicPeriod"/>
            </a:pPr>
            <a:r>
              <a:rPr lang="en" sz="1600">
                <a:solidFill>
                  <a:srgbClr val="24292E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Once the player has begun to decline, will adjusting the athletes playstyle help avoid regression?</a:t>
            </a:r>
            <a:endParaRPr sz="1600">
              <a:solidFill>
                <a:srgbClr val="24292E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STORYBOARD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3" name="Google Shape;143;p15"/>
          <p:cNvSpPr txBox="1">
            <a:spLocks noGrp="1"/>
          </p:cNvSpPr>
          <p:nvPr>
            <p:ph type="body" idx="1"/>
          </p:nvPr>
        </p:nvSpPr>
        <p:spPr>
          <a:xfrm>
            <a:off x="138225" y="1571250"/>
            <a:ext cx="8711700" cy="315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</a:t>
            </a:r>
            <a:r>
              <a:rPr lang="en" sz="15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oject overview and setting the hypothesis</a:t>
            </a:r>
            <a:r>
              <a:rPr lang="en" sz="1500"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</a:t>
            </a:r>
            <a:r>
              <a:rPr lang="en"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   </a:t>
            </a:r>
            <a:r>
              <a:rPr lang="en" sz="1100"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                                                                      </a:t>
            </a:r>
            <a:endParaRPr/>
          </a:p>
        </p:txBody>
      </p:sp>
      <p:grpSp>
        <p:nvGrpSpPr>
          <p:cNvPr id="144" name="Google Shape;144;p15"/>
          <p:cNvGrpSpPr/>
          <p:nvPr/>
        </p:nvGrpSpPr>
        <p:grpSpPr>
          <a:xfrm>
            <a:off x="4513759" y="1624900"/>
            <a:ext cx="2480141" cy="1968634"/>
            <a:chOff x="4526679" y="1857810"/>
            <a:chExt cx="2480141" cy="1728843"/>
          </a:xfrm>
        </p:grpSpPr>
        <p:sp>
          <p:nvSpPr>
            <p:cNvPr id="145" name="Google Shape;145;p15"/>
            <p:cNvSpPr/>
            <p:nvPr/>
          </p:nvSpPr>
          <p:spPr>
            <a:xfrm>
              <a:off x="4849302" y="3079475"/>
              <a:ext cx="1958400" cy="133500"/>
            </a:xfrm>
            <a:prstGeom prst="rect">
              <a:avLst/>
            </a:prstGeom>
            <a:solidFill>
              <a:srgbClr val="0E94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6" name="Google Shape;146;p15"/>
            <p:cNvGrpSpPr/>
            <p:nvPr/>
          </p:nvGrpSpPr>
          <p:grpSpPr>
            <a:xfrm>
              <a:off x="4526679" y="1857810"/>
              <a:ext cx="2480141" cy="1728843"/>
              <a:chOff x="4526679" y="1857810"/>
              <a:chExt cx="2480141" cy="1728843"/>
            </a:xfrm>
          </p:grpSpPr>
          <p:grpSp>
            <p:nvGrpSpPr>
              <p:cNvPr id="147" name="Google Shape;147;p15"/>
              <p:cNvGrpSpPr/>
              <p:nvPr/>
            </p:nvGrpSpPr>
            <p:grpSpPr>
              <a:xfrm>
                <a:off x="4808316" y="2800065"/>
                <a:ext cx="92400" cy="411825"/>
                <a:chOff x="845575" y="2563700"/>
                <a:chExt cx="92400" cy="411825"/>
              </a:xfrm>
            </p:grpSpPr>
            <p:cxnSp>
              <p:nvCxnSpPr>
                <p:cNvPr id="148" name="Google Shape;148;p15"/>
                <p:cNvCxnSpPr/>
                <p:nvPr/>
              </p:nvCxnSpPr>
              <p:spPr>
                <a:xfrm>
                  <a:off x="891775" y="2616125"/>
                  <a:ext cx="0" cy="359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sp>
              <p:nvSpPr>
                <p:cNvPr id="149" name="Google Shape;149;p15"/>
                <p:cNvSpPr/>
                <p:nvPr/>
              </p:nvSpPr>
              <p:spPr>
                <a:xfrm>
                  <a:off x="845575" y="2563700"/>
                  <a:ext cx="92400" cy="92400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50" name="Google Shape;150;p15"/>
              <p:cNvSpPr txBox="1"/>
              <p:nvPr/>
            </p:nvSpPr>
            <p:spPr>
              <a:xfrm>
                <a:off x="4526679" y="3215253"/>
                <a:ext cx="692700" cy="37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None/>
                </a:pPr>
                <a:endParaRPr sz="1200" b="1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51" name="Google Shape;151;p15"/>
              <p:cNvSpPr txBox="1"/>
              <p:nvPr/>
            </p:nvSpPr>
            <p:spPr>
              <a:xfrm>
                <a:off x="4584920" y="1857810"/>
                <a:ext cx="2421900" cy="838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 b="1"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0" lvl="0" indent="0" algn="l" rtl="0">
                  <a:spcBef>
                    <a:spcPts val="1600"/>
                  </a:spcBef>
                  <a:spcAft>
                    <a:spcPts val="1600"/>
                  </a:spcAft>
                  <a:buNone/>
                </a:pPr>
                <a:r>
                  <a:rPr lang="en" sz="1500" b="1">
                    <a:latin typeface="Times New Roman"/>
                    <a:ea typeface="Times New Roman"/>
                    <a:cs typeface="Times New Roman"/>
                    <a:sym typeface="Times New Roman"/>
                  </a:rPr>
                  <a:t>Data Integration using PostgreSQL and ERD Diagram</a:t>
                </a:r>
                <a:endParaRPr sz="1500" b="1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</p:grpSp>
      <p:grpSp>
        <p:nvGrpSpPr>
          <p:cNvPr id="152" name="Google Shape;152;p15"/>
          <p:cNvGrpSpPr/>
          <p:nvPr/>
        </p:nvGrpSpPr>
        <p:grpSpPr>
          <a:xfrm>
            <a:off x="6437320" y="2656006"/>
            <a:ext cx="1943438" cy="1735644"/>
            <a:chOff x="6435810" y="2702596"/>
            <a:chExt cx="2721140" cy="1735644"/>
          </a:xfrm>
        </p:grpSpPr>
        <p:sp>
          <p:nvSpPr>
            <p:cNvPr id="153" name="Google Shape;153;p15"/>
            <p:cNvSpPr/>
            <p:nvPr/>
          </p:nvSpPr>
          <p:spPr>
            <a:xfrm>
              <a:off x="6807650" y="3079475"/>
              <a:ext cx="2349300" cy="133500"/>
            </a:xfrm>
            <a:prstGeom prst="rect">
              <a:avLst/>
            </a:prstGeom>
            <a:solidFill>
              <a:srgbClr val="0856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4" name="Google Shape;154;p15"/>
            <p:cNvGrpSpPr/>
            <p:nvPr/>
          </p:nvGrpSpPr>
          <p:grpSpPr>
            <a:xfrm>
              <a:off x="6435810" y="2702596"/>
              <a:ext cx="2494505" cy="1735644"/>
              <a:chOff x="6435810" y="2702596"/>
              <a:chExt cx="2494505" cy="1735644"/>
            </a:xfrm>
          </p:grpSpPr>
          <p:grpSp>
            <p:nvGrpSpPr>
              <p:cNvPr id="155" name="Google Shape;155;p15"/>
              <p:cNvGrpSpPr/>
              <p:nvPr/>
            </p:nvGrpSpPr>
            <p:grpSpPr>
              <a:xfrm rot="10800000">
                <a:off x="6760035" y="3079467"/>
                <a:ext cx="92400" cy="411825"/>
                <a:chOff x="2070100" y="2563700"/>
                <a:chExt cx="92400" cy="411825"/>
              </a:xfrm>
            </p:grpSpPr>
            <p:cxnSp>
              <p:nvCxnSpPr>
                <p:cNvPr id="156" name="Google Shape;156;p15"/>
                <p:cNvCxnSpPr/>
                <p:nvPr/>
              </p:nvCxnSpPr>
              <p:spPr>
                <a:xfrm>
                  <a:off x="2116300" y="2616125"/>
                  <a:ext cx="0" cy="359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sp>
              <p:nvSpPr>
                <p:cNvPr id="157" name="Google Shape;157;p15"/>
                <p:cNvSpPr/>
                <p:nvPr/>
              </p:nvSpPr>
              <p:spPr>
                <a:xfrm>
                  <a:off x="2070100" y="2563700"/>
                  <a:ext cx="92400" cy="92400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58" name="Google Shape;158;p15"/>
              <p:cNvSpPr txBox="1"/>
              <p:nvPr/>
            </p:nvSpPr>
            <p:spPr>
              <a:xfrm>
                <a:off x="6435810" y="2702596"/>
                <a:ext cx="745800" cy="37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None/>
                </a:pPr>
                <a:endParaRPr sz="1200" b="1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59" name="Google Shape;159;p15"/>
              <p:cNvSpPr txBox="1"/>
              <p:nvPr/>
            </p:nvSpPr>
            <p:spPr>
              <a:xfrm>
                <a:off x="6435815" y="3494441"/>
                <a:ext cx="2494500" cy="94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500" b="1">
                    <a:latin typeface="Times New Roman"/>
                    <a:ea typeface="Times New Roman"/>
                    <a:cs typeface="Times New Roman"/>
                    <a:sym typeface="Times New Roman"/>
                  </a:rPr>
                  <a:t>Machine Learning Model - Clustering the data using PCA model</a:t>
                </a:r>
                <a:endParaRPr sz="1500" b="1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</p:grpSp>
      <p:grpSp>
        <p:nvGrpSpPr>
          <p:cNvPr id="160" name="Google Shape;160;p15"/>
          <p:cNvGrpSpPr/>
          <p:nvPr/>
        </p:nvGrpSpPr>
        <p:grpSpPr>
          <a:xfrm>
            <a:off x="584655" y="2740075"/>
            <a:ext cx="2293416" cy="1037959"/>
            <a:chOff x="742400" y="2800065"/>
            <a:chExt cx="2148600" cy="1037959"/>
          </a:xfrm>
        </p:grpSpPr>
        <p:sp>
          <p:nvSpPr>
            <p:cNvPr id="161" name="Google Shape;161;p15"/>
            <p:cNvSpPr/>
            <p:nvPr/>
          </p:nvSpPr>
          <p:spPr>
            <a:xfrm>
              <a:off x="932600" y="3079475"/>
              <a:ext cx="1958400" cy="133500"/>
            </a:xfrm>
            <a:prstGeom prst="rect">
              <a:avLst/>
            </a:prstGeom>
            <a:solidFill>
              <a:srgbClr val="0E94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2" name="Google Shape;162;p15"/>
            <p:cNvGrpSpPr/>
            <p:nvPr/>
          </p:nvGrpSpPr>
          <p:grpSpPr>
            <a:xfrm>
              <a:off x="742400" y="2800065"/>
              <a:ext cx="1416600" cy="1037959"/>
              <a:chOff x="742400" y="2800065"/>
              <a:chExt cx="1416600" cy="1037959"/>
            </a:xfrm>
          </p:grpSpPr>
          <p:sp>
            <p:nvSpPr>
              <p:cNvPr id="163" name="Google Shape;163;p15"/>
              <p:cNvSpPr txBox="1"/>
              <p:nvPr/>
            </p:nvSpPr>
            <p:spPr>
              <a:xfrm>
                <a:off x="742400" y="3302824"/>
                <a:ext cx="1416600" cy="535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None/>
                </a:pPr>
                <a:endParaRPr sz="1100" b="1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grpSp>
            <p:nvGrpSpPr>
              <p:cNvPr id="164" name="Google Shape;164;p15"/>
              <p:cNvGrpSpPr/>
              <p:nvPr/>
            </p:nvGrpSpPr>
            <p:grpSpPr>
              <a:xfrm>
                <a:off x="881025" y="2800065"/>
                <a:ext cx="92400" cy="411825"/>
                <a:chOff x="845575" y="2563700"/>
                <a:chExt cx="92400" cy="411825"/>
              </a:xfrm>
            </p:grpSpPr>
            <p:cxnSp>
              <p:nvCxnSpPr>
                <p:cNvPr id="165" name="Google Shape;165;p15"/>
                <p:cNvCxnSpPr/>
                <p:nvPr/>
              </p:nvCxnSpPr>
              <p:spPr>
                <a:xfrm>
                  <a:off x="891775" y="2616125"/>
                  <a:ext cx="0" cy="359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sp>
              <p:nvSpPr>
                <p:cNvPr id="166" name="Google Shape;166;p15"/>
                <p:cNvSpPr/>
                <p:nvPr/>
              </p:nvSpPr>
              <p:spPr>
                <a:xfrm>
                  <a:off x="845575" y="2563700"/>
                  <a:ext cx="92400" cy="92400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67" name="Google Shape;167;p15"/>
          <p:cNvGrpSpPr/>
          <p:nvPr/>
        </p:nvGrpSpPr>
        <p:grpSpPr>
          <a:xfrm>
            <a:off x="2485795" y="2655997"/>
            <a:ext cx="2501455" cy="1735653"/>
            <a:chOff x="2525595" y="2702596"/>
            <a:chExt cx="2501455" cy="1735653"/>
          </a:xfrm>
        </p:grpSpPr>
        <p:sp>
          <p:nvSpPr>
            <p:cNvPr id="168" name="Google Shape;168;p15"/>
            <p:cNvSpPr/>
            <p:nvPr/>
          </p:nvSpPr>
          <p:spPr>
            <a:xfrm>
              <a:off x="2890952" y="3079475"/>
              <a:ext cx="1958400" cy="133500"/>
            </a:xfrm>
            <a:prstGeom prst="rect">
              <a:avLst/>
            </a:prstGeom>
            <a:solidFill>
              <a:srgbClr val="0856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9" name="Google Shape;169;p15"/>
            <p:cNvGrpSpPr/>
            <p:nvPr/>
          </p:nvGrpSpPr>
          <p:grpSpPr>
            <a:xfrm>
              <a:off x="2525595" y="2702596"/>
              <a:ext cx="2501455" cy="1735653"/>
              <a:chOff x="2525595" y="2702596"/>
              <a:chExt cx="2501455" cy="1735653"/>
            </a:xfrm>
          </p:grpSpPr>
          <p:sp>
            <p:nvSpPr>
              <p:cNvPr id="170" name="Google Shape;170;p15"/>
              <p:cNvSpPr txBox="1"/>
              <p:nvPr/>
            </p:nvSpPr>
            <p:spPr>
              <a:xfrm>
                <a:off x="2525595" y="2702596"/>
                <a:ext cx="745800" cy="37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None/>
                </a:pPr>
                <a:endParaRPr sz="1200" b="1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grpSp>
            <p:nvGrpSpPr>
              <p:cNvPr id="171" name="Google Shape;171;p15"/>
              <p:cNvGrpSpPr/>
              <p:nvPr/>
            </p:nvGrpSpPr>
            <p:grpSpPr>
              <a:xfrm rot="10800000">
                <a:off x="2849073" y="3079467"/>
                <a:ext cx="92400" cy="411825"/>
                <a:chOff x="2070100" y="2563700"/>
                <a:chExt cx="92400" cy="411825"/>
              </a:xfrm>
            </p:grpSpPr>
            <p:cxnSp>
              <p:nvCxnSpPr>
                <p:cNvPr id="172" name="Google Shape;172;p15"/>
                <p:cNvCxnSpPr/>
                <p:nvPr/>
              </p:nvCxnSpPr>
              <p:spPr>
                <a:xfrm>
                  <a:off x="2116300" y="2616125"/>
                  <a:ext cx="0" cy="359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sp>
              <p:nvSpPr>
                <p:cNvPr id="173" name="Google Shape;173;p15"/>
                <p:cNvSpPr/>
                <p:nvPr/>
              </p:nvSpPr>
              <p:spPr>
                <a:xfrm>
                  <a:off x="2070100" y="2563700"/>
                  <a:ext cx="92400" cy="92400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74" name="Google Shape;174;p15"/>
              <p:cNvSpPr txBox="1"/>
              <p:nvPr/>
            </p:nvSpPr>
            <p:spPr>
              <a:xfrm>
                <a:off x="2604850" y="3494449"/>
                <a:ext cx="2422200" cy="94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en" sz="1500" b="1">
                    <a:latin typeface="Times New Roman"/>
                    <a:ea typeface="Times New Roman"/>
                    <a:cs typeface="Times New Roman"/>
                    <a:sym typeface="Times New Roman"/>
                  </a:rPr>
                  <a:t>Data Collection and cleaning the data files </a:t>
                </a:r>
                <a:endParaRPr sz="1500" b="1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</p:grpSp>
      <p:cxnSp>
        <p:nvCxnSpPr>
          <p:cNvPr id="175" name="Google Shape;175;p15"/>
          <p:cNvCxnSpPr/>
          <p:nvPr/>
        </p:nvCxnSpPr>
        <p:spPr>
          <a:xfrm rot="10800000">
            <a:off x="8380753" y="2804702"/>
            <a:ext cx="0" cy="3594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6" name="Google Shape;176;p15"/>
          <p:cNvSpPr txBox="1"/>
          <p:nvPr/>
        </p:nvSpPr>
        <p:spPr>
          <a:xfrm>
            <a:off x="7641400" y="2263950"/>
            <a:ext cx="12708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latin typeface="Times New Roman"/>
                <a:ea typeface="Times New Roman"/>
                <a:cs typeface="Times New Roman"/>
                <a:sym typeface="Times New Roman"/>
              </a:rPr>
              <a:t>Data Visualization</a:t>
            </a:r>
            <a:endParaRPr sz="15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6"/>
          <p:cNvSpPr txBox="1">
            <a:spLocks noGrp="1"/>
          </p:cNvSpPr>
          <p:nvPr>
            <p:ph type="title"/>
          </p:nvPr>
        </p:nvSpPr>
        <p:spPr>
          <a:xfrm>
            <a:off x="819150" y="537175"/>
            <a:ext cx="75057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900">
                <a:latin typeface="Times New Roman"/>
                <a:ea typeface="Times New Roman"/>
                <a:cs typeface="Times New Roman"/>
                <a:sym typeface="Times New Roman"/>
              </a:rPr>
              <a:t>DATA CLEANING</a:t>
            </a:r>
            <a:endParaRPr sz="2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2" name="Google Shape;182;p16"/>
          <p:cNvSpPr txBox="1">
            <a:spLocks noGrp="1"/>
          </p:cNvSpPr>
          <p:nvPr>
            <p:ph type="body" idx="1"/>
          </p:nvPr>
        </p:nvSpPr>
        <p:spPr>
          <a:xfrm>
            <a:off x="349175" y="1248950"/>
            <a:ext cx="8313000" cy="33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rgbClr val="24292E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From Kaggle data set (Season Stats, Players, Player Data) ,we used Season Stats</a:t>
            </a:r>
            <a:endParaRPr sz="1500">
              <a:solidFill>
                <a:srgbClr val="24292E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rgbClr val="24292E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Unwanted columns like Games Started and Position among others from Season Stats were dropped.</a:t>
            </a:r>
            <a:endParaRPr sz="1500">
              <a:solidFill>
                <a:srgbClr val="24292E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rgbClr val="24292E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Removed data from before the 2003 season as the data set is from 1950-2018 and we want 2003-2018</a:t>
            </a:r>
            <a:endParaRPr sz="1500">
              <a:solidFill>
                <a:srgbClr val="24292E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rgbClr val="24292E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Next, created join on players from the Players csv to get the height and weight.</a:t>
            </a:r>
            <a:endParaRPr sz="1500">
              <a:solidFill>
                <a:srgbClr val="24292E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rgbClr val="24292E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Then, we created a new column - year the player is in, to get this we took the year stated column from Player Data and subtract that number form the year column in Season Stats</a:t>
            </a:r>
            <a:endParaRPr sz="1500">
              <a:solidFill>
                <a:srgbClr val="24292E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rgbClr val="24292E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Lastly, we removed the duplicates from the team column, for when a player played on multiple teams in a year and keep the Total.</a:t>
            </a:r>
            <a:endParaRPr sz="1500">
              <a:solidFill>
                <a:srgbClr val="24292E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rgbClr val="24292E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I.e., if a player plays on 2 teams, they would be shown 3 times, once with team 1, once with team 2 and once with Total, so we keep the total</a:t>
            </a:r>
            <a:endParaRPr sz="1500">
              <a:solidFill>
                <a:srgbClr val="24292E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7"/>
          <p:cNvSpPr txBox="1">
            <a:spLocks noGrp="1"/>
          </p:cNvSpPr>
          <p:nvPr>
            <p:ph type="title"/>
          </p:nvPr>
        </p:nvSpPr>
        <p:spPr>
          <a:xfrm>
            <a:off x="729450" y="550600"/>
            <a:ext cx="7688700" cy="57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00">
                <a:latin typeface="Times New Roman"/>
                <a:ea typeface="Times New Roman"/>
                <a:cs typeface="Times New Roman"/>
                <a:sym typeface="Times New Roman"/>
              </a:rPr>
              <a:t>DATA INTEGRATION</a:t>
            </a:r>
            <a:endParaRPr sz="2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8" name="Google Shape;188;p17"/>
          <p:cNvSpPr txBox="1">
            <a:spLocks noGrp="1"/>
          </p:cNvSpPr>
          <p:nvPr>
            <p:ph type="body" idx="1"/>
          </p:nvPr>
        </p:nvSpPr>
        <p:spPr>
          <a:xfrm>
            <a:off x="496900" y="1235525"/>
            <a:ext cx="4155900" cy="358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rgbClr val="24292E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NBA Player data was collected from Kaggle.</a:t>
            </a:r>
            <a:endParaRPr sz="1600">
              <a:solidFill>
                <a:srgbClr val="24292E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rgbClr val="24292E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ERD diagram was created to display contents of data store and constructing a relational database.</a:t>
            </a:r>
            <a:endParaRPr sz="1600">
              <a:solidFill>
                <a:srgbClr val="24292E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9" name="Google Shape;1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0050" y="617750"/>
            <a:ext cx="4155925" cy="4270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8"/>
          <p:cNvSpPr txBox="1">
            <a:spLocks noGrp="1"/>
          </p:cNvSpPr>
          <p:nvPr>
            <p:ph type="body" idx="1"/>
          </p:nvPr>
        </p:nvSpPr>
        <p:spPr>
          <a:xfrm>
            <a:off x="147725" y="496900"/>
            <a:ext cx="8702400" cy="440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6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project used SQLite with SQLAlchemy for the database integration.</a:t>
            </a:r>
            <a:endParaRPr sz="16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5" name="Google Shape;1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59500"/>
            <a:ext cx="9144000" cy="428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9"/>
          <p:cNvSpPr txBox="1">
            <a:spLocks noGrp="1"/>
          </p:cNvSpPr>
          <p:nvPr>
            <p:ph type="title"/>
          </p:nvPr>
        </p:nvSpPr>
        <p:spPr>
          <a:xfrm>
            <a:off x="819150" y="564050"/>
            <a:ext cx="7505700" cy="57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MACHINE LEARNING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1" name="Google Shape;201;p19"/>
          <p:cNvSpPr txBox="1">
            <a:spLocks noGrp="1"/>
          </p:cNvSpPr>
          <p:nvPr>
            <p:ph type="body" idx="1"/>
          </p:nvPr>
        </p:nvSpPr>
        <p:spPr>
          <a:xfrm>
            <a:off x="255150" y="1141550"/>
            <a:ext cx="8649000" cy="36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511" b="1">
                <a:latin typeface="Times New Roman"/>
                <a:ea typeface="Times New Roman"/>
                <a:cs typeface="Times New Roman"/>
                <a:sym typeface="Times New Roman"/>
              </a:rPr>
              <a:t>Primary Objective</a:t>
            </a:r>
            <a:endParaRPr sz="5511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5613" algn="l" rtl="0">
              <a:spcBef>
                <a:spcPts val="1200"/>
              </a:spcBef>
              <a:spcAft>
                <a:spcPts val="0"/>
              </a:spcAft>
              <a:buClr>
                <a:srgbClr val="24292E"/>
              </a:buClr>
              <a:buSzPct val="100000"/>
              <a:buFont typeface="Times New Roman"/>
              <a:buChar char="●"/>
            </a:pPr>
            <a:r>
              <a:rPr lang="en" sz="6111">
                <a:solidFill>
                  <a:srgbClr val="24292E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Dataset is fed into PCA model to predict player regression based on archetype in NBA. </a:t>
            </a:r>
            <a:endParaRPr sz="6111">
              <a:solidFill>
                <a:srgbClr val="24292E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561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ct val="100000"/>
              <a:buFont typeface="Times New Roman"/>
              <a:buChar char="●"/>
            </a:pPr>
            <a:r>
              <a:rPr lang="en" sz="6111">
                <a:solidFill>
                  <a:srgbClr val="24292E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By looking into various studies, we determine that our chances to have greater accuracy would be by using clustering.</a:t>
            </a:r>
            <a:endParaRPr sz="6111">
              <a:solidFill>
                <a:srgbClr val="24292E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" sz="6632" b="1">
                <a:solidFill>
                  <a:srgbClr val="24292E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How are you training your model?</a:t>
            </a:r>
            <a:endParaRPr sz="6632" b="1">
              <a:solidFill>
                <a:srgbClr val="24292E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4887" algn="l" rtl="0">
              <a:spcBef>
                <a:spcPts val="1200"/>
              </a:spcBef>
              <a:spcAft>
                <a:spcPts val="0"/>
              </a:spcAft>
              <a:buClr>
                <a:srgbClr val="24292E"/>
              </a:buClr>
              <a:buSzPct val="100000"/>
              <a:buFont typeface="Times New Roman"/>
              <a:buChar char="●"/>
            </a:pPr>
            <a:r>
              <a:rPr lang="en" sz="6065">
                <a:solidFill>
                  <a:srgbClr val="24292E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First cluster players using data into archetype each year</a:t>
            </a:r>
            <a:endParaRPr sz="6065">
              <a:solidFill>
                <a:srgbClr val="24292E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4887" algn="l" rtl="0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ct val="100000"/>
              <a:buFont typeface="Times New Roman"/>
              <a:buChar char="●"/>
            </a:pPr>
            <a:r>
              <a:rPr lang="en" sz="6065">
                <a:solidFill>
                  <a:srgbClr val="24292E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Cluster ONCE then assign each year based on years into career</a:t>
            </a:r>
            <a:endParaRPr sz="6065">
              <a:solidFill>
                <a:srgbClr val="24292E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4887" algn="l" rtl="0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ct val="100000"/>
              <a:buFont typeface="Times New Roman"/>
              <a:buChar char="●"/>
            </a:pPr>
            <a:r>
              <a:rPr lang="en" sz="6065">
                <a:solidFill>
                  <a:srgbClr val="24292E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Look at VORP to see when if they regress</a:t>
            </a:r>
            <a:endParaRPr sz="6065">
              <a:solidFill>
                <a:srgbClr val="24292E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4887" algn="l" rtl="0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ct val="100000"/>
              <a:buFont typeface="Times New Roman"/>
              <a:buChar char="●"/>
            </a:pPr>
            <a:r>
              <a:rPr lang="en" sz="6065">
                <a:solidFill>
                  <a:srgbClr val="24292E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VORP is value over replacement player basically how good a player was that season with a -2.0 being a replacement level player (really bad player)</a:t>
            </a:r>
            <a:endParaRPr sz="6065">
              <a:solidFill>
                <a:srgbClr val="24292E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4887" algn="l" rtl="0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ct val="100000"/>
              <a:buFont typeface="Times New Roman"/>
              <a:buChar char="●"/>
            </a:pPr>
            <a:r>
              <a:rPr lang="en" sz="6065">
                <a:solidFill>
                  <a:srgbClr val="24292E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Also look at if they change player type do they still regress</a:t>
            </a:r>
            <a:endParaRPr sz="6065">
              <a:solidFill>
                <a:srgbClr val="24292E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ct val="100000"/>
              <a:buFont typeface="Times New Roman"/>
              <a:buChar char="●"/>
            </a:pPr>
            <a:r>
              <a:rPr lang="en" sz="6800">
                <a:solidFill>
                  <a:srgbClr val="24292E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From the two references, we should have an accuracy between 75% and 85%</a:t>
            </a:r>
            <a:endParaRPr sz="10865">
              <a:solidFill>
                <a:srgbClr val="24292E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36537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5"/>
              <a:buFont typeface="Arial"/>
              <a:buChar char="●"/>
            </a:pPr>
            <a:endParaRPr sz="2567" b="1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045">
              <a:solidFill>
                <a:srgbClr val="24292E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45">
              <a:solidFill>
                <a:srgbClr val="24292E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45">
              <a:solidFill>
                <a:srgbClr val="24292E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24292E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400">
              <a:solidFill>
                <a:srgbClr val="24292E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0"/>
          <p:cNvSpPr txBox="1">
            <a:spLocks noGrp="1"/>
          </p:cNvSpPr>
          <p:nvPr>
            <p:ph type="body" idx="1"/>
          </p:nvPr>
        </p:nvSpPr>
        <p:spPr>
          <a:xfrm>
            <a:off x="819150" y="752050"/>
            <a:ext cx="7505700" cy="368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24292E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How does this model work?</a:t>
            </a:r>
            <a:endParaRPr sz="1500" b="1">
              <a:solidFill>
                <a:srgbClr val="24292E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24292E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We will use a "voting classifier". It aggregate a logistic regression, adaptive boosting, gradient boosting, random forest, and extra trees.</a:t>
            </a:r>
            <a:endParaRPr sz="1500">
              <a:solidFill>
                <a:srgbClr val="24292E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3850" algn="l" rtl="0">
              <a:spcBef>
                <a:spcPts val="1200"/>
              </a:spcBef>
              <a:spcAft>
                <a:spcPts val="0"/>
              </a:spcAft>
              <a:buClr>
                <a:srgbClr val="24292E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rgbClr val="24292E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database in the schema (NBA_Analysis_ERD.png)</a:t>
            </a:r>
            <a:endParaRPr sz="1500">
              <a:solidFill>
                <a:srgbClr val="24292E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rgbClr val="24292E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Filter to use the data from 2003 to 2018</a:t>
            </a:r>
            <a:endParaRPr sz="1500">
              <a:solidFill>
                <a:srgbClr val="24292E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rgbClr val="24292E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For example, our dataset will include the year, is it his first year, salary, position (e.g. 3B) then each cluster will have parameters for each player.</a:t>
            </a:r>
            <a:endParaRPr sz="1500">
              <a:solidFill>
                <a:srgbClr val="24292E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1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74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Times New Roman"/>
                <a:ea typeface="Times New Roman"/>
                <a:cs typeface="Times New Roman"/>
                <a:sym typeface="Times New Roman"/>
              </a:rPr>
              <a:t>DATA VISUALIZATION</a:t>
            </a:r>
            <a:endParaRPr sz="4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2" name="Google Shape;212;p21"/>
          <p:cNvSpPr txBox="1">
            <a:spLocks noGrp="1"/>
          </p:cNvSpPr>
          <p:nvPr>
            <p:ph type="body" idx="1"/>
          </p:nvPr>
        </p:nvSpPr>
        <p:spPr>
          <a:xfrm>
            <a:off x="729450" y="1586300"/>
            <a:ext cx="7688700" cy="31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Tableau will be used for data visualization -</a:t>
            </a:r>
            <a:endParaRPr sz="14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 u="sng">
                <a:solidFill>
                  <a:schemeClr val="hlink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3"/>
              </a:rPr>
              <a:t>https://public.tableau.com/app/profile/karanpreet8221/viz/NBAAnalysis_16223090479000/VORPbyPlayer</a:t>
            </a:r>
            <a:endParaRPr b="1"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 u="sng">
                <a:solidFill>
                  <a:schemeClr val="hlink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4"/>
              </a:rPr>
              <a:t>https://public.tableau.com/app/profile/karanpreet8221/viz/FinalResults_16225849830960/Finalresults</a:t>
            </a:r>
            <a:endParaRPr b="1"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spcBef>
                <a:spcPts val="1200"/>
              </a:spcBef>
              <a:spcAft>
                <a:spcPts val="0"/>
              </a:spcAft>
              <a:buClr>
                <a:srgbClr val="202124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dashboard is representing visuals that are answering the questions asked.</a:t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Player’s VORP is compared with their age, MP, age and years into the game to see what affects player’s performance the most.</a:t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Once player regression is determined, the final clustering helps us to determine if changing playerstyle actually helps in some players over the others.</a:t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Here are some of the visualizations-</a:t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699</Words>
  <Application>Microsoft Office PowerPoint</Application>
  <PresentationFormat>On-screen Show (16:9)</PresentationFormat>
  <Paragraphs>75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Times New Roman</vt:lpstr>
      <vt:lpstr>Calibri</vt:lpstr>
      <vt:lpstr>Roboto</vt:lpstr>
      <vt:lpstr>Nunito</vt:lpstr>
      <vt:lpstr>Shift</vt:lpstr>
      <vt:lpstr>NBA PLAYER ANALYSIS</vt:lpstr>
      <vt:lpstr>PROJECT OVERVIEW</vt:lpstr>
      <vt:lpstr>STORYBOARD</vt:lpstr>
      <vt:lpstr>DATA CLEANING</vt:lpstr>
      <vt:lpstr>DATA INTEGRATION</vt:lpstr>
      <vt:lpstr>PowerPoint Presentation</vt:lpstr>
      <vt:lpstr>MACHINE LEARNING</vt:lpstr>
      <vt:lpstr>PowerPoint Presentation</vt:lpstr>
      <vt:lpstr>DATA VISUALIZATION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Clustering Results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NBA PLAYER ANALYSIS</dc:title>
  <dc:creator>gagandeep singh</dc:creator>
  <cp:lastModifiedBy>gagandeep singh</cp:lastModifiedBy>
  <cp:revision>1</cp:revision>
  <dcterms:modified xsi:type="dcterms:W3CDTF">2021-06-06T19:45:44Z</dcterms:modified>
</cp:coreProperties>
</file>