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Nunito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44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44342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nba-api/#descriptio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kaggle.com/drgilermo/nba-players-stats?select=player_data.csv-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ahmelling/player_declin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owardsdatascience.com/redefining-nba-player-classifications-using-clustering-36a348fa54a8" TargetMode="External"/><Relationship Id="rId4" Type="http://schemas.openxmlformats.org/officeDocument/2006/relationships/hyperlink" Target="https://www.baseballdatascience.com/machine-learning-to-predict-player-decline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ee2e41ef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ee2e41ef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e2e41ef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e2e41ef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ee2e41ef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ee2e41ef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ee2e41ef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ee2e41ef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ee2e41ef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ee2e41ef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ee2e41ef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ee2e41ef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e1a278800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e1a278800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d5b7bd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d5b7bd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d5b7bda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d5b7bda7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e1a278800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e1a278800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e1a2788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e1a27880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-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NBA.com -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https://pypi.org/project/nba-api/#description</a:t>
            </a:r>
            <a:endParaRPr sz="12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Kaggle -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https://www.kaggle.com/drgilermo/nba-players-stats?select=player_data.csv-</a:t>
            </a:r>
            <a:endParaRPr sz="12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e1a27880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e1a27880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1a278800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1a278800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-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Model 1: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https://github.com/micahmelling/player_decline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Article: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https://www.baseballdatascience.com/machine-learning-to-predict-player-decline/</a:t>
            </a:r>
            <a:endParaRPr sz="12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Model 2: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https://towardsdatascience.com/redefining-nba-player-classifications-using-clustering-36a348fa54a8</a:t>
            </a:r>
            <a:endParaRPr sz="12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e1a278800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e1a278800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d5b7bda71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d5b7bda71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nba-api/#description" TargetMode="External"/><Relationship Id="rId7" Type="http://schemas.openxmlformats.org/officeDocument/2006/relationships/hyperlink" Target="https://towardsdatascience.com/redefining-nba-player-classifications-using-clustering-36a348fa54a8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baseballdatascience.com/machine-learning-to-predict-player-decline/" TargetMode="External"/><Relationship Id="rId5" Type="http://schemas.openxmlformats.org/officeDocument/2006/relationships/hyperlink" Target="https://github.com/micahmelling/player_decline" TargetMode="External"/><Relationship Id="rId4" Type="http://schemas.openxmlformats.org/officeDocument/2006/relationships/hyperlink" Target="https://www.kaggle.com/drgilermo/nba-players-stats?select=player_data.csv-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karanpreet8221/viz/NBAAnalysis_16223090479000/VORPbyPlay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ublic.tableau.com/app/profile/karanpreet8221/viz/FinalResults_16225849830960/Finalresul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7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NBA PLAYER ANALYSIS</a:t>
            </a:r>
            <a:endParaRPr sz="36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483450" y="1450475"/>
            <a:ext cx="6043200" cy="31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50" y="1450475"/>
            <a:ext cx="6043300" cy="31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6728175" y="3343950"/>
            <a:ext cx="21042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Submitted By-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Ali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Josh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Pierre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Karan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>
            <a:spLocks noGrp="1"/>
          </p:cNvSpPr>
          <p:nvPr>
            <p:ph type="body" idx="1"/>
          </p:nvPr>
        </p:nvSpPr>
        <p:spPr>
          <a:xfrm>
            <a:off x="607300" y="495750"/>
            <a:ext cx="7882500" cy="39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VORP by Player by Year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00" y="1012725"/>
            <a:ext cx="8192425" cy="35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>
            <a:spLocks noGrp="1"/>
          </p:cNvSpPr>
          <p:nvPr>
            <p:ph type="body" idx="1"/>
          </p:nvPr>
        </p:nvSpPr>
        <p:spPr>
          <a:xfrm>
            <a:off x="632100" y="545325"/>
            <a:ext cx="7692600" cy="3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4" name="Google Shape;2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50" y="632100"/>
            <a:ext cx="7605850" cy="38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>
            <a:spLocks noGrp="1"/>
          </p:cNvSpPr>
          <p:nvPr>
            <p:ph type="body" idx="1"/>
          </p:nvPr>
        </p:nvSpPr>
        <p:spPr>
          <a:xfrm>
            <a:off x="495750" y="570125"/>
            <a:ext cx="7829100" cy="38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 b="1"/>
              <a:t>VORP by Age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50" y="933600"/>
            <a:ext cx="8527076" cy="38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>
            <a:spLocks noGrp="1"/>
          </p:cNvSpPr>
          <p:nvPr>
            <p:ph type="body" idx="1"/>
          </p:nvPr>
        </p:nvSpPr>
        <p:spPr>
          <a:xfrm>
            <a:off x="632100" y="681675"/>
            <a:ext cx="7692900" cy="37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 b="1"/>
              <a:t>Player Efficiency Rate By Year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pic>
        <p:nvPicPr>
          <p:cNvPr id="236" name="Google Shape;2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450" y="1103075"/>
            <a:ext cx="7857775" cy="36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>
            <a:spLocks noGrp="1"/>
          </p:cNvSpPr>
          <p:nvPr>
            <p:ph type="body" idx="1"/>
          </p:nvPr>
        </p:nvSpPr>
        <p:spPr>
          <a:xfrm>
            <a:off x="819150" y="594900"/>
            <a:ext cx="7505700" cy="3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 b="1"/>
              <a:t>. VORP by MP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pic>
        <p:nvPicPr>
          <p:cNvPr id="242" name="Google Shape;2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00" y="979125"/>
            <a:ext cx="8279176" cy="36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title"/>
          </p:nvPr>
        </p:nvSpPr>
        <p:spPr>
          <a:xfrm>
            <a:off x="819150" y="446175"/>
            <a:ext cx="7505700" cy="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Results</a:t>
            </a:r>
            <a:endParaRPr/>
          </a:p>
        </p:txBody>
      </p:sp>
      <p:sp>
        <p:nvSpPr>
          <p:cNvPr id="248" name="Google Shape;248;p27"/>
          <p:cNvSpPr txBox="1">
            <a:spLocks noGrp="1"/>
          </p:cNvSpPr>
          <p:nvPr>
            <p:ph type="body" idx="1"/>
          </p:nvPr>
        </p:nvSpPr>
        <p:spPr>
          <a:xfrm>
            <a:off x="520550" y="1152650"/>
            <a:ext cx="8142900" cy="32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9" name="Google Shape;2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50" y="1078275"/>
            <a:ext cx="8142899" cy="344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819150" y="1517525"/>
            <a:ext cx="7505700" cy="29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NBA.com - </a:t>
            </a:r>
            <a:r>
              <a:rPr lang="en" sz="1400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https://pypi.org/project/nba-api/#description</a:t>
            </a:r>
            <a:endParaRPr sz="1400">
              <a:solidFill>
                <a:schemeClr val="accent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Kaggle - </a:t>
            </a:r>
            <a:r>
              <a:rPr lang="en" sz="1400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https://www.kaggle.com/drgilermo/nba-players-stats?select=player_data.csv-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Model 1: </a:t>
            </a:r>
            <a:r>
              <a:rPr lang="en" sz="1400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https://github.com/micahmelling/player_decline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Article: </a:t>
            </a:r>
            <a:r>
              <a:rPr lang="en" sz="1400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https://www.baseballdatascience.com/machine-learning-to-predict-player-decline/</a:t>
            </a:r>
            <a:endParaRPr sz="1400">
              <a:solidFill>
                <a:schemeClr val="accent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Model 2: </a:t>
            </a:r>
            <a:r>
              <a:rPr lang="en" sz="1400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https://towardsdatascience.com/redefining-nba-player-classifications-using-clustering-36a348fa54a8</a:t>
            </a:r>
            <a:endParaRPr sz="1400">
              <a:solidFill>
                <a:schemeClr val="accent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819150" y="1557825"/>
            <a:ext cx="7505700" cy="28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Using machine learning to analyze player decline in the NBA. This analysis will aim to provide insight on the following questions: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Based on the player archetype, when will the athlete begin to experience a decline in performance?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Once the player has begun to decline, will adjusting the athletes playstyle help avoid regression?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STORYBOARD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138225" y="1571250"/>
            <a:ext cx="8711700" cy="31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</a:t>
            </a:r>
            <a:r>
              <a:rPr lang="en" sz="15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oject overview and setting the hypothesis</a:t>
            </a:r>
            <a:r>
              <a:rPr lang="en" sz="15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n" sz="1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</a:t>
            </a:r>
            <a:endParaRPr/>
          </a:p>
        </p:txBody>
      </p:sp>
      <p:grpSp>
        <p:nvGrpSpPr>
          <p:cNvPr id="144" name="Google Shape;144;p15"/>
          <p:cNvGrpSpPr/>
          <p:nvPr/>
        </p:nvGrpSpPr>
        <p:grpSpPr>
          <a:xfrm>
            <a:off x="4513759" y="1624900"/>
            <a:ext cx="2480141" cy="1968634"/>
            <a:chOff x="4526679" y="1857810"/>
            <a:chExt cx="2480141" cy="1728843"/>
          </a:xfrm>
        </p:grpSpPr>
        <p:sp>
          <p:nvSpPr>
            <p:cNvPr id="145" name="Google Shape;145;p15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15"/>
            <p:cNvGrpSpPr/>
            <p:nvPr/>
          </p:nvGrpSpPr>
          <p:grpSpPr>
            <a:xfrm>
              <a:off x="4526679" y="1857810"/>
              <a:ext cx="2480141" cy="1728843"/>
              <a:chOff x="4526679" y="1857810"/>
              <a:chExt cx="2480141" cy="1728843"/>
            </a:xfrm>
          </p:grpSpPr>
          <p:grpSp>
            <p:nvGrpSpPr>
              <p:cNvPr id="147" name="Google Shape;147;p15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48" name="Google Shape;148;p15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49" name="Google Shape;149;p15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0" name="Google Shape;150;p15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12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1" name="Google Shape;151;p15"/>
              <p:cNvSpPr txBox="1"/>
              <p:nvPr/>
            </p:nvSpPr>
            <p:spPr>
              <a:xfrm>
                <a:off x="4584920" y="1857810"/>
                <a:ext cx="2421900" cy="83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" sz="15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 Integration using PostgreSQL and ERD Diagram</a:t>
                </a:r>
                <a:endParaRPr sz="1500" b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52" name="Google Shape;152;p15"/>
          <p:cNvGrpSpPr/>
          <p:nvPr/>
        </p:nvGrpSpPr>
        <p:grpSpPr>
          <a:xfrm>
            <a:off x="6437320" y="2656006"/>
            <a:ext cx="1943438" cy="1735644"/>
            <a:chOff x="6435810" y="2702596"/>
            <a:chExt cx="2721140" cy="1735644"/>
          </a:xfrm>
        </p:grpSpPr>
        <p:sp>
          <p:nvSpPr>
            <p:cNvPr id="153" name="Google Shape;153;p15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" name="Google Shape;154;p15"/>
            <p:cNvGrpSpPr/>
            <p:nvPr/>
          </p:nvGrpSpPr>
          <p:grpSpPr>
            <a:xfrm>
              <a:off x="6435810" y="2702596"/>
              <a:ext cx="2494505" cy="1735644"/>
              <a:chOff x="6435810" y="2702596"/>
              <a:chExt cx="2494505" cy="1735644"/>
            </a:xfrm>
          </p:grpSpPr>
          <p:grpSp>
            <p:nvGrpSpPr>
              <p:cNvPr id="155" name="Google Shape;155;p15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56" name="Google Shape;156;p15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57" name="Google Shape;157;p15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8" name="Google Shape;158;p15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12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9" name="Google Shape;159;p15"/>
              <p:cNvSpPr txBox="1"/>
              <p:nvPr/>
            </p:nvSpPr>
            <p:spPr>
              <a:xfrm>
                <a:off x="6435815" y="3494441"/>
                <a:ext cx="24945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Machine Learning Model - Clustering the data using PCA model</a:t>
                </a:r>
                <a:endParaRPr sz="1500" b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60" name="Google Shape;160;p15"/>
          <p:cNvGrpSpPr/>
          <p:nvPr/>
        </p:nvGrpSpPr>
        <p:grpSpPr>
          <a:xfrm>
            <a:off x="584655" y="2740075"/>
            <a:ext cx="2293416" cy="1037959"/>
            <a:chOff x="742400" y="2800065"/>
            <a:chExt cx="2148600" cy="1037959"/>
          </a:xfrm>
        </p:grpSpPr>
        <p:sp>
          <p:nvSpPr>
            <p:cNvPr id="161" name="Google Shape;161;p15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" name="Google Shape;162;p15"/>
            <p:cNvGrpSpPr/>
            <p:nvPr/>
          </p:nvGrpSpPr>
          <p:grpSpPr>
            <a:xfrm>
              <a:off x="742400" y="2800065"/>
              <a:ext cx="1416600" cy="1037959"/>
              <a:chOff x="742400" y="2800065"/>
              <a:chExt cx="1416600" cy="1037959"/>
            </a:xfrm>
          </p:grpSpPr>
          <p:sp>
            <p:nvSpPr>
              <p:cNvPr id="163" name="Google Shape;163;p15"/>
              <p:cNvSpPr txBox="1"/>
              <p:nvPr/>
            </p:nvSpPr>
            <p:spPr>
              <a:xfrm>
                <a:off x="742400" y="3302824"/>
                <a:ext cx="1416600" cy="53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11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64" name="Google Shape;164;p15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65" name="Google Shape;165;p15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66" name="Google Shape;166;p15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7" name="Google Shape;167;p15"/>
          <p:cNvGrpSpPr/>
          <p:nvPr/>
        </p:nvGrpSpPr>
        <p:grpSpPr>
          <a:xfrm>
            <a:off x="2485795" y="2655997"/>
            <a:ext cx="2501455" cy="1735653"/>
            <a:chOff x="2525595" y="2702596"/>
            <a:chExt cx="2501455" cy="1735653"/>
          </a:xfrm>
        </p:grpSpPr>
        <p:sp>
          <p:nvSpPr>
            <p:cNvPr id="168" name="Google Shape;168;p15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" name="Google Shape;169;p15"/>
            <p:cNvGrpSpPr/>
            <p:nvPr/>
          </p:nvGrpSpPr>
          <p:grpSpPr>
            <a:xfrm>
              <a:off x="2525595" y="2702596"/>
              <a:ext cx="2501455" cy="1735653"/>
              <a:chOff x="2525595" y="2702596"/>
              <a:chExt cx="2501455" cy="1735653"/>
            </a:xfrm>
          </p:grpSpPr>
          <p:sp>
            <p:nvSpPr>
              <p:cNvPr id="170" name="Google Shape;170;p15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12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71" name="Google Shape;171;p15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72" name="Google Shape;172;p15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73" name="Google Shape;173;p15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4" name="Google Shape;174;p15"/>
              <p:cNvSpPr txBox="1"/>
              <p:nvPr/>
            </p:nvSpPr>
            <p:spPr>
              <a:xfrm>
                <a:off x="2604850" y="3494449"/>
                <a:ext cx="24222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5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 Collection and cleaning the data files </a:t>
                </a:r>
                <a:endParaRPr sz="1500" b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cxnSp>
        <p:nvCxnSpPr>
          <p:cNvPr id="175" name="Google Shape;175;p15"/>
          <p:cNvCxnSpPr/>
          <p:nvPr/>
        </p:nvCxnSpPr>
        <p:spPr>
          <a:xfrm rot="10800000">
            <a:off x="8380753" y="2804702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15"/>
          <p:cNvSpPr txBox="1"/>
          <p:nvPr/>
        </p:nvSpPr>
        <p:spPr>
          <a:xfrm>
            <a:off x="7641400" y="2263950"/>
            <a:ext cx="127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819150" y="537175"/>
            <a:ext cx="75057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6"/>
          <p:cNvSpPr txBox="1">
            <a:spLocks noGrp="1"/>
          </p:cNvSpPr>
          <p:nvPr>
            <p:ph type="body" idx="1"/>
          </p:nvPr>
        </p:nvSpPr>
        <p:spPr>
          <a:xfrm>
            <a:off x="349175" y="1248950"/>
            <a:ext cx="8313000" cy="33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Kaggle data set (Season Stats, Players, Player Data) ,we used Season Stats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Unwanted columns like Games Started and Position among others from Season Stats were dropped.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Removed data from before the 2003 season as the data set is from 1950-2018 and we want 2003-2018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Next, created join on players from the Players csv to get the height and weight.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Then, we created a new column - year the player is in, to get this we took the year stated column from Player Data and subtract that number form the year column in Season Stats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Lastly, we removed the duplicates from the team column, for when a player played on multiple teams in a year and keep the Total.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I.e., if a player plays on 2 teams, they would be shown 3 times, once with team 1, once with team 2 and once with Total, so we keep the total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>
            <a:spLocks noGrp="1"/>
          </p:cNvSpPr>
          <p:nvPr>
            <p:ph type="title"/>
          </p:nvPr>
        </p:nvSpPr>
        <p:spPr>
          <a:xfrm>
            <a:off x="729450" y="550600"/>
            <a:ext cx="76887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DATA INTEGRATION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7"/>
          <p:cNvSpPr txBox="1">
            <a:spLocks noGrp="1"/>
          </p:cNvSpPr>
          <p:nvPr>
            <p:ph type="body" idx="1"/>
          </p:nvPr>
        </p:nvSpPr>
        <p:spPr>
          <a:xfrm>
            <a:off x="496900" y="1235525"/>
            <a:ext cx="4155900" cy="3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NBA Player data was collected from Kaggle.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ERD diagram was created to display contents of data store and constructing a relational database.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050" y="617750"/>
            <a:ext cx="4155925" cy="427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>
            <a:off x="147725" y="496900"/>
            <a:ext cx="8702400" cy="44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project used SQLite with SQLAlchemy for the database integration.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9500"/>
            <a:ext cx="9144000" cy="42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>
            <a:spLocks noGrp="1"/>
          </p:cNvSpPr>
          <p:nvPr>
            <p:ph type="title"/>
          </p:nvPr>
        </p:nvSpPr>
        <p:spPr>
          <a:xfrm>
            <a:off x="819150" y="564050"/>
            <a:ext cx="75057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19"/>
          <p:cNvSpPr txBox="1">
            <a:spLocks noGrp="1"/>
          </p:cNvSpPr>
          <p:nvPr>
            <p:ph type="body" idx="1"/>
          </p:nvPr>
        </p:nvSpPr>
        <p:spPr>
          <a:xfrm>
            <a:off x="255150" y="1141550"/>
            <a:ext cx="86490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11" b="1">
                <a:latin typeface="Times New Roman"/>
                <a:ea typeface="Times New Roman"/>
                <a:cs typeface="Times New Roman"/>
                <a:sym typeface="Times New Roman"/>
              </a:rPr>
              <a:t>Primary Objective</a:t>
            </a:r>
            <a:endParaRPr sz="5511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5613" algn="l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Times New Roman"/>
              <a:buChar char="●"/>
            </a:pPr>
            <a:r>
              <a:rPr lang="en" sz="6111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Dataset is fed into PCA model to predict player regression based on archetype in NBA. </a:t>
            </a:r>
            <a:endParaRPr sz="6111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5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Times New Roman"/>
              <a:buChar char="●"/>
            </a:pPr>
            <a:r>
              <a:rPr lang="en" sz="6111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By looking into various studies, we determine that our chances to have greater accuracy would be by using clustering.</a:t>
            </a:r>
            <a:endParaRPr sz="6111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6632" b="1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are you training your model?</a:t>
            </a:r>
            <a:endParaRPr sz="6632" b="1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4887" algn="l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Times New Roman"/>
              <a:buChar char="●"/>
            </a:pPr>
            <a:r>
              <a:rPr lang="en" sz="6065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First cluster players using data into archetype each year</a:t>
            </a:r>
            <a:endParaRPr sz="6065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4887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Times New Roman"/>
              <a:buChar char="●"/>
            </a:pPr>
            <a:r>
              <a:rPr lang="en" sz="6065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Cluster ONCE then assign each year based on years into career</a:t>
            </a:r>
            <a:endParaRPr sz="6065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4887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Times New Roman"/>
              <a:buChar char="●"/>
            </a:pPr>
            <a:r>
              <a:rPr lang="en" sz="6065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Look at VORP to see when if they regress</a:t>
            </a:r>
            <a:endParaRPr sz="6065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4887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Times New Roman"/>
              <a:buChar char="●"/>
            </a:pPr>
            <a:r>
              <a:rPr lang="en" sz="6065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VORP is value over replacement player basically how good a player was that season with a -2.0 being a replacement level player (really bad player)</a:t>
            </a:r>
            <a:endParaRPr sz="6065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4887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Times New Roman"/>
              <a:buChar char="●"/>
            </a:pPr>
            <a:r>
              <a:rPr lang="en" sz="6065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Also look at if they change player type do they still regress</a:t>
            </a:r>
            <a:endParaRPr sz="6065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Times New Roman"/>
              <a:buChar char="●"/>
            </a:pPr>
            <a:r>
              <a:rPr lang="en" sz="68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the two references, we should have an accuracy between 75% and 85%</a:t>
            </a:r>
            <a:endParaRPr sz="10865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36537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5"/>
              <a:buFont typeface="Arial"/>
              <a:buChar char="●"/>
            </a:pPr>
            <a:endParaRPr sz="2567" b="1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45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45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45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819150" y="752050"/>
            <a:ext cx="7505700" cy="3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does this model work?</a:t>
            </a:r>
            <a:endParaRPr sz="1500" b="1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will use a "voting classifier". It aggregate a logistic regression, adaptive boosting, gradient boosting, random forest, and extra trees.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database in the schema (NBA_Analysis_ERD.png)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Filter to use the data from 2003 to 2018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example, our dataset will include the year, is it his first year, salary, position (e.g. 3B) then each cluster will have parameters for each player.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1"/>
          <p:cNvSpPr txBox="1">
            <a:spLocks noGrp="1"/>
          </p:cNvSpPr>
          <p:nvPr>
            <p:ph type="body" idx="1"/>
          </p:nvPr>
        </p:nvSpPr>
        <p:spPr>
          <a:xfrm>
            <a:off x="729450" y="1586300"/>
            <a:ext cx="7688700" cy="31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Tableau will be used for data visualization -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https://public.tableau.com/app/profile/karanpreet8221/viz/NBAAnalysis_16223090479000/VORPbyPlayer</a:t>
            </a:r>
            <a:endParaRPr b="1" dirty="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https://public.tableau.com/app/profile/karanpreet8221/viz/FinalResults_16225849830960/Finalresults</a:t>
            </a:r>
            <a:endParaRPr b="1" dirty="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Times New Roman"/>
              <a:buChar char="●"/>
            </a:pPr>
            <a:r>
              <a:rPr lang="en" sz="1200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dashboard is representing visuals that are answering the questions asked.</a:t>
            </a:r>
            <a:endParaRPr sz="1200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Times New Roman"/>
              <a:buChar char="●"/>
            </a:pPr>
            <a:r>
              <a:rPr lang="en" sz="1200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Player’s VORP is compared with their age, MP, age and years into the game to see what affects player’s performance the most.</a:t>
            </a:r>
            <a:endParaRPr sz="1200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Times New Roman"/>
              <a:buChar char="●"/>
            </a:pPr>
            <a:r>
              <a:rPr lang="en" sz="1200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Once player regression is determined, the final clustering helps us to determine if changing playerstyle actually helps in some players over the others.</a:t>
            </a:r>
            <a:endParaRPr sz="1200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Times New Roman"/>
              <a:buChar char="●"/>
            </a:pPr>
            <a:r>
              <a:rPr lang="en" sz="1200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Here are some of the visualizations-</a:t>
            </a:r>
            <a:endParaRPr sz="1200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699</Words>
  <Application>Microsoft Office PowerPoint</Application>
  <PresentationFormat>On-screen Show (16:9)</PresentationFormat>
  <Paragraphs>75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Nunito</vt:lpstr>
      <vt:lpstr>Times New Roman</vt:lpstr>
      <vt:lpstr>Calibri</vt:lpstr>
      <vt:lpstr>Roboto</vt:lpstr>
      <vt:lpstr>Shift</vt:lpstr>
      <vt:lpstr>NBA PLAYER ANALYSIS</vt:lpstr>
      <vt:lpstr>PROJECT OVERVIEW</vt:lpstr>
      <vt:lpstr>STORYBOARD</vt:lpstr>
      <vt:lpstr>DATA CLEANING</vt:lpstr>
      <vt:lpstr>DATA INTEGRATION</vt:lpstr>
      <vt:lpstr>PowerPoint Presentation</vt:lpstr>
      <vt:lpstr>MACHINE LEARNING</vt:lpstr>
      <vt:lpstr>PowerPoint Presentation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Clustering Results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PLAYER ANALYSIS</dc:title>
  <dc:creator>gagandeep singh</dc:creator>
  <cp:lastModifiedBy>gagandeep singh</cp:lastModifiedBy>
  <cp:revision>1</cp:revision>
  <dcterms:modified xsi:type="dcterms:W3CDTF">2021-06-08T03:43:14Z</dcterms:modified>
</cp:coreProperties>
</file>