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7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73" r:id="rId6"/>
    <p:sldId id="262" r:id="rId7"/>
    <p:sldId id="275" r:id="rId8"/>
    <p:sldId id="274" r:id="rId9"/>
    <p:sldId id="264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" initials="J" lastIdx="1" clrIdx="0">
    <p:extLst>
      <p:ext uri="{19B8F6BF-5375-455C-9EA6-DF929625EA0E}">
        <p15:presenceInfo xmlns:p15="http://schemas.microsoft.com/office/powerpoint/2012/main" userId="23e6682d0a11a2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C93E4-09AD-4B59-AEC8-9AB3400E69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C800C-B5EC-4C49-A5D4-17BD37EE8789}">
      <dgm:prSet/>
      <dgm:spPr/>
      <dgm:t>
        <a:bodyPr/>
        <a:lstStyle/>
        <a:p>
          <a:r>
            <a:rPr lang="en-US" dirty="0"/>
            <a:t>Analyzing trends in NBA player performance</a:t>
          </a:r>
        </a:p>
      </dgm:t>
    </dgm:pt>
    <dgm:pt modelId="{F88D3980-2DF1-47D9-8A7C-6412D137BCFF}" type="parTrans" cxnId="{276272E4-430C-4EC6-A497-D0C061C7E8D0}">
      <dgm:prSet/>
      <dgm:spPr/>
      <dgm:t>
        <a:bodyPr/>
        <a:lstStyle/>
        <a:p>
          <a:endParaRPr lang="en-US"/>
        </a:p>
      </dgm:t>
    </dgm:pt>
    <dgm:pt modelId="{F2E27865-8FC1-428A-A4D9-B2C5B25A7E3A}" type="sibTrans" cxnId="{276272E4-430C-4EC6-A497-D0C061C7E8D0}">
      <dgm:prSet/>
      <dgm:spPr/>
      <dgm:t>
        <a:bodyPr/>
        <a:lstStyle/>
        <a:p>
          <a:endParaRPr lang="en-US"/>
        </a:p>
      </dgm:t>
    </dgm:pt>
    <dgm:pt modelId="{58CF5F4E-2B2E-4890-94CE-2BB62C6087F6}">
      <dgm:prSet/>
      <dgm:spPr/>
      <dgm:t>
        <a:bodyPr/>
        <a:lstStyle/>
        <a:p>
          <a:r>
            <a:rPr lang="en-US" dirty="0"/>
            <a:t>Determine the new player archetype in the modern-day position list</a:t>
          </a:r>
        </a:p>
      </dgm:t>
    </dgm:pt>
    <dgm:pt modelId="{FC81D6B2-D1FD-4E93-A7DA-EA40FB8F9DCF}" type="parTrans" cxnId="{9A549EC9-ECA5-4D86-A9D3-9CFAB2DB5F1D}">
      <dgm:prSet/>
      <dgm:spPr/>
      <dgm:t>
        <a:bodyPr/>
        <a:lstStyle/>
        <a:p>
          <a:endParaRPr lang="en-US"/>
        </a:p>
      </dgm:t>
    </dgm:pt>
    <dgm:pt modelId="{A8128944-86CA-4B4A-A530-DA5AA3735893}" type="sibTrans" cxnId="{9A549EC9-ECA5-4D86-A9D3-9CFAB2DB5F1D}">
      <dgm:prSet/>
      <dgm:spPr/>
      <dgm:t>
        <a:bodyPr/>
        <a:lstStyle/>
        <a:p>
          <a:endParaRPr lang="en-US"/>
        </a:p>
      </dgm:t>
    </dgm:pt>
    <dgm:pt modelId="{5E10FBAE-5A4F-4E1B-B986-281DFDC5506C}">
      <dgm:prSet/>
      <dgm:spPr/>
      <dgm:t>
        <a:bodyPr/>
        <a:lstStyle/>
        <a:p>
          <a:r>
            <a:rPr lang="en-US" dirty="0"/>
            <a:t>Determine  if adjusting the athlete's playstyle can improve or prolong performance</a:t>
          </a:r>
        </a:p>
      </dgm:t>
    </dgm:pt>
    <dgm:pt modelId="{9F530E5F-C071-4ECC-A9E8-8FF55CFA2229}" type="parTrans" cxnId="{CBF8D51C-B431-44AD-BD97-A2E890C90C82}">
      <dgm:prSet/>
      <dgm:spPr/>
      <dgm:t>
        <a:bodyPr/>
        <a:lstStyle/>
        <a:p>
          <a:endParaRPr lang="en-US"/>
        </a:p>
      </dgm:t>
    </dgm:pt>
    <dgm:pt modelId="{A6098168-C2D7-4A6C-885A-5ED3A75DBF10}" type="sibTrans" cxnId="{CBF8D51C-B431-44AD-BD97-A2E890C90C82}">
      <dgm:prSet/>
      <dgm:spPr/>
      <dgm:t>
        <a:bodyPr/>
        <a:lstStyle/>
        <a:p>
          <a:endParaRPr lang="en-US"/>
        </a:p>
      </dgm:t>
    </dgm:pt>
    <dgm:pt modelId="{32AC78B6-D6F1-4AD5-B99E-30144C7D8E43}" type="pres">
      <dgm:prSet presAssocID="{470C93E4-09AD-4B59-AEC8-9AB3400E69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B05D17-1FEF-4E29-9D64-B544D866C1B5}" type="pres">
      <dgm:prSet presAssocID="{C73C800C-B5EC-4C49-A5D4-17BD37EE8789}" presName="hierRoot1" presStyleCnt="0"/>
      <dgm:spPr/>
    </dgm:pt>
    <dgm:pt modelId="{A9E3C858-1C1D-4CB8-B72E-C29052B0A161}" type="pres">
      <dgm:prSet presAssocID="{C73C800C-B5EC-4C49-A5D4-17BD37EE8789}" presName="composite" presStyleCnt="0"/>
      <dgm:spPr/>
    </dgm:pt>
    <dgm:pt modelId="{D3CAB931-B737-46E2-B00A-53E9ECF1C23E}" type="pres">
      <dgm:prSet presAssocID="{C73C800C-B5EC-4C49-A5D4-17BD37EE8789}" presName="background" presStyleLbl="node0" presStyleIdx="0" presStyleCnt="1"/>
      <dgm:spPr/>
    </dgm:pt>
    <dgm:pt modelId="{89A4546D-55A2-4AE6-B688-E9D5AC258D07}" type="pres">
      <dgm:prSet presAssocID="{C73C800C-B5EC-4C49-A5D4-17BD37EE8789}" presName="text" presStyleLbl="fgAcc0" presStyleIdx="0" presStyleCnt="1">
        <dgm:presLayoutVars>
          <dgm:chPref val="3"/>
        </dgm:presLayoutVars>
      </dgm:prSet>
      <dgm:spPr/>
    </dgm:pt>
    <dgm:pt modelId="{6E44C681-C83D-42BE-A8FE-2780B0FABDC8}" type="pres">
      <dgm:prSet presAssocID="{C73C800C-B5EC-4C49-A5D4-17BD37EE8789}" presName="hierChild2" presStyleCnt="0"/>
      <dgm:spPr/>
    </dgm:pt>
    <dgm:pt modelId="{C6BAFB96-F99C-4C37-89D0-49562E82F757}" type="pres">
      <dgm:prSet presAssocID="{FC81D6B2-D1FD-4E93-A7DA-EA40FB8F9DCF}" presName="Name10" presStyleLbl="parChTrans1D2" presStyleIdx="0" presStyleCnt="2"/>
      <dgm:spPr/>
    </dgm:pt>
    <dgm:pt modelId="{6BA095D1-F67D-4D6B-B24F-091E8CCB73FD}" type="pres">
      <dgm:prSet presAssocID="{58CF5F4E-2B2E-4890-94CE-2BB62C6087F6}" presName="hierRoot2" presStyleCnt="0"/>
      <dgm:spPr/>
    </dgm:pt>
    <dgm:pt modelId="{E157093C-190E-4CB7-9AC0-77B2BD794DB3}" type="pres">
      <dgm:prSet presAssocID="{58CF5F4E-2B2E-4890-94CE-2BB62C6087F6}" presName="composite2" presStyleCnt="0"/>
      <dgm:spPr/>
    </dgm:pt>
    <dgm:pt modelId="{BB389914-508A-433C-BE08-BFDF64FB9959}" type="pres">
      <dgm:prSet presAssocID="{58CF5F4E-2B2E-4890-94CE-2BB62C6087F6}" presName="background2" presStyleLbl="node2" presStyleIdx="0" presStyleCnt="2"/>
      <dgm:spPr/>
    </dgm:pt>
    <dgm:pt modelId="{4CE43568-A928-4AD0-B2F3-97B22A36BAEA}" type="pres">
      <dgm:prSet presAssocID="{58CF5F4E-2B2E-4890-94CE-2BB62C6087F6}" presName="text2" presStyleLbl="fgAcc2" presStyleIdx="0" presStyleCnt="2">
        <dgm:presLayoutVars>
          <dgm:chPref val="3"/>
        </dgm:presLayoutVars>
      </dgm:prSet>
      <dgm:spPr/>
    </dgm:pt>
    <dgm:pt modelId="{AB71FAAA-0D2F-4B8F-AD2B-2AD290294049}" type="pres">
      <dgm:prSet presAssocID="{58CF5F4E-2B2E-4890-94CE-2BB62C6087F6}" presName="hierChild3" presStyleCnt="0"/>
      <dgm:spPr/>
    </dgm:pt>
    <dgm:pt modelId="{49401E35-9989-4FE2-813F-29922EEA092B}" type="pres">
      <dgm:prSet presAssocID="{9F530E5F-C071-4ECC-A9E8-8FF55CFA2229}" presName="Name10" presStyleLbl="parChTrans1D2" presStyleIdx="1" presStyleCnt="2"/>
      <dgm:spPr/>
    </dgm:pt>
    <dgm:pt modelId="{F564D435-418F-457A-95BB-9A11003423A6}" type="pres">
      <dgm:prSet presAssocID="{5E10FBAE-5A4F-4E1B-B986-281DFDC5506C}" presName="hierRoot2" presStyleCnt="0"/>
      <dgm:spPr/>
    </dgm:pt>
    <dgm:pt modelId="{B7F93C6E-049B-4A5B-ADA3-A3DD2559D1DB}" type="pres">
      <dgm:prSet presAssocID="{5E10FBAE-5A4F-4E1B-B986-281DFDC5506C}" presName="composite2" presStyleCnt="0"/>
      <dgm:spPr/>
    </dgm:pt>
    <dgm:pt modelId="{8E68DA73-5AB2-4C40-B64F-40013EF2B915}" type="pres">
      <dgm:prSet presAssocID="{5E10FBAE-5A4F-4E1B-B986-281DFDC5506C}" presName="background2" presStyleLbl="node2" presStyleIdx="1" presStyleCnt="2"/>
      <dgm:spPr/>
    </dgm:pt>
    <dgm:pt modelId="{8FFD9714-C2B6-40DB-8867-8295DB18A1B3}" type="pres">
      <dgm:prSet presAssocID="{5E10FBAE-5A4F-4E1B-B986-281DFDC5506C}" presName="text2" presStyleLbl="fgAcc2" presStyleIdx="1" presStyleCnt="2">
        <dgm:presLayoutVars>
          <dgm:chPref val="3"/>
        </dgm:presLayoutVars>
      </dgm:prSet>
      <dgm:spPr/>
    </dgm:pt>
    <dgm:pt modelId="{F0C5AC3E-0797-465C-AAB4-3284FADB8F75}" type="pres">
      <dgm:prSet presAssocID="{5E10FBAE-5A4F-4E1B-B986-281DFDC5506C}" presName="hierChild3" presStyleCnt="0"/>
      <dgm:spPr/>
    </dgm:pt>
  </dgm:ptLst>
  <dgm:cxnLst>
    <dgm:cxn modelId="{CBF8D51C-B431-44AD-BD97-A2E890C90C82}" srcId="{C73C800C-B5EC-4C49-A5D4-17BD37EE8789}" destId="{5E10FBAE-5A4F-4E1B-B986-281DFDC5506C}" srcOrd="1" destOrd="0" parTransId="{9F530E5F-C071-4ECC-A9E8-8FF55CFA2229}" sibTransId="{A6098168-C2D7-4A6C-885A-5ED3A75DBF10}"/>
    <dgm:cxn modelId="{1C94223B-EFDB-4A71-9464-4E1771B068BE}" type="presOf" srcId="{58CF5F4E-2B2E-4890-94CE-2BB62C6087F6}" destId="{4CE43568-A928-4AD0-B2F3-97B22A36BAEA}" srcOrd="0" destOrd="0" presId="urn:microsoft.com/office/officeart/2005/8/layout/hierarchy1"/>
    <dgm:cxn modelId="{96870863-3004-4799-8148-1BE7701CBFBA}" type="presOf" srcId="{FC81D6B2-D1FD-4E93-A7DA-EA40FB8F9DCF}" destId="{C6BAFB96-F99C-4C37-89D0-49562E82F757}" srcOrd="0" destOrd="0" presId="urn:microsoft.com/office/officeart/2005/8/layout/hierarchy1"/>
    <dgm:cxn modelId="{9533FA4A-D5D2-4742-962D-282B6874AC15}" type="presOf" srcId="{9F530E5F-C071-4ECC-A9E8-8FF55CFA2229}" destId="{49401E35-9989-4FE2-813F-29922EEA092B}" srcOrd="0" destOrd="0" presId="urn:microsoft.com/office/officeart/2005/8/layout/hierarchy1"/>
    <dgm:cxn modelId="{760CA588-9E2A-4D1D-936F-8CA309AAE41F}" type="presOf" srcId="{C73C800C-B5EC-4C49-A5D4-17BD37EE8789}" destId="{89A4546D-55A2-4AE6-B688-E9D5AC258D07}" srcOrd="0" destOrd="0" presId="urn:microsoft.com/office/officeart/2005/8/layout/hierarchy1"/>
    <dgm:cxn modelId="{64405DAF-D104-46BB-B0E4-F6D55D1EF8CD}" type="presOf" srcId="{470C93E4-09AD-4B59-AEC8-9AB3400E69F6}" destId="{32AC78B6-D6F1-4AD5-B99E-30144C7D8E43}" srcOrd="0" destOrd="0" presId="urn:microsoft.com/office/officeart/2005/8/layout/hierarchy1"/>
    <dgm:cxn modelId="{9A549EC9-ECA5-4D86-A9D3-9CFAB2DB5F1D}" srcId="{C73C800C-B5EC-4C49-A5D4-17BD37EE8789}" destId="{58CF5F4E-2B2E-4890-94CE-2BB62C6087F6}" srcOrd="0" destOrd="0" parTransId="{FC81D6B2-D1FD-4E93-A7DA-EA40FB8F9DCF}" sibTransId="{A8128944-86CA-4B4A-A530-DA5AA3735893}"/>
    <dgm:cxn modelId="{93E24AD6-B914-4DA4-A777-F9E4EBE1EFD3}" type="presOf" srcId="{5E10FBAE-5A4F-4E1B-B986-281DFDC5506C}" destId="{8FFD9714-C2B6-40DB-8867-8295DB18A1B3}" srcOrd="0" destOrd="0" presId="urn:microsoft.com/office/officeart/2005/8/layout/hierarchy1"/>
    <dgm:cxn modelId="{276272E4-430C-4EC6-A497-D0C061C7E8D0}" srcId="{470C93E4-09AD-4B59-AEC8-9AB3400E69F6}" destId="{C73C800C-B5EC-4C49-A5D4-17BD37EE8789}" srcOrd="0" destOrd="0" parTransId="{F88D3980-2DF1-47D9-8A7C-6412D137BCFF}" sibTransId="{F2E27865-8FC1-428A-A4D9-B2C5B25A7E3A}"/>
    <dgm:cxn modelId="{086C263F-D67B-4C9D-AE95-A53D469AD4E5}" type="presParOf" srcId="{32AC78B6-D6F1-4AD5-B99E-30144C7D8E43}" destId="{FFB05D17-1FEF-4E29-9D64-B544D866C1B5}" srcOrd="0" destOrd="0" presId="urn:microsoft.com/office/officeart/2005/8/layout/hierarchy1"/>
    <dgm:cxn modelId="{2D54399A-922A-4097-9FCF-7C4546CD1F29}" type="presParOf" srcId="{FFB05D17-1FEF-4E29-9D64-B544D866C1B5}" destId="{A9E3C858-1C1D-4CB8-B72E-C29052B0A161}" srcOrd="0" destOrd="0" presId="urn:microsoft.com/office/officeart/2005/8/layout/hierarchy1"/>
    <dgm:cxn modelId="{01CF938C-BD68-4980-AE98-1CC3F3194A5D}" type="presParOf" srcId="{A9E3C858-1C1D-4CB8-B72E-C29052B0A161}" destId="{D3CAB931-B737-46E2-B00A-53E9ECF1C23E}" srcOrd="0" destOrd="0" presId="urn:microsoft.com/office/officeart/2005/8/layout/hierarchy1"/>
    <dgm:cxn modelId="{73F63BBF-7814-44B4-A276-145EDAD1CCE4}" type="presParOf" srcId="{A9E3C858-1C1D-4CB8-B72E-C29052B0A161}" destId="{89A4546D-55A2-4AE6-B688-E9D5AC258D07}" srcOrd="1" destOrd="0" presId="urn:microsoft.com/office/officeart/2005/8/layout/hierarchy1"/>
    <dgm:cxn modelId="{619D1AD5-7705-42B9-8243-7669A252415C}" type="presParOf" srcId="{FFB05D17-1FEF-4E29-9D64-B544D866C1B5}" destId="{6E44C681-C83D-42BE-A8FE-2780B0FABDC8}" srcOrd="1" destOrd="0" presId="urn:microsoft.com/office/officeart/2005/8/layout/hierarchy1"/>
    <dgm:cxn modelId="{89A8DAC5-3448-44AF-8D00-285C62AF9448}" type="presParOf" srcId="{6E44C681-C83D-42BE-A8FE-2780B0FABDC8}" destId="{C6BAFB96-F99C-4C37-89D0-49562E82F757}" srcOrd="0" destOrd="0" presId="urn:microsoft.com/office/officeart/2005/8/layout/hierarchy1"/>
    <dgm:cxn modelId="{0EB2933D-B9EE-44FB-825F-AAFFE6E7759A}" type="presParOf" srcId="{6E44C681-C83D-42BE-A8FE-2780B0FABDC8}" destId="{6BA095D1-F67D-4D6B-B24F-091E8CCB73FD}" srcOrd="1" destOrd="0" presId="urn:microsoft.com/office/officeart/2005/8/layout/hierarchy1"/>
    <dgm:cxn modelId="{9312110D-AFF7-4FA5-BF98-FAD5529B3C78}" type="presParOf" srcId="{6BA095D1-F67D-4D6B-B24F-091E8CCB73FD}" destId="{E157093C-190E-4CB7-9AC0-77B2BD794DB3}" srcOrd="0" destOrd="0" presId="urn:microsoft.com/office/officeart/2005/8/layout/hierarchy1"/>
    <dgm:cxn modelId="{D35AC136-084E-4070-AF79-5B2E8619495F}" type="presParOf" srcId="{E157093C-190E-4CB7-9AC0-77B2BD794DB3}" destId="{BB389914-508A-433C-BE08-BFDF64FB9959}" srcOrd="0" destOrd="0" presId="urn:microsoft.com/office/officeart/2005/8/layout/hierarchy1"/>
    <dgm:cxn modelId="{3290478C-8C02-4E96-8273-E78D29438E01}" type="presParOf" srcId="{E157093C-190E-4CB7-9AC0-77B2BD794DB3}" destId="{4CE43568-A928-4AD0-B2F3-97B22A36BAEA}" srcOrd="1" destOrd="0" presId="urn:microsoft.com/office/officeart/2005/8/layout/hierarchy1"/>
    <dgm:cxn modelId="{237C283D-8D82-4361-A4BB-C64DE2C20522}" type="presParOf" srcId="{6BA095D1-F67D-4D6B-B24F-091E8CCB73FD}" destId="{AB71FAAA-0D2F-4B8F-AD2B-2AD290294049}" srcOrd="1" destOrd="0" presId="urn:microsoft.com/office/officeart/2005/8/layout/hierarchy1"/>
    <dgm:cxn modelId="{3C8FC947-118F-4178-9A15-E08ECB0781B0}" type="presParOf" srcId="{6E44C681-C83D-42BE-A8FE-2780B0FABDC8}" destId="{49401E35-9989-4FE2-813F-29922EEA092B}" srcOrd="2" destOrd="0" presId="urn:microsoft.com/office/officeart/2005/8/layout/hierarchy1"/>
    <dgm:cxn modelId="{6FC022AF-30C0-4636-8404-0700FFB9EF70}" type="presParOf" srcId="{6E44C681-C83D-42BE-A8FE-2780B0FABDC8}" destId="{F564D435-418F-457A-95BB-9A11003423A6}" srcOrd="3" destOrd="0" presId="urn:microsoft.com/office/officeart/2005/8/layout/hierarchy1"/>
    <dgm:cxn modelId="{A3D51559-685A-496D-9F15-22919E7AC5A7}" type="presParOf" srcId="{F564D435-418F-457A-95BB-9A11003423A6}" destId="{B7F93C6E-049B-4A5B-ADA3-A3DD2559D1DB}" srcOrd="0" destOrd="0" presId="urn:microsoft.com/office/officeart/2005/8/layout/hierarchy1"/>
    <dgm:cxn modelId="{8ECB2063-8E1C-4750-B964-6495C1C176A7}" type="presParOf" srcId="{B7F93C6E-049B-4A5B-ADA3-A3DD2559D1DB}" destId="{8E68DA73-5AB2-4C40-B64F-40013EF2B915}" srcOrd="0" destOrd="0" presId="urn:microsoft.com/office/officeart/2005/8/layout/hierarchy1"/>
    <dgm:cxn modelId="{4D18675D-73B7-41CB-BD72-DDB0443482CB}" type="presParOf" srcId="{B7F93C6E-049B-4A5B-ADA3-A3DD2559D1DB}" destId="{8FFD9714-C2B6-40DB-8867-8295DB18A1B3}" srcOrd="1" destOrd="0" presId="urn:microsoft.com/office/officeart/2005/8/layout/hierarchy1"/>
    <dgm:cxn modelId="{0F396CB4-6F72-4883-87DF-009A3F9A8FB7}" type="presParOf" srcId="{F564D435-418F-457A-95BB-9A11003423A6}" destId="{F0C5AC3E-0797-465C-AAB4-3284FADB8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01E35-9989-4FE2-813F-29922EEA092B}">
      <dsp:nvSpPr>
        <dsp:cNvPr id="0" name=""/>
        <dsp:cNvSpPr/>
      </dsp:nvSpPr>
      <dsp:spPr>
        <a:xfrm>
          <a:off x="3889650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01"/>
              </a:lnTo>
              <a:lnTo>
                <a:pt x="1145483" y="371501"/>
              </a:lnTo>
              <a:lnTo>
                <a:pt x="1145483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FB96-F99C-4C37-89D0-49562E82F757}">
      <dsp:nvSpPr>
        <dsp:cNvPr id="0" name=""/>
        <dsp:cNvSpPr/>
      </dsp:nvSpPr>
      <dsp:spPr>
        <a:xfrm>
          <a:off x="2744167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1145483" y="0"/>
              </a:moveTo>
              <a:lnTo>
                <a:pt x="1145483" y="371501"/>
              </a:lnTo>
              <a:lnTo>
                <a:pt x="0" y="371501"/>
              </a:lnTo>
              <a:lnTo>
                <a:pt x="0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AB931-B737-46E2-B00A-53E9ECF1C23E}">
      <dsp:nvSpPr>
        <dsp:cNvPr id="0" name=""/>
        <dsp:cNvSpPr/>
      </dsp:nvSpPr>
      <dsp:spPr>
        <a:xfrm>
          <a:off x="2952437" y="2816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4546D-55A2-4AE6-B688-E9D5AC258D07}">
      <dsp:nvSpPr>
        <dsp:cNvPr id="0" name=""/>
        <dsp:cNvSpPr/>
      </dsp:nvSpPr>
      <dsp:spPr>
        <a:xfrm>
          <a:off x="3160706" y="200672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Analyzing trends in NBA player performance</a:t>
          </a:r>
        </a:p>
      </dsp:txBody>
      <dsp:txXfrm>
        <a:off x="3195568" y="235534"/>
        <a:ext cx="1804703" cy="1120537"/>
      </dsp:txXfrm>
    </dsp:sp>
    <dsp:sp modelId="{BB389914-508A-433C-BE08-BFDF64FB9959}">
      <dsp:nvSpPr>
        <dsp:cNvPr id="0" name=""/>
        <dsp:cNvSpPr/>
      </dsp:nvSpPr>
      <dsp:spPr>
        <a:xfrm>
          <a:off x="1806953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43568-A928-4AD0-B2F3-97B22A36BAEA}">
      <dsp:nvSpPr>
        <dsp:cNvPr id="0" name=""/>
        <dsp:cNvSpPr/>
      </dsp:nvSpPr>
      <dsp:spPr>
        <a:xfrm>
          <a:off x="2015223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the new player archetype in the modern-day position list</a:t>
          </a:r>
        </a:p>
      </dsp:txBody>
      <dsp:txXfrm>
        <a:off x="2050085" y="1970941"/>
        <a:ext cx="1804703" cy="1120537"/>
      </dsp:txXfrm>
    </dsp:sp>
    <dsp:sp modelId="{8E68DA73-5AB2-4C40-B64F-40013EF2B915}">
      <dsp:nvSpPr>
        <dsp:cNvPr id="0" name=""/>
        <dsp:cNvSpPr/>
      </dsp:nvSpPr>
      <dsp:spPr>
        <a:xfrm>
          <a:off x="4097920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D9714-C2B6-40DB-8867-8295DB18A1B3}">
      <dsp:nvSpPr>
        <dsp:cNvPr id="0" name=""/>
        <dsp:cNvSpPr/>
      </dsp:nvSpPr>
      <dsp:spPr>
        <a:xfrm>
          <a:off x="4306190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 if adjusting the athlete's playstyle can improve or prolong performance</a:t>
          </a:r>
        </a:p>
      </dsp:txBody>
      <dsp:txXfrm>
        <a:off x="4341052" y="1970941"/>
        <a:ext cx="1804703" cy="112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43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ahmelling/player_decl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redefining-nba-player-classifications-using-clustering-36a348fa54a8" TargetMode="External"/><Relationship Id="rId4" Type="http://schemas.openxmlformats.org/officeDocument/2006/relationships/hyperlink" Target="https://www.baseballdatascience.com/machine-learning-to-predict-player-declin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63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a2788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1a2788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1: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https://github.com/micahmelling/player_decline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Article: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https://www.baseballdatascience.com/machine-learning-to-predict-player-decline/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2: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https://towardsdatascience.com/redefining-nba-player-classifications-using-clustering-36a348fa54a8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5794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1982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6844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2764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91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4615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9668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859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8545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7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2413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082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56602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0675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5333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1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703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668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yed.ali.akbar/viz/NBAAnalysis_16232021658490/VORPbyPlayersand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 rotWithShape="1">
          <a:blip r:embed="rId4"/>
          <a:srcRect l="34331" r="16990" b="2"/>
          <a:stretch/>
        </p:blipFill>
        <p:spPr>
          <a:xfrm>
            <a:off x="5169693" y="10"/>
            <a:ext cx="3974307" cy="51434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</p:spPr>
      </p:pic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392736" y="521725"/>
            <a:ext cx="3945510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</a:pPr>
            <a:r>
              <a:rPr lang="en-US" sz="4000" dirty="0"/>
              <a:t>NBA PLAYER ANALYSIS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2886" y="3167216"/>
            <a:ext cx="3351980" cy="19762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Ali Akbar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Pierre-Olivier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Karanpreet</a:t>
            </a:r>
          </a:p>
          <a:p>
            <a:pPr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Josh Bissessarsingh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69966E9-2D91-407F-B63C-3C7E7799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09" y="1709656"/>
            <a:ext cx="2967326" cy="20919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6" name="Google Shape;136;p14">
            <a:extLst>
              <a:ext uri="{FF2B5EF4-FFF2-40B4-BE49-F238E27FC236}">
                <a16:creationId xmlns:a16="http://schemas.microsoft.com/office/drawing/2014/main" id="{5A6AC526-96EC-4D23-8B5F-D687A3F74B20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Time Series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1B7AD5-7F22-4D61-848C-0EE510A1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706" y="1319917"/>
            <a:ext cx="4270572" cy="3470841"/>
          </a:xfrm>
        </p:spPr>
        <p:txBody>
          <a:bodyPr/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Analyzed VORP and Cluster for every two-year period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Determined  if the VORP was improving or regressing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Based on Improvement or Regression we determine if the player changed their playstyle (Cluster)</a:t>
            </a:r>
          </a:p>
          <a:p>
            <a:pPr marL="1460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6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B3E8D-BF27-40D9-BA42-D01CDB7A2F96}"/>
              </a:ext>
            </a:extLst>
          </p:cNvPr>
          <p:cNvSpPr/>
          <p:nvPr/>
        </p:nvSpPr>
        <p:spPr>
          <a:xfrm>
            <a:off x="0" y="541383"/>
            <a:ext cx="9144000" cy="4591421"/>
          </a:xfrm>
          <a:prstGeom prst="rect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42729-56D6-4B83-99F3-B4149183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" y="310048"/>
            <a:ext cx="4502607" cy="4846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B8FAE-A704-4F9E-8F41-9AFAB7F7C595}"/>
              </a:ext>
            </a:extLst>
          </p:cNvPr>
          <p:cNvSpPr txBox="1"/>
          <p:nvPr/>
        </p:nvSpPr>
        <p:spPr>
          <a:xfrm>
            <a:off x="2525322" y="718230"/>
            <a:ext cx="18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Improvements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FD97A-6197-4E10-A72C-9DB641E8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21" y="310050"/>
            <a:ext cx="4412358" cy="4846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10796-14E6-404C-9CE5-2E8103AACFDD}"/>
              </a:ext>
            </a:extLst>
          </p:cNvPr>
          <p:cNvSpPr txBox="1"/>
          <p:nvPr/>
        </p:nvSpPr>
        <p:spPr>
          <a:xfrm>
            <a:off x="7277365" y="662571"/>
            <a:ext cx="139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2109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FDC6-C8BC-4D38-9314-D2D9CE8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69" y="624520"/>
            <a:ext cx="2463475" cy="14189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dirty="0"/>
              <a:t>Improvement Vs Total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F84A-039B-49D8-A315-D0C235FD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8" y="2234317"/>
            <a:ext cx="2591410" cy="1717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400" dirty="0"/>
              <a:t>Comparing the number of improvements to the total number of changes (Improvements + Regression)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A3965E-1459-4528-B5D5-EF14D19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22" y="0"/>
            <a:ext cx="5589768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110BAF-911C-4204-8E9F-CB47491517F1}"/>
              </a:ext>
            </a:extLst>
          </p:cNvPr>
          <p:cNvSpPr txBox="1"/>
          <p:nvPr/>
        </p:nvSpPr>
        <p:spPr>
          <a:xfrm>
            <a:off x="2171353" y="3289448"/>
            <a:ext cx="174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 &amp; ETL Process</a:t>
            </a:r>
            <a:endParaRPr lang="en-C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206B-0E30-4214-AAAE-24B6A438C81C}"/>
              </a:ext>
            </a:extLst>
          </p:cNvPr>
          <p:cNvSpPr txBox="1"/>
          <p:nvPr/>
        </p:nvSpPr>
        <p:spPr>
          <a:xfrm>
            <a:off x="3789193" y="1221647"/>
            <a:ext cx="2090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Database Integration: SQLite &amp; SQLAlchemy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8DBDC-35C3-46D2-9163-779C5FC7C383}"/>
              </a:ext>
            </a:extLst>
          </p:cNvPr>
          <p:cNvSpPr txBox="1"/>
          <p:nvPr/>
        </p:nvSpPr>
        <p:spPr>
          <a:xfrm>
            <a:off x="5554915" y="3335614"/>
            <a:ext cx="209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 :  Data Clustering &amp; Principal Component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619DF-7AAA-40E9-BD12-2EF2CE9C322B}"/>
              </a:ext>
            </a:extLst>
          </p:cNvPr>
          <p:cNvSpPr txBox="1"/>
          <p:nvPr/>
        </p:nvSpPr>
        <p:spPr>
          <a:xfrm>
            <a:off x="7295393" y="1193907"/>
            <a:ext cx="17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Visualization</a:t>
            </a:r>
          </a:p>
          <a:p>
            <a:pPr algn="r"/>
            <a:r>
              <a:rPr lang="en-US" sz="1600" dirty="0"/>
              <a:t>&amp; Time Series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99476-E19D-4750-8175-AA15B83D7791}"/>
              </a:ext>
            </a:extLst>
          </p:cNvPr>
          <p:cNvGrpSpPr/>
          <p:nvPr/>
        </p:nvGrpSpPr>
        <p:grpSpPr>
          <a:xfrm>
            <a:off x="1299454" y="2143742"/>
            <a:ext cx="7075192" cy="1009677"/>
            <a:chOff x="1037062" y="2056280"/>
            <a:chExt cx="7075192" cy="1009677"/>
          </a:xfrm>
        </p:grpSpPr>
        <p:sp>
          <p:nvSpPr>
            <p:cNvPr id="161" name="Google Shape;161;p15"/>
            <p:cNvSpPr/>
            <p:nvPr/>
          </p:nvSpPr>
          <p:spPr>
            <a:xfrm>
              <a:off x="1044446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810590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EE974D-144B-40F0-8DD4-88A7EE23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062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CD46030-5FF9-4338-8A00-56FADD326AB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647" y="2511999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C23A58-E11F-436E-A3AE-879CFA836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056280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Google Shape;161;p15">
              <a:extLst>
                <a:ext uri="{FF2B5EF4-FFF2-40B4-BE49-F238E27FC236}">
                  <a16:creationId xmlns:a16="http://schemas.microsoft.com/office/drawing/2014/main" id="{6AE90C90-F12E-46E3-9A19-EC45A94C7746}"/>
                </a:ext>
              </a:extLst>
            </p:cNvPr>
            <p:cNvSpPr/>
            <p:nvPr/>
          </p:nvSpPr>
          <p:spPr>
            <a:xfrm>
              <a:off x="4576734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05CA4E8-CE3C-4384-8E69-20FD7F0244A1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21" y="2515411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Google Shape;168;p15">
              <a:extLst>
                <a:ext uri="{FF2B5EF4-FFF2-40B4-BE49-F238E27FC236}">
                  <a16:creationId xmlns:a16="http://schemas.microsoft.com/office/drawing/2014/main" id="{7C314A38-D7A7-48AA-AB92-AB04F6998EA9}"/>
                </a:ext>
              </a:extLst>
            </p:cNvPr>
            <p:cNvSpPr/>
            <p:nvPr/>
          </p:nvSpPr>
          <p:spPr>
            <a:xfrm>
              <a:off x="6342878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961E217-95D9-461F-8002-5B7511898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254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Google Shape;136;p14">
            <a:extLst>
              <a:ext uri="{FF2B5EF4-FFF2-40B4-BE49-F238E27FC236}">
                <a16:creationId xmlns:a16="http://schemas.microsoft.com/office/drawing/2014/main" id="{15931C48-B3EB-48C3-BEBC-4C7ED6A0F9C1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Project Outline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17213F-9CD5-4753-A7AB-E18EEC50AEAE}"/>
              </a:ext>
            </a:extLst>
          </p:cNvPr>
          <p:cNvSpPr txBox="1"/>
          <p:nvPr/>
        </p:nvSpPr>
        <p:spPr>
          <a:xfrm>
            <a:off x="882201" y="1485873"/>
            <a:ext cx="182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Overview &amp; 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Project Overview</a:t>
            </a:r>
          </a:p>
        </p:txBody>
      </p:sp>
      <p:graphicFrame>
        <p:nvGraphicFramePr>
          <p:cNvPr id="139" name="Google Shape;137;p14">
            <a:extLst>
              <a:ext uri="{FF2B5EF4-FFF2-40B4-BE49-F238E27FC236}">
                <a16:creationId xmlns:a16="http://schemas.microsoft.com/office/drawing/2014/main" id="{26824234-2A0C-4B5C-A341-83D760F73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243392"/>
              </p:ext>
            </p:extLst>
          </p:nvPr>
        </p:nvGraphicFramePr>
        <p:xfrm>
          <a:off x="695252" y="1311965"/>
          <a:ext cx="7987571" cy="3129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1141809" y="321694"/>
            <a:ext cx="2419646" cy="259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dirty="0">
                <a:sym typeface="Times New Roman"/>
              </a:rPr>
              <a:t>E</a:t>
            </a:r>
            <a:r>
              <a:rPr lang="en-US" sz="3200" dirty="0">
                <a:sym typeface="Times New Roman"/>
              </a:rPr>
              <a:t>xtract </a:t>
            </a:r>
            <a:r>
              <a:rPr lang="en-US" sz="4800" dirty="0">
                <a:sym typeface="Times New Roman"/>
              </a:rPr>
              <a:t>T</a:t>
            </a:r>
            <a:r>
              <a:rPr lang="en-US" sz="3200" dirty="0">
                <a:sym typeface="Times New Roman"/>
              </a:rPr>
              <a:t>ransform</a:t>
            </a:r>
            <a:br>
              <a:rPr lang="en-US" sz="3200" dirty="0">
                <a:sym typeface="Times New Roman"/>
              </a:rPr>
            </a:br>
            <a:r>
              <a:rPr lang="en-US" sz="4800" dirty="0">
                <a:sym typeface="Times New Roman"/>
              </a:rPr>
              <a:t>L</a:t>
            </a:r>
            <a:r>
              <a:rPr lang="en-US" sz="3200" dirty="0">
                <a:sym typeface="Times New Roman"/>
              </a:rPr>
              <a:t>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D91B1-E466-4D02-8AED-6F82D829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7" y="3586038"/>
            <a:ext cx="7788587" cy="13630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238D5-B536-4C46-BB47-5DED8BF662DC}"/>
              </a:ext>
            </a:extLst>
          </p:cNvPr>
          <p:cNvSpPr txBox="1"/>
          <p:nvPr/>
        </p:nvSpPr>
        <p:spPr>
          <a:xfrm>
            <a:off x="3694801" y="194460"/>
            <a:ext cx="47653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Kaggle Dataset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NBA Players stats since 1950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(Season Stats, Player Data)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Data Preprocessing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Remove unwanted columns (e.g., Teams and Games Started)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Filter data to appropriate time period (2003-2017)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Merge datasets &amp; filter out the duplicates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6;p14">
            <a:extLst>
              <a:ext uri="{FF2B5EF4-FFF2-40B4-BE49-F238E27FC236}">
                <a16:creationId xmlns:a16="http://schemas.microsoft.com/office/drawing/2014/main" id="{0BC1A6A4-1EDC-47C8-9BD5-BBE8329DE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Database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4BAB4-8B14-4E02-9507-4FF198AF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406" y="1519083"/>
            <a:ext cx="3264951" cy="2824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dirty="0"/>
              <a:t>Database using SQLite and SQLAlchemy </a:t>
            </a:r>
          </a:p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6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Finalized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Clustered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Data for visualizations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2BB41-12D2-41D2-BD1D-0A6AEBC5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57" y="2058803"/>
            <a:ext cx="4680743" cy="26329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823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11C0-3E06-4F3A-91FE-FA929D4A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417" y="1139566"/>
            <a:ext cx="8062457" cy="3615314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Principal Component Analysis 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Calculated variances to determine the optimal number of components  </a:t>
            </a:r>
            <a:r>
              <a:rPr lang="en-US" sz="2400" dirty="0"/>
              <a:t>(10)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Clustering based on Player archetype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Used K-Means to find optimal number of clusters based on the PCA </a:t>
            </a:r>
            <a:r>
              <a:rPr lang="en-US" sz="2400" dirty="0"/>
              <a:t> (9)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Determined cluster type to interpret  the playstyles </a:t>
            </a:r>
          </a:p>
          <a:p>
            <a:pPr marL="146050" indent="0">
              <a:buNone/>
            </a:pPr>
            <a:endParaRPr lang="en-CA" dirty="0"/>
          </a:p>
        </p:txBody>
      </p:sp>
      <p:sp>
        <p:nvSpPr>
          <p:cNvPr id="11" name="Google Shape;136;p14">
            <a:extLst>
              <a:ext uri="{FF2B5EF4-FFF2-40B4-BE49-F238E27FC236}">
                <a16:creationId xmlns:a16="http://schemas.microsoft.com/office/drawing/2014/main" id="{78CE9397-3178-41B8-833F-82AE7B87AA9D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Unsupervised Machine Learning</a:t>
            </a:r>
          </a:p>
        </p:txBody>
      </p:sp>
      <p:pic>
        <p:nvPicPr>
          <p:cNvPr id="1030" name="Picture 6" descr="Machine learning - Free computer icons">
            <a:extLst>
              <a:ext uri="{FF2B5EF4-FFF2-40B4-BE49-F238E27FC236}">
                <a16:creationId xmlns:a16="http://schemas.microsoft.com/office/drawing/2014/main" id="{2C3CBC9C-BB83-4EBC-B00C-9B9A8BB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29" y="270068"/>
            <a:ext cx="1626281" cy="16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D255BA-A67E-4FB2-AD73-415931EA5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36756"/>
              </p:ext>
            </p:extLst>
          </p:nvPr>
        </p:nvGraphicFramePr>
        <p:xfrm>
          <a:off x="1718403" y="2322668"/>
          <a:ext cx="2043767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52663" imgH="1914423" progId="Excel.Sheet.12">
                  <p:embed/>
                </p:oleObj>
              </mc:Choice>
              <mc:Fallback>
                <p:oleObj name="Worksheet" r:id="rId2" imgW="2152663" imgH="1914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8403" y="2322668"/>
                        <a:ext cx="2043767" cy="18176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FF257C-3604-43C6-8E84-6F3CB67C7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03202"/>
              </p:ext>
            </p:extLst>
          </p:nvPr>
        </p:nvGraphicFramePr>
        <p:xfrm>
          <a:off x="5552252" y="2322668"/>
          <a:ext cx="2043767" cy="167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152663" imgH="1723991" progId="Excel.Sheet.12">
                  <p:embed/>
                </p:oleObj>
              </mc:Choice>
              <mc:Fallback>
                <p:oleObj name="Worksheet" r:id="rId4" imgW="2152663" imgH="1723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2252" y="2322668"/>
                        <a:ext cx="2043767" cy="167362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400B35-28B8-45F2-AB2A-DD8D752B128D}"/>
              </a:ext>
            </a:extLst>
          </p:cNvPr>
          <p:cNvSpPr txBox="1"/>
          <p:nvPr/>
        </p:nvSpPr>
        <p:spPr>
          <a:xfrm>
            <a:off x="1759365" y="1439852"/>
            <a:ext cx="1961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PCA Playing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F32F-7EAE-4951-A351-41F954ED34E6}"/>
              </a:ext>
            </a:extLst>
          </p:cNvPr>
          <p:cNvSpPr txBox="1"/>
          <p:nvPr/>
        </p:nvSpPr>
        <p:spPr>
          <a:xfrm>
            <a:off x="5422793" y="1439852"/>
            <a:ext cx="217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Cluster Player Types</a:t>
            </a:r>
          </a:p>
        </p:txBody>
      </p:sp>
      <p:sp>
        <p:nvSpPr>
          <p:cNvPr id="12" name="Google Shape;136;p14">
            <a:extLst>
              <a:ext uri="{FF2B5EF4-FFF2-40B4-BE49-F238E27FC236}">
                <a16:creationId xmlns:a16="http://schemas.microsoft.com/office/drawing/2014/main" id="{FCEA94A4-1350-42A7-AE90-92C466827D54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Results for Cluster Components </a:t>
            </a:r>
          </a:p>
        </p:txBody>
      </p:sp>
    </p:spTree>
    <p:extLst>
      <p:ext uri="{BB962C8B-B14F-4D97-AF65-F5344CB8AC3E}">
        <p14:creationId xmlns:p14="http://schemas.microsoft.com/office/powerpoint/2010/main" val="27095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34E5C-3F34-4348-9385-9A94D32E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14" y="1918696"/>
            <a:ext cx="7724042" cy="2148946"/>
          </a:xfrm>
          <a:prstGeom prst="rect">
            <a:avLst/>
          </a:prstGeom>
        </p:spPr>
      </p:pic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169D7454-DB52-4A61-833B-4F1B80CE989B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 lnSpcReduction="10000"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Visualizing Clusters based on VORP</a:t>
            </a:r>
          </a:p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(</a:t>
            </a:r>
            <a:r>
              <a:rPr lang="en-CA" sz="1600" dirty="0">
                <a:solidFill>
                  <a:srgbClr val="202124"/>
                </a:solidFill>
                <a:latin typeface="arial" panose="020B0604020202020204" pitchFamily="34" charset="0"/>
                <a:sym typeface="Times New Roman"/>
              </a:rPr>
              <a:t>Value Over Replacement Player)</a:t>
            </a:r>
            <a:endParaRPr lang="en-US" sz="2800" dirty="0"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7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2FAADC7B-F923-4E41-B44B-714D31B9C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55BD7-1330-46BE-B26A-1AC3F2EF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837" y="1162051"/>
            <a:ext cx="3450701" cy="2551208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endParaRPr lang="en-US" dirty="0"/>
          </a:p>
          <a:p>
            <a:r>
              <a:rPr lang="en-US" sz="2000" dirty="0"/>
              <a:t>VORP By Player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r>
              <a:rPr lang="en-US" sz="2000" dirty="0"/>
              <a:t>VOPR By Age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VORP By Status</a:t>
            </a:r>
          </a:p>
          <a:p>
            <a:pPr marL="14605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B00B-F9B8-4073-A0BC-1E34DFB62B8D}"/>
              </a:ext>
            </a:extLst>
          </p:cNvPr>
          <p:cNvSpPr txBox="1"/>
          <p:nvPr/>
        </p:nvSpPr>
        <p:spPr>
          <a:xfrm>
            <a:off x="1117158" y="4086759"/>
            <a:ext cx="7764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https://public.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tableau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.com/app/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profile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/syed.ali.akbar/viz/NBAAnalysis_16232021658490/VORPbyPlayersandAge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1A677B4-F35B-422F-A22E-71B2DE37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382" y="420390"/>
            <a:ext cx="3091748" cy="32928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297</TotalTime>
  <Words>331</Words>
  <Application>Microsoft Office PowerPoint</Application>
  <PresentationFormat>On-screen Show (16:9)</PresentationFormat>
  <Paragraphs>74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Corbel</vt:lpstr>
      <vt:lpstr>Parallax</vt:lpstr>
      <vt:lpstr>Worksheet</vt:lpstr>
      <vt:lpstr>NBA PLAYER ANALYSIS</vt:lpstr>
      <vt:lpstr>PowerPoint Presentation</vt:lpstr>
      <vt:lpstr>Project Overview</vt:lpstr>
      <vt:lpstr>Extract Transform Load</vt:lpstr>
      <vt:lpstr>Database Integration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Improvement Vs Total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Josh</cp:lastModifiedBy>
  <cp:revision>38</cp:revision>
  <dcterms:modified xsi:type="dcterms:W3CDTF">2021-06-09T21:42:07Z</dcterms:modified>
</cp:coreProperties>
</file>