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13"/>
  </p:normalViewPr>
  <p:slideViewPr>
    <p:cSldViewPr snapToGrid="0" snapToObjects="1">
      <p:cViewPr varScale="1">
        <p:scale>
          <a:sx n="90" d="100"/>
          <a:sy n="90" d="100"/>
        </p:scale>
        <p:origin x="23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7AC8CF-0343-2543-96FB-392107F8F904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4E311919-E7CC-DE4F-B025-8BD857D2A364}">
      <dgm:prSet phldrT="[Text]"/>
      <dgm:spPr/>
      <dgm:t>
        <a:bodyPr/>
        <a:lstStyle/>
        <a:p>
          <a:r>
            <a:rPr lang="en-US" dirty="0" smtClean="0"/>
            <a:t>Input vectors (time series &amp; data points from vectors or file)</a:t>
          </a:r>
          <a:endParaRPr lang="en-US" dirty="0"/>
        </a:p>
      </dgm:t>
    </dgm:pt>
    <dgm:pt modelId="{114E0C70-AC97-7D47-9D03-64C0E39B85C3}" type="parTrans" cxnId="{1A40819E-22E4-344B-8026-C69BAC0169CC}">
      <dgm:prSet/>
      <dgm:spPr/>
      <dgm:t>
        <a:bodyPr/>
        <a:lstStyle/>
        <a:p>
          <a:endParaRPr lang="en-US"/>
        </a:p>
      </dgm:t>
    </dgm:pt>
    <dgm:pt modelId="{6CFC5B71-68A8-5E43-8C84-B1B9E39D2FC9}" type="sibTrans" cxnId="{1A40819E-22E4-344B-8026-C69BAC0169CC}">
      <dgm:prSet/>
      <dgm:spPr/>
      <dgm:t>
        <a:bodyPr/>
        <a:lstStyle/>
        <a:p>
          <a:endParaRPr lang="en-US"/>
        </a:p>
      </dgm:t>
    </dgm:pt>
    <dgm:pt modelId="{05E64F95-897E-5C43-BC63-AC484403829F}">
      <dgm:prSet phldrT="[Text]"/>
      <dgm:spPr/>
      <dgm:t>
        <a:bodyPr/>
        <a:lstStyle/>
        <a:p>
          <a:r>
            <a:rPr lang="en-US" dirty="0" smtClean="0"/>
            <a:t>GACF:</a:t>
          </a:r>
        </a:p>
        <a:p>
          <a:r>
            <a:rPr lang="en-US" dirty="0" smtClean="0"/>
            <a:t>Selection Function</a:t>
          </a:r>
        </a:p>
        <a:p>
          <a:r>
            <a:rPr lang="en-US" dirty="0" smtClean="0"/>
            <a:t>Weight Function</a:t>
          </a:r>
        </a:p>
        <a:p>
          <a:r>
            <a:rPr lang="en-US" dirty="0" smtClean="0"/>
            <a:t>Lag time step</a:t>
          </a:r>
          <a:endParaRPr lang="en-US" dirty="0"/>
        </a:p>
      </dgm:t>
    </dgm:pt>
    <dgm:pt modelId="{6C8BE026-F0E8-864B-9B6D-0BECC63112DE}" type="parTrans" cxnId="{1768425A-7D94-1341-B5A5-2E7487C568A7}">
      <dgm:prSet/>
      <dgm:spPr/>
      <dgm:t>
        <a:bodyPr/>
        <a:lstStyle/>
        <a:p>
          <a:endParaRPr lang="en-US"/>
        </a:p>
      </dgm:t>
    </dgm:pt>
    <dgm:pt modelId="{958E7BE4-09B6-414A-92D5-42922BA4EEB5}" type="sibTrans" cxnId="{1768425A-7D94-1341-B5A5-2E7487C568A7}">
      <dgm:prSet/>
      <dgm:spPr/>
      <dgm:t>
        <a:bodyPr/>
        <a:lstStyle/>
        <a:p>
          <a:endParaRPr lang="en-US"/>
        </a:p>
      </dgm:t>
    </dgm:pt>
    <dgm:pt modelId="{3F86A9FB-3AC0-F546-A236-5DC67B2BC2A5}">
      <dgm:prSet phldrT="[Text]"/>
      <dgm:spPr/>
      <dgm:t>
        <a:bodyPr/>
        <a:lstStyle/>
        <a:p>
          <a:r>
            <a:rPr lang="en-US" dirty="0" smtClean="0"/>
            <a:t>Output vectors (lag time series &amp; correlation data points) to file</a:t>
          </a:r>
          <a:endParaRPr lang="en-US" dirty="0"/>
        </a:p>
      </dgm:t>
    </dgm:pt>
    <dgm:pt modelId="{FB05956D-F1A6-F14F-AAF0-A1B5EA1D110E}" type="parTrans" cxnId="{DEC24AA8-507E-D449-97E9-A0BB2D26C23E}">
      <dgm:prSet/>
      <dgm:spPr/>
      <dgm:t>
        <a:bodyPr/>
        <a:lstStyle/>
        <a:p>
          <a:endParaRPr lang="en-US"/>
        </a:p>
      </dgm:t>
    </dgm:pt>
    <dgm:pt modelId="{CFA915C9-D7C5-3E44-97A0-51DB082B36B8}" type="sibTrans" cxnId="{DEC24AA8-507E-D449-97E9-A0BB2D26C23E}">
      <dgm:prSet/>
      <dgm:spPr/>
      <dgm:t>
        <a:bodyPr/>
        <a:lstStyle/>
        <a:p>
          <a:endParaRPr lang="en-US"/>
        </a:p>
      </dgm:t>
    </dgm:pt>
    <dgm:pt modelId="{F4CA7105-E87F-C04C-8380-9829865C673D}" type="pres">
      <dgm:prSet presAssocID="{F77AC8CF-0343-2543-96FB-392107F8F904}" presName="Name0" presStyleCnt="0">
        <dgm:presLayoutVars>
          <dgm:dir/>
          <dgm:resizeHandles val="exact"/>
        </dgm:presLayoutVars>
      </dgm:prSet>
      <dgm:spPr/>
    </dgm:pt>
    <dgm:pt modelId="{A405CB19-E2C1-5142-8F25-2B41FA3C114C}" type="pres">
      <dgm:prSet presAssocID="{4E311919-E7CC-DE4F-B025-8BD857D2A36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DB8946-4C03-DF43-8E9A-F8BCA025C57E}" type="pres">
      <dgm:prSet presAssocID="{6CFC5B71-68A8-5E43-8C84-B1B9E39D2FC9}" presName="sibTrans" presStyleLbl="sibTrans2D1" presStyleIdx="0" presStyleCnt="2"/>
      <dgm:spPr/>
    </dgm:pt>
    <dgm:pt modelId="{F1E683B8-5D27-3846-99D6-E854F3AAAE26}" type="pres">
      <dgm:prSet presAssocID="{6CFC5B71-68A8-5E43-8C84-B1B9E39D2FC9}" presName="connectorText" presStyleLbl="sibTrans2D1" presStyleIdx="0" presStyleCnt="2"/>
      <dgm:spPr/>
    </dgm:pt>
    <dgm:pt modelId="{A5720435-1F55-A84D-93D8-A2492DA1E59C}" type="pres">
      <dgm:prSet presAssocID="{05E64F95-897E-5C43-BC63-AC484403829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2700F-8DBC-6D47-AEB2-D4368B8A30D4}" type="pres">
      <dgm:prSet presAssocID="{958E7BE4-09B6-414A-92D5-42922BA4EEB5}" presName="sibTrans" presStyleLbl="sibTrans2D1" presStyleIdx="1" presStyleCnt="2"/>
      <dgm:spPr/>
    </dgm:pt>
    <dgm:pt modelId="{4306D871-B6EA-4D44-A348-937DC8D59448}" type="pres">
      <dgm:prSet presAssocID="{958E7BE4-09B6-414A-92D5-42922BA4EEB5}" presName="connectorText" presStyleLbl="sibTrans2D1" presStyleIdx="1" presStyleCnt="2"/>
      <dgm:spPr/>
    </dgm:pt>
    <dgm:pt modelId="{DC03E612-F3B8-3544-A370-94CF47D5FDA1}" type="pres">
      <dgm:prSet presAssocID="{3F86A9FB-3AC0-F546-A236-5DC67B2BC2A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FAC9E4-E584-924A-9AA7-277F7F3D8E94}" type="presOf" srcId="{05E64F95-897E-5C43-BC63-AC484403829F}" destId="{A5720435-1F55-A84D-93D8-A2492DA1E59C}" srcOrd="0" destOrd="0" presId="urn:microsoft.com/office/officeart/2005/8/layout/process1"/>
    <dgm:cxn modelId="{DEC24AA8-507E-D449-97E9-A0BB2D26C23E}" srcId="{F77AC8CF-0343-2543-96FB-392107F8F904}" destId="{3F86A9FB-3AC0-F546-A236-5DC67B2BC2A5}" srcOrd="2" destOrd="0" parTransId="{FB05956D-F1A6-F14F-AAF0-A1B5EA1D110E}" sibTransId="{CFA915C9-D7C5-3E44-97A0-51DB082B36B8}"/>
    <dgm:cxn modelId="{1768425A-7D94-1341-B5A5-2E7487C568A7}" srcId="{F77AC8CF-0343-2543-96FB-392107F8F904}" destId="{05E64F95-897E-5C43-BC63-AC484403829F}" srcOrd="1" destOrd="0" parTransId="{6C8BE026-F0E8-864B-9B6D-0BECC63112DE}" sibTransId="{958E7BE4-09B6-414A-92D5-42922BA4EEB5}"/>
    <dgm:cxn modelId="{45665EB4-9D8C-634B-A422-3039E496B16D}" type="presOf" srcId="{958E7BE4-09B6-414A-92D5-42922BA4EEB5}" destId="{4306D871-B6EA-4D44-A348-937DC8D59448}" srcOrd="1" destOrd="0" presId="urn:microsoft.com/office/officeart/2005/8/layout/process1"/>
    <dgm:cxn modelId="{1D47A555-E1DB-5F49-8047-9A5CFA16D175}" type="presOf" srcId="{958E7BE4-09B6-414A-92D5-42922BA4EEB5}" destId="{7252700F-8DBC-6D47-AEB2-D4368B8A30D4}" srcOrd="0" destOrd="0" presId="urn:microsoft.com/office/officeart/2005/8/layout/process1"/>
    <dgm:cxn modelId="{909D325C-6AD5-4342-A115-FDFAF872A80C}" type="presOf" srcId="{6CFC5B71-68A8-5E43-8C84-B1B9E39D2FC9}" destId="{8ADB8946-4C03-DF43-8E9A-F8BCA025C57E}" srcOrd="0" destOrd="0" presId="urn:microsoft.com/office/officeart/2005/8/layout/process1"/>
    <dgm:cxn modelId="{C387AF6B-0E11-4947-994B-80F9BA773C88}" type="presOf" srcId="{F77AC8CF-0343-2543-96FB-392107F8F904}" destId="{F4CA7105-E87F-C04C-8380-9829865C673D}" srcOrd="0" destOrd="0" presId="urn:microsoft.com/office/officeart/2005/8/layout/process1"/>
    <dgm:cxn modelId="{06784D8A-D754-4049-947B-31ACC27907E8}" type="presOf" srcId="{4E311919-E7CC-DE4F-B025-8BD857D2A364}" destId="{A405CB19-E2C1-5142-8F25-2B41FA3C114C}" srcOrd="0" destOrd="0" presId="urn:microsoft.com/office/officeart/2005/8/layout/process1"/>
    <dgm:cxn modelId="{1A40819E-22E4-344B-8026-C69BAC0169CC}" srcId="{F77AC8CF-0343-2543-96FB-392107F8F904}" destId="{4E311919-E7CC-DE4F-B025-8BD857D2A364}" srcOrd="0" destOrd="0" parTransId="{114E0C70-AC97-7D47-9D03-64C0E39B85C3}" sibTransId="{6CFC5B71-68A8-5E43-8C84-B1B9E39D2FC9}"/>
    <dgm:cxn modelId="{B7E83D07-226C-8A4F-82A0-6EFEC9E5322D}" type="presOf" srcId="{3F86A9FB-3AC0-F546-A236-5DC67B2BC2A5}" destId="{DC03E612-F3B8-3544-A370-94CF47D5FDA1}" srcOrd="0" destOrd="0" presId="urn:microsoft.com/office/officeart/2005/8/layout/process1"/>
    <dgm:cxn modelId="{0744B3DF-B80A-6D4B-94E0-AF57CD611420}" type="presOf" srcId="{6CFC5B71-68A8-5E43-8C84-B1B9E39D2FC9}" destId="{F1E683B8-5D27-3846-99D6-E854F3AAAE26}" srcOrd="1" destOrd="0" presId="urn:microsoft.com/office/officeart/2005/8/layout/process1"/>
    <dgm:cxn modelId="{7712B15C-587C-5343-8FD4-4B1D7C2DA411}" type="presParOf" srcId="{F4CA7105-E87F-C04C-8380-9829865C673D}" destId="{A405CB19-E2C1-5142-8F25-2B41FA3C114C}" srcOrd="0" destOrd="0" presId="urn:microsoft.com/office/officeart/2005/8/layout/process1"/>
    <dgm:cxn modelId="{4411E960-8E36-2949-82F7-A48BC6C193EB}" type="presParOf" srcId="{F4CA7105-E87F-C04C-8380-9829865C673D}" destId="{8ADB8946-4C03-DF43-8E9A-F8BCA025C57E}" srcOrd="1" destOrd="0" presId="urn:microsoft.com/office/officeart/2005/8/layout/process1"/>
    <dgm:cxn modelId="{8E590FE4-B13A-4D45-BAF6-E4296D8FFE17}" type="presParOf" srcId="{8ADB8946-4C03-DF43-8E9A-F8BCA025C57E}" destId="{F1E683B8-5D27-3846-99D6-E854F3AAAE26}" srcOrd="0" destOrd="0" presId="urn:microsoft.com/office/officeart/2005/8/layout/process1"/>
    <dgm:cxn modelId="{D3C53A4C-D1A3-9746-97EB-C9DCB2C23C1D}" type="presParOf" srcId="{F4CA7105-E87F-C04C-8380-9829865C673D}" destId="{A5720435-1F55-A84D-93D8-A2492DA1E59C}" srcOrd="2" destOrd="0" presId="urn:microsoft.com/office/officeart/2005/8/layout/process1"/>
    <dgm:cxn modelId="{B32470E4-B4B8-674E-B9C9-FC081DA1E782}" type="presParOf" srcId="{F4CA7105-E87F-C04C-8380-9829865C673D}" destId="{7252700F-8DBC-6D47-AEB2-D4368B8A30D4}" srcOrd="3" destOrd="0" presId="urn:microsoft.com/office/officeart/2005/8/layout/process1"/>
    <dgm:cxn modelId="{97388BAA-BF2A-7E45-B435-CCE5BB67A164}" type="presParOf" srcId="{7252700F-8DBC-6D47-AEB2-D4368B8A30D4}" destId="{4306D871-B6EA-4D44-A348-937DC8D59448}" srcOrd="0" destOrd="0" presId="urn:microsoft.com/office/officeart/2005/8/layout/process1"/>
    <dgm:cxn modelId="{B6E6E9A1-A0FF-CD43-866D-95CA4BA80565}" type="presParOf" srcId="{F4CA7105-E87F-C04C-8380-9829865C673D}" destId="{DC03E612-F3B8-3544-A370-94CF47D5FDA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E16BC1-44E9-094D-8039-12019E0062E7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A6B72985-8866-9248-82EB-B67B8BA66196}">
      <dgm:prSet phldrT="[Text]"/>
      <dgm:spPr/>
      <dgm:t>
        <a:bodyPr/>
        <a:lstStyle/>
        <a:p>
          <a:r>
            <a:rPr lang="en-US" dirty="0" smtClean="0"/>
            <a:t>Input data</a:t>
          </a:r>
          <a:endParaRPr lang="en-US" dirty="0"/>
        </a:p>
      </dgm:t>
    </dgm:pt>
    <dgm:pt modelId="{56140AAB-DE77-BF45-A006-ECECFF80ADD1}" type="parTrans" cxnId="{305DB089-3B59-5C40-83FC-A6F75FA741AE}">
      <dgm:prSet/>
      <dgm:spPr/>
      <dgm:t>
        <a:bodyPr/>
        <a:lstStyle/>
        <a:p>
          <a:endParaRPr lang="en-US"/>
        </a:p>
      </dgm:t>
    </dgm:pt>
    <dgm:pt modelId="{CB79057E-B54E-3D4A-9F6C-242135097102}" type="sibTrans" cxnId="{305DB089-3B59-5C40-83FC-A6F75FA741AE}">
      <dgm:prSet/>
      <dgm:spPr/>
      <dgm:t>
        <a:bodyPr/>
        <a:lstStyle/>
        <a:p>
          <a:endParaRPr lang="en-US"/>
        </a:p>
      </dgm:t>
    </dgm:pt>
    <dgm:pt modelId="{57B768DD-C1FE-424C-9724-E6369E1D0771}">
      <dgm:prSet phldrT="[Text]"/>
      <dgm:spPr/>
      <dgm:t>
        <a:bodyPr/>
        <a:lstStyle/>
        <a:p>
          <a:r>
            <a:rPr lang="en-US" dirty="0" smtClean="0"/>
            <a:t>Lag time series &amp; correlations</a:t>
          </a:r>
          <a:endParaRPr lang="en-US" dirty="0"/>
        </a:p>
      </dgm:t>
    </dgm:pt>
    <dgm:pt modelId="{393D1A4A-684B-C446-8346-D16AE01C3972}" type="parTrans" cxnId="{67BA2634-6AB7-BA48-9610-599827B4600E}">
      <dgm:prSet/>
      <dgm:spPr/>
      <dgm:t>
        <a:bodyPr/>
        <a:lstStyle/>
        <a:p>
          <a:endParaRPr lang="en-US"/>
        </a:p>
      </dgm:t>
    </dgm:pt>
    <dgm:pt modelId="{EA49124D-BD66-F844-91A2-03A3B3573E9D}" type="sibTrans" cxnId="{67BA2634-6AB7-BA48-9610-599827B4600E}">
      <dgm:prSet/>
      <dgm:spPr/>
      <dgm:t>
        <a:bodyPr/>
        <a:lstStyle/>
        <a:p>
          <a:endParaRPr lang="en-US"/>
        </a:p>
      </dgm:t>
    </dgm:pt>
    <dgm:pt modelId="{D80C4044-0F5D-DF40-8399-0A7B960D0480}">
      <dgm:prSet phldrT="[Text]"/>
      <dgm:spPr/>
      <dgm:t>
        <a:bodyPr/>
        <a:lstStyle/>
        <a:p>
          <a:r>
            <a:rPr lang="en-US" dirty="0" smtClean="0"/>
            <a:t>FFT</a:t>
          </a:r>
          <a:endParaRPr lang="en-US" dirty="0"/>
        </a:p>
      </dgm:t>
    </dgm:pt>
    <dgm:pt modelId="{E36719A4-2F8C-D942-BC31-9E7AE38A8106}" type="parTrans" cxnId="{7574A977-5427-5C42-8084-E2D90D398BFA}">
      <dgm:prSet/>
      <dgm:spPr/>
      <dgm:t>
        <a:bodyPr/>
        <a:lstStyle/>
        <a:p>
          <a:endParaRPr lang="en-US"/>
        </a:p>
      </dgm:t>
    </dgm:pt>
    <dgm:pt modelId="{8E8448AE-A33B-1144-81B0-51D51F240ABB}" type="sibTrans" cxnId="{7574A977-5427-5C42-8084-E2D90D398BFA}">
      <dgm:prSet/>
      <dgm:spPr/>
      <dgm:t>
        <a:bodyPr/>
        <a:lstStyle/>
        <a:p>
          <a:endParaRPr lang="en-US"/>
        </a:p>
      </dgm:t>
    </dgm:pt>
    <dgm:pt modelId="{49B29C89-E71B-E949-B999-D664EA9CE901}">
      <dgm:prSet/>
      <dgm:spPr/>
      <dgm:t>
        <a:bodyPr/>
        <a:lstStyle/>
        <a:p>
          <a:r>
            <a:rPr lang="en-US" dirty="0" smtClean="0"/>
            <a:t>Peak detection</a:t>
          </a:r>
          <a:endParaRPr lang="en-US" dirty="0"/>
        </a:p>
      </dgm:t>
    </dgm:pt>
    <dgm:pt modelId="{DE82DC1D-5D4C-6F4F-A5C5-D39E7AF64549}" type="parTrans" cxnId="{F6FA55C8-12E7-9F4D-A47F-8BF5A6821F8F}">
      <dgm:prSet/>
      <dgm:spPr/>
      <dgm:t>
        <a:bodyPr/>
        <a:lstStyle/>
        <a:p>
          <a:endParaRPr lang="en-US"/>
        </a:p>
      </dgm:t>
    </dgm:pt>
    <dgm:pt modelId="{F2710F35-8E48-FE41-9D5A-BF8934307332}" type="sibTrans" cxnId="{F6FA55C8-12E7-9F4D-A47F-8BF5A6821F8F}">
      <dgm:prSet/>
      <dgm:spPr/>
      <dgm:t>
        <a:bodyPr/>
        <a:lstStyle/>
        <a:p>
          <a:endParaRPr lang="en-US"/>
        </a:p>
      </dgm:t>
    </dgm:pt>
    <dgm:pt modelId="{4FEF3F15-C234-9B43-83FD-56ADB957B6C3}">
      <dgm:prSet/>
      <dgm:spPr/>
      <dgm:t>
        <a:bodyPr/>
        <a:lstStyle/>
        <a:p>
          <a:r>
            <a:rPr lang="en-US" dirty="0" smtClean="0"/>
            <a:t>Period interpolation (manual)</a:t>
          </a:r>
          <a:endParaRPr lang="en-US" dirty="0"/>
        </a:p>
      </dgm:t>
    </dgm:pt>
    <dgm:pt modelId="{C4CB3AC5-25E4-3146-9786-A21A22DB1E1D}" type="parTrans" cxnId="{8A9E83C1-977D-5542-9D8D-64AD434E386E}">
      <dgm:prSet/>
      <dgm:spPr/>
      <dgm:t>
        <a:bodyPr/>
        <a:lstStyle/>
        <a:p>
          <a:endParaRPr lang="en-US"/>
        </a:p>
      </dgm:t>
    </dgm:pt>
    <dgm:pt modelId="{796BAFD8-B322-7543-A4A8-D585F1375F3D}" type="sibTrans" cxnId="{8A9E83C1-977D-5542-9D8D-64AD434E386E}">
      <dgm:prSet/>
      <dgm:spPr/>
      <dgm:t>
        <a:bodyPr/>
        <a:lstStyle/>
        <a:p>
          <a:endParaRPr lang="en-US"/>
        </a:p>
      </dgm:t>
    </dgm:pt>
    <dgm:pt modelId="{16BFCAEC-72E6-BB40-9365-0243E44210E5}" type="pres">
      <dgm:prSet presAssocID="{04E16BC1-44E9-094D-8039-12019E0062E7}" presName="Name0" presStyleCnt="0">
        <dgm:presLayoutVars>
          <dgm:dir/>
          <dgm:resizeHandles val="exact"/>
        </dgm:presLayoutVars>
      </dgm:prSet>
      <dgm:spPr/>
    </dgm:pt>
    <dgm:pt modelId="{91A8BA92-D347-B74D-B8B0-02695211BDE4}" type="pres">
      <dgm:prSet presAssocID="{A6B72985-8866-9248-82EB-B67B8BA6619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26E066-98F3-9249-9D9F-F750EB0721BB}" type="pres">
      <dgm:prSet presAssocID="{CB79057E-B54E-3D4A-9F6C-242135097102}" presName="sibTrans" presStyleLbl="sibTrans2D1" presStyleIdx="0" presStyleCnt="4"/>
      <dgm:spPr/>
    </dgm:pt>
    <dgm:pt modelId="{92FC9751-3B9F-D144-BF85-A9B428A786AA}" type="pres">
      <dgm:prSet presAssocID="{CB79057E-B54E-3D4A-9F6C-242135097102}" presName="connectorText" presStyleLbl="sibTrans2D1" presStyleIdx="0" presStyleCnt="4"/>
      <dgm:spPr/>
    </dgm:pt>
    <dgm:pt modelId="{3BF15041-24B4-D440-A546-E0FE3DA71EA5}" type="pres">
      <dgm:prSet presAssocID="{57B768DD-C1FE-424C-9724-E6369E1D0771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5F20D6-70DA-184E-8EA6-886E1052BD7E}" type="pres">
      <dgm:prSet presAssocID="{EA49124D-BD66-F844-91A2-03A3B3573E9D}" presName="sibTrans" presStyleLbl="sibTrans2D1" presStyleIdx="1" presStyleCnt="4"/>
      <dgm:spPr/>
    </dgm:pt>
    <dgm:pt modelId="{77E17DB3-B488-A34B-90FF-673E1957C509}" type="pres">
      <dgm:prSet presAssocID="{EA49124D-BD66-F844-91A2-03A3B3573E9D}" presName="connectorText" presStyleLbl="sibTrans2D1" presStyleIdx="1" presStyleCnt="4"/>
      <dgm:spPr/>
    </dgm:pt>
    <dgm:pt modelId="{8C9254AE-086B-DA41-931B-152A83274910}" type="pres">
      <dgm:prSet presAssocID="{D80C4044-0F5D-DF40-8399-0A7B960D048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F30E61-2712-BB42-9ABB-6B22D8D95FDE}" type="pres">
      <dgm:prSet presAssocID="{8E8448AE-A33B-1144-81B0-51D51F240ABB}" presName="sibTrans" presStyleLbl="sibTrans2D1" presStyleIdx="2" presStyleCnt="4"/>
      <dgm:spPr/>
    </dgm:pt>
    <dgm:pt modelId="{1CB278E5-8B4B-0847-A527-D7DDF66AAA1A}" type="pres">
      <dgm:prSet presAssocID="{8E8448AE-A33B-1144-81B0-51D51F240ABB}" presName="connectorText" presStyleLbl="sibTrans2D1" presStyleIdx="2" presStyleCnt="4"/>
      <dgm:spPr/>
    </dgm:pt>
    <dgm:pt modelId="{650FFECB-80D7-894A-92DB-91A528BE3462}" type="pres">
      <dgm:prSet presAssocID="{49B29C89-E71B-E949-B999-D664EA9CE90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E89E63-7C6D-CC49-89B5-8F58C11A178D}" type="pres">
      <dgm:prSet presAssocID="{F2710F35-8E48-FE41-9D5A-BF8934307332}" presName="sibTrans" presStyleLbl="sibTrans2D1" presStyleIdx="3" presStyleCnt="4"/>
      <dgm:spPr/>
    </dgm:pt>
    <dgm:pt modelId="{DBA63D05-BE69-7647-B83B-14FC08780942}" type="pres">
      <dgm:prSet presAssocID="{F2710F35-8E48-FE41-9D5A-BF8934307332}" presName="connectorText" presStyleLbl="sibTrans2D1" presStyleIdx="3" presStyleCnt="4"/>
      <dgm:spPr/>
    </dgm:pt>
    <dgm:pt modelId="{C5F31570-D87D-DE41-AD8B-197999BCF8A1}" type="pres">
      <dgm:prSet presAssocID="{4FEF3F15-C234-9B43-83FD-56ADB957B6C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AA5FC6-6BE2-0844-9842-27B1276343B0}" type="presOf" srcId="{D80C4044-0F5D-DF40-8399-0A7B960D0480}" destId="{8C9254AE-086B-DA41-931B-152A83274910}" srcOrd="0" destOrd="0" presId="urn:microsoft.com/office/officeart/2005/8/layout/process1"/>
    <dgm:cxn modelId="{8A9E83C1-977D-5542-9D8D-64AD434E386E}" srcId="{04E16BC1-44E9-094D-8039-12019E0062E7}" destId="{4FEF3F15-C234-9B43-83FD-56ADB957B6C3}" srcOrd="4" destOrd="0" parTransId="{C4CB3AC5-25E4-3146-9786-A21A22DB1E1D}" sibTransId="{796BAFD8-B322-7543-A4A8-D585F1375F3D}"/>
    <dgm:cxn modelId="{EE337EF4-8A32-144C-BC31-BBF47CB7555E}" type="presOf" srcId="{EA49124D-BD66-F844-91A2-03A3B3573E9D}" destId="{285F20D6-70DA-184E-8EA6-886E1052BD7E}" srcOrd="0" destOrd="0" presId="urn:microsoft.com/office/officeart/2005/8/layout/process1"/>
    <dgm:cxn modelId="{305DB089-3B59-5C40-83FC-A6F75FA741AE}" srcId="{04E16BC1-44E9-094D-8039-12019E0062E7}" destId="{A6B72985-8866-9248-82EB-B67B8BA66196}" srcOrd="0" destOrd="0" parTransId="{56140AAB-DE77-BF45-A006-ECECFF80ADD1}" sibTransId="{CB79057E-B54E-3D4A-9F6C-242135097102}"/>
    <dgm:cxn modelId="{8458F45A-6D8E-8A46-B999-92AD70AC2EA8}" type="presOf" srcId="{04E16BC1-44E9-094D-8039-12019E0062E7}" destId="{16BFCAEC-72E6-BB40-9365-0243E44210E5}" srcOrd="0" destOrd="0" presId="urn:microsoft.com/office/officeart/2005/8/layout/process1"/>
    <dgm:cxn modelId="{1BBE30E7-87E9-7347-9033-A928461214E8}" type="presOf" srcId="{A6B72985-8866-9248-82EB-B67B8BA66196}" destId="{91A8BA92-D347-B74D-B8B0-02695211BDE4}" srcOrd="0" destOrd="0" presId="urn:microsoft.com/office/officeart/2005/8/layout/process1"/>
    <dgm:cxn modelId="{D576A8BD-13FE-2E4B-81E4-6E0F4BC9FCB4}" type="presOf" srcId="{F2710F35-8E48-FE41-9D5A-BF8934307332}" destId="{72E89E63-7C6D-CC49-89B5-8F58C11A178D}" srcOrd="0" destOrd="0" presId="urn:microsoft.com/office/officeart/2005/8/layout/process1"/>
    <dgm:cxn modelId="{BEC39F4C-A35B-554F-9226-674218929ED1}" type="presOf" srcId="{CB79057E-B54E-3D4A-9F6C-242135097102}" destId="{DD26E066-98F3-9249-9D9F-F750EB0721BB}" srcOrd="0" destOrd="0" presId="urn:microsoft.com/office/officeart/2005/8/layout/process1"/>
    <dgm:cxn modelId="{8015A76E-0328-7C4A-BDB9-64C0513D63E8}" type="presOf" srcId="{F2710F35-8E48-FE41-9D5A-BF8934307332}" destId="{DBA63D05-BE69-7647-B83B-14FC08780942}" srcOrd="1" destOrd="0" presId="urn:microsoft.com/office/officeart/2005/8/layout/process1"/>
    <dgm:cxn modelId="{7574A977-5427-5C42-8084-E2D90D398BFA}" srcId="{04E16BC1-44E9-094D-8039-12019E0062E7}" destId="{D80C4044-0F5D-DF40-8399-0A7B960D0480}" srcOrd="2" destOrd="0" parTransId="{E36719A4-2F8C-D942-BC31-9E7AE38A8106}" sibTransId="{8E8448AE-A33B-1144-81B0-51D51F240ABB}"/>
    <dgm:cxn modelId="{F6FA55C8-12E7-9F4D-A47F-8BF5A6821F8F}" srcId="{04E16BC1-44E9-094D-8039-12019E0062E7}" destId="{49B29C89-E71B-E949-B999-D664EA9CE901}" srcOrd="3" destOrd="0" parTransId="{DE82DC1D-5D4C-6F4F-A5C5-D39E7AF64549}" sibTransId="{F2710F35-8E48-FE41-9D5A-BF8934307332}"/>
    <dgm:cxn modelId="{4186FB98-DCD4-6A46-8F1A-FD033F705F13}" type="presOf" srcId="{57B768DD-C1FE-424C-9724-E6369E1D0771}" destId="{3BF15041-24B4-D440-A546-E0FE3DA71EA5}" srcOrd="0" destOrd="0" presId="urn:microsoft.com/office/officeart/2005/8/layout/process1"/>
    <dgm:cxn modelId="{145474DC-D721-3B48-8D9B-29231F2D318B}" type="presOf" srcId="{8E8448AE-A33B-1144-81B0-51D51F240ABB}" destId="{1CB278E5-8B4B-0847-A527-D7DDF66AAA1A}" srcOrd="1" destOrd="0" presId="urn:microsoft.com/office/officeart/2005/8/layout/process1"/>
    <dgm:cxn modelId="{8040C7B0-FD67-0F4E-918C-8C7706C2B113}" type="presOf" srcId="{EA49124D-BD66-F844-91A2-03A3B3573E9D}" destId="{77E17DB3-B488-A34B-90FF-673E1957C509}" srcOrd="1" destOrd="0" presId="urn:microsoft.com/office/officeart/2005/8/layout/process1"/>
    <dgm:cxn modelId="{5A8B4F9C-3746-0443-AC81-D69E762ADCB8}" type="presOf" srcId="{8E8448AE-A33B-1144-81B0-51D51F240ABB}" destId="{C8F30E61-2712-BB42-9ABB-6B22D8D95FDE}" srcOrd="0" destOrd="0" presId="urn:microsoft.com/office/officeart/2005/8/layout/process1"/>
    <dgm:cxn modelId="{67BA2634-6AB7-BA48-9610-599827B4600E}" srcId="{04E16BC1-44E9-094D-8039-12019E0062E7}" destId="{57B768DD-C1FE-424C-9724-E6369E1D0771}" srcOrd="1" destOrd="0" parTransId="{393D1A4A-684B-C446-8346-D16AE01C3972}" sibTransId="{EA49124D-BD66-F844-91A2-03A3B3573E9D}"/>
    <dgm:cxn modelId="{4DCBF70F-4CFB-EB49-BF5E-80CF1DFD9059}" type="presOf" srcId="{4FEF3F15-C234-9B43-83FD-56ADB957B6C3}" destId="{C5F31570-D87D-DE41-AD8B-197999BCF8A1}" srcOrd="0" destOrd="0" presId="urn:microsoft.com/office/officeart/2005/8/layout/process1"/>
    <dgm:cxn modelId="{FF11F20B-8F6D-0A42-8F37-F4DAE05C42C5}" type="presOf" srcId="{CB79057E-B54E-3D4A-9F6C-242135097102}" destId="{92FC9751-3B9F-D144-BF85-A9B428A786AA}" srcOrd="1" destOrd="0" presId="urn:microsoft.com/office/officeart/2005/8/layout/process1"/>
    <dgm:cxn modelId="{BD1FF312-799E-5F41-B58E-8D4C33C1B092}" type="presOf" srcId="{49B29C89-E71B-E949-B999-D664EA9CE901}" destId="{650FFECB-80D7-894A-92DB-91A528BE3462}" srcOrd="0" destOrd="0" presId="urn:microsoft.com/office/officeart/2005/8/layout/process1"/>
    <dgm:cxn modelId="{549B6861-AEEE-8747-9879-66D2B086E414}" type="presParOf" srcId="{16BFCAEC-72E6-BB40-9365-0243E44210E5}" destId="{91A8BA92-D347-B74D-B8B0-02695211BDE4}" srcOrd="0" destOrd="0" presId="urn:microsoft.com/office/officeart/2005/8/layout/process1"/>
    <dgm:cxn modelId="{49C85151-870A-954A-AC76-3FBFBC40C4F0}" type="presParOf" srcId="{16BFCAEC-72E6-BB40-9365-0243E44210E5}" destId="{DD26E066-98F3-9249-9D9F-F750EB0721BB}" srcOrd="1" destOrd="0" presId="urn:microsoft.com/office/officeart/2005/8/layout/process1"/>
    <dgm:cxn modelId="{998F887A-C35B-F541-B997-0842E7C85147}" type="presParOf" srcId="{DD26E066-98F3-9249-9D9F-F750EB0721BB}" destId="{92FC9751-3B9F-D144-BF85-A9B428A786AA}" srcOrd="0" destOrd="0" presId="urn:microsoft.com/office/officeart/2005/8/layout/process1"/>
    <dgm:cxn modelId="{091C955E-1FEB-2F4F-A8EB-83EBC9036CA0}" type="presParOf" srcId="{16BFCAEC-72E6-BB40-9365-0243E44210E5}" destId="{3BF15041-24B4-D440-A546-E0FE3DA71EA5}" srcOrd="2" destOrd="0" presId="urn:microsoft.com/office/officeart/2005/8/layout/process1"/>
    <dgm:cxn modelId="{281AFD08-D017-6043-A45E-51FAE4005AF5}" type="presParOf" srcId="{16BFCAEC-72E6-BB40-9365-0243E44210E5}" destId="{285F20D6-70DA-184E-8EA6-886E1052BD7E}" srcOrd="3" destOrd="0" presId="urn:microsoft.com/office/officeart/2005/8/layout/process1"/>
    <dgm:cxn modelId="{13D71583-CD8C-9C46-8A2E-5964179E559C}" type="presParOf" srcId="{285F20D6-70DA-184E-8EA6-886E1052BD7E}" destId="{77E17DB3-B488-A34B-90FF-673E1957C509}" srcOrd="0" destOrd="0" presId="urn:microsoft.com/office/officeart/2005/8/layout/process1"/>
    <dgm:cxn modelId="{2AA51DDA-B02F-E94C-83A1-466308B8C2FA}" type="presParOf" srcId="{16BFCAEC-72E6-BB40-9365-0243E44210E5}" destId="{8C9254AE-086B-DA41-931B-152A83274910}" srcOrd="4" destOrd="0" presId="urn:microsoft.com/office/officeart/2005/8/layout/process1"/>
    <dgm:cxn modelId="{977F4605-17B5-614C-B6EE-61FB3377C841}" type="presParOf" srcId="{16BFCAEC-72E6-BB40-9365-0243E44210E5}" destId="{C8F30E61-2712-BB42-9ABB-6B22D8D95FDE}" srcOrd="5" destOrd="0" presId="urn:microsoft.com/office/officeart/2005/8/layout/process1"/>
    <dgm:cxn modelId="{FDDCAD06-B4AE-EB4B-94E8-584E0EABE023}" type="presParOf" srcId="{C8F30E61-2712-BB42-9ABB-6B22D8D95FDE}" destId="{1CB278E5-8B4B-0847-A527-D7DDF66AAA1A}" srcOrd="0" destOrd="0" presId="urn:microsoft.com/office/officeart/2005/8/layout/process1"/>
    <dgm:cxn modelId="{D676B49C-4EC9-1643-81B9-A70A13E6ACA1}" type="presParOf" srcId="{16BFCAEC-72E6-BB40-9365-0243E44210E5}" destId="{650FFECB-80D7-894A-92DB-91A528BE3462}" srcOrd="6" destOrd="0" presId="urn:microsoft.com/office/officeart/2005/8/layout/process1"/>
    <dgm:cxn modelId="{CC209CEF-9943-8C42-8F00-91F5DC429605}" type="presParOf" srcId="{16BFCAEC-72E6-BB40-9365-0243E44210E5}" destId="{72E89E63-7C6D-CC49-89B5-8F58C11A178D}" srcOrd="7" destOrd="0" presId="urn:microsoft.com/office/officeart/2005/8/layout/process1"/>
    <dgm:cxn modelId="{3C2079A4-55DA-B34D-B521-1AA7A5EAF6AF}" type="presParOf" srcId="{72E89E63-7C6D-CC49-89B5-8F58C11A178D}" destId="{DBA63D05-BE69-7647-B83B-14FC08780942}" srcOrd="0" destOrd="0" presId="urn:microsoft.com/office/officeart/2005/8/layout/process1"/>
    <dgm:cxn modelId="{49CDF8E9-AC2F-5344-8746-0B66E3894B1F}" type="presParOf" srcId="{16BFCAEC-72E6-BB40-9365-0243E44210E5}" destId="{C5F31570-D87D-DE41-AD8B-197999BCF8A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05CB19-E2C1-5142-8F25-2B41FA3C114C}">
      <dsp:nvSpPr>
        <dsp:cNvPr id="0" name=""/>
        <dsp:cNvSpPr/>
      </dsp:nvSpPr>
      <dsp:spPr>
        <a:xfrm>
          <a:off x="7143" y="819203"/>
          <a:ext cx="2135187" cy="15813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Input vectors (time series &amp; data points from vectors or file)</a:t>
          </a:r>
          <a:endParaRPr lang="en-US" sz="1800" kern="1200" dirty="0"/>
        </a:p>
      </dsp:txBody>
      <dsp:txXfrm>
        <a:off x="53460" y="865520"/>
        <a:ext cx="2042553" cy="1488739"/>
      </dsp:txXfrm>
    </dsp:sp>
    <dsp:sp modelId="{8ADB8946-4C03-DF43-8E9A-F8BCA025C57E}">
      <dsp:nvSpPr>
        <dsp:cNvPr id="0" name=""/>
        <dsp:cNvSpPr/>
      </dsp:nvSpPr>
      <dsp:spPr>
        <a:xfrm>
          <a:off x="2355850" y="1345126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355850" y="1451031"/>
        <a:ext cx="316861" cy="317716"/>
      </dsp:txXfrm>
    </dsp:sp>
    <dsp:sp modelId="{A5720435-1F55-A84D-93D8-A2492DA1E59C}">
      <dsp:nvSpPr>
        <dsp:cNvPr id="0" name=""/>
        <dsp:cNvSpPr/>
      </dsp:nvSpPr>
      <dsp:spPr>
        <a:xfrm>
          <a:off x="2996406" y="819203"/>
          <a:ext cx="2135187" cy="15813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GACF: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Selection Function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Weight Function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Lag time step</a:t>
          </a:r>
          <a:endParaRPr lang="en-US" sz="1800" kern="1200" dirty="0"/>
        </a:p>
      </dsp:txBody>
      <dsp:txXfrm>
        <a:off x="3042723" y="865520"/>
        <a:ext cx="2042553" cy="1488739"/>
      </dsp:txXfrm>
    </dsp:sp>
    <dsp:sp modelId="{7252700F-8DBC-6D47-AEB2-D4368B8A30D4}">
      <dsp:nvSpPr>
        <dsp:cNvPr id="0" name=""/>
        <dsp:cNvSpPr/>
      </dsp:nvSpPr>
      <dsp:spPr>
        <a:xfrm>
          <a:off x="5345112" y="1345126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345112" y="1451031"/>
        <a:ext cx="316861" cy="317716"/>
      </dsp:txXfrm>
    </dsp:sp>
    <dsp:sp modelId="{DC03E612-F3B8-3544-A370-94CF47D5FDA1}">
      <dsp:nvSpPr>
        <dsp:cNvPr id="0" name=""/>
        <dsp:cNvSpPr/>
      </dsp:nvSpPr>
      <dsp:spPr>
        <a:xfrm>
          <a:off x="5985668" y="819203"/>
          <a:ext cx="2135187" cy="15813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Output vectors (lag time series &amp; correlation data points) to file</a:t>
          </a:r>
          <a:endParaRPr lang="en-US" sz="1800" kern="1200" dirty="0"/>
        </a:p>
      </dsp:txBody>
      <dsp:txXfrm>
        <a:off x="6031985" y="865520"/>
        <a:ext cx="2042553" cy="14887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A8BA92-D347-B74D-B8B0-02695211BDE4}">
      <dsp:nvSpPr>
        <dsp:cNvPr id="0" name=""/>
        <dsp:cNvSpPr/>
      </dsp:nvSpPr>
      <dsp:spPr>
        <a:xfrm>
          <a:off x="5134" y="459903"/>
          <a:ext cx="1591716" cy="9550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Input data</a:t>
          </a:r>
          <a:endParaRPr lang="en-US" sz="1800" kern="1200" dirty="0"/>
        </a:p>
      </dsp:txBody>
      <dsp:txXfrm>
        <a:off x="33106" y="487875"/>
        <a:ext cx="1535772" cy="899086"/>
      </dsp:txXfrm>
    </dsp:sp>
    <dsp:sp modelId="{DD26E066-98F3-9249-9D9F-F750EB0721BB}">
      <dsp:nvSpPr>
        <dsp:cNvPr id="0" name=""/>
        <dsp:cNvSpPr/>
      </dsp:nvSpPr>
      <dsp:spPr>
        <a:xfrm>
          <a:off x="1756023" y="740046"/>
          <a:ext cx="337443" cy="3947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756023" y="818995"/>
        <a:ext cx="236210" cy="236847"/>
      </dsp:txXfrm>
    </dsp:sp>
    <dsp:sp modelId="{3BF15041-24B4-D440-A546-E0FE3DA71EA5}">
      <dsp:nvSpPr>
        <dsp:cNvPr id="0" name=""/>
        <dsp:cNvSpPr/>
      </dsp:nvSpPr>
      <dsp:spPr>
        <a:xfrm>
          <a:off x="2233538" y="459903"/>
          <a:ext cx="1591716" cy="9550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Lag time series &amp; correlations</a:t>
          </a:r>
          <a:endParaRPr lang="en-US" sz="1800" kern="1200" dirty="0"/>
        </a:p>
      </dsp:txBody>
      <dsp:txXfrm>
        <a:off x="2261510" y="487875"/>
        <a:ext cx="1535772" cy="899086"/>
      </dsp:txXfrm>
    </dsp:sp>
    <dsp:sp modelId="{285F20D6-70DA-184E-8EA6-886E1052BD7E}">
      <dsp:nvSpPr>
        <dsp:cNvPr id="0" name=""/>
        <dsp:cNvSpPr/>
      </dsp:nvSpPr>
      <dsp:spPr>
        <a:xfrm>
          <a:off x="3984426" y="740046"/>
          <a:ext cx="337443" cy="3947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984426" y="818995"/>
        <a:ext cx="236210" cy="236847"/>
      </dsp:txXfrm>
    </dsp:sp>
    <dsp:sp modelId="{8C9254AE-086B-DA41-931B-152A83274910}">
      <dsp:nvSpPr>
        <dsp:cNvPr id="0" name=""/>
        <dsp:cNvSpPr/>
      </dsp:nvSpPr>
      <dsp:spPr>
        <a:xfrm>
          <a:off x="4461941" y="459903"/>
          <a:ext cx="1591716" cy="9550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FFT</a:t>
          </a:r>
          <a:endParaRPr lang="en-US" sz="1800" kern="1200" dirty="0"/>
        </a:p>
      </dsp:txBody>
      <dsp:txXfrm>
        <a:off x="4489913" y="487875"/>
        <a:ext cx="1535772" cy="899086"/>
      </dsp:txXfrm>
    </dsp:sp>
    <dsp:sp modelId="{C8F30E61-2712-BB42-9ABB-6B22D8D95FDE}">
      <dsp:nvSpPr>
        <dsp:cNvPr id="0" name=""/>
        <dsp:cNvSpPr/>
      </dsp:nvSpPr>
      <dsp:spPr>
        <a:xfrm>
          <a:off x="6212830" y="740046"/>
          <a:ext cx="337443" cy="3947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212830" y="818995"/>
        <a:ext cx="236210" cy="236847"/>
      </dsp:txXfrm>
    </dsp:sp>
    <dsp:sp modelId="{650FFECB-80D7-894A-92DB-91A528BE3462}">
      <dsp:nvSpPr>
        <dsp:cNvPr id="0" name=""/>
        <dsp:cNvSpPr/>
      </dsp:nvSpPr>
      <dsp:spPr>
        <a:xfrm>
          <a:off x="6690345" y="459903"/>
          <a:ext cx="1591716" cy="9550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Peak detection</a:t>
          </a:r>
          <a:endParaRPr lang="en-US" sz="1800" kern="1200" dirty="0"/>
        </a:p>
      </dsp:txBody>
      <dsp:txXfrm>
        <a:off x="6718317" y="487875"/>
        <a:ext cx="1535772" cy="899086"/>
      </dsp:txXfrm>
    </dsp:sp>
    <dsp:sp modelId="{72E89E63-7C6D-CC49-89B5-8F58C11A178D}">
      <dsp:nvSpPr>
        <dsp:cNvPr id="0" name=""/>
        <dsp:cNvSpPr/>
      </dsp:nvSpPr>
      <dsp:spPr>
        <a:xfrm>
          <a:off x="8441233" y="740046"/>
          <a:ext cx="337443" cy="3947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8441233" y="818995"/>
        <a:ext cx="236210" cy="236847"/>
      </dsp:txXfrm>
    </dsp:sp>
    <dsp:sp modelId="{C5F31570-D87D-DE41-AD8B-197999BCF8A1}">
      <dsp:nvSpPr>
        <dsp:cNvPr id="0" name=""/>
        <dsp:cNvSpPr/>
      </dsp:nvSpPr>
      <dsp:spPr>
        <a:xfrm>
          <a:off x="8918748" y="459903"/>
          <a:ext cx="1591716" cy="9550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Period interpolation (manual)</a:t>
          </a:r>
          <a:endParaRPr lang="en-US" sz="1800" kern="1200" dirty="0"/>
        </a:p>
      </dsp:txBody>
      <dsp:txXfrm>
        <a:off x="8946720" y="487875"/>
        <a:ext cx="1535772" cy="899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C777D-DCF0-4749-A219-2378899AA822}" type="datetimeFigureOut">
              <a:rPr lang="en-US" smtClean="0"/>
              <a:t>3/6/18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D5B85-B699-314A-9DE5-4C2785B7C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42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D5B85-B699-314A-9DE5-4C2785B7CF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70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we weight points in FFT? Earlier peaks more important / reliable.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Plot FFT in log.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Cull periods &gt; 1/2 time series.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D5B85-B699-314A-9DE5-4C2785B7CF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</a:t>
            </a:r>
            <a:r>
              <a:rPr lang="en-US" baseline="0" dirty="0" smtClean="0"/>
              <a:t> out best binning for both light curve and for GACF. 20 minutes sensible.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D5B85-B699-314A-9DE5-4C2785B7CF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15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A706-1163-BA40-9A43-322D52E6AD83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EC8F-1E57-FA41-A517-D9FA1D7DF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A706-1163-BA40-9A43-322D52E6AD83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EC8F-1E57-FA41-A517-D9FA1D7DF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3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A706-1163-BA40-9A43-322D52E6AD83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EC8F-1E57-FA41-A517-D9FA1D7DF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4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A706-1163-BA40-9A43-322D52E6AD83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EC8F-1E57-FA41-A517-D9FA1D7DF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6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A706-1163-BA40-9A43-322D52E6AD83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EC8F-1E57-FA41-A517-D9FA1D7DF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3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A706-1163-BA40-9A43-322D52E6AD83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EC8F-1E57-FA41-A517-D9FA1D7DF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9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A706-1163-BA40-9A43-322D52E6AD83}" type="datetimeFigureOut">
              <a:rPr lang="en-US" smtClean="0"/>
              <a:t>3/6/18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EC8F-1E57-FA41-A517-D9FA1D7DF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26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A706-1163-BA40-9A43-322D52E6AD83}" type="datetimeFigureOut">
              <a:rPr lang="en-US" smtClean="0"/>
              <a:t>3/6/18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EC8F-1E57-FA41-A517-D9FA1D7DF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2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A706-1163-BA40-9A43-322D52E6AD83}" type="datetimeFigureOut">
              <a:rPr lang="en-US" smtClean="0"/>
              <a:t>3/6/18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EC8F-1E57-FA41-A517-D9FA1D7DF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87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A706-1163-BA40-9A43-322D52E6AD83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EC8F-1E57-FA41-A517-D9FA1D7DF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9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A706-1163-BA40-9A43-322D52E6AD83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EC8F-1E57-FA41-A517-D9FA1D7DF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7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1A706-1163-BA40-9A43-322D52E6AD83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0EC8F-1E57-FA41-A517-D9FA1D7DF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overleaf.com/12550376jxwkqknjtqqp#/4782189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oshbriegal/GAC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shbriegal/GACF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Generalised</a:t>
            </a:r>
            <a:r>
              <a:rPr lang="en-US" dirty="0" smtClean="0"/>
              <a:t> Autocorrelation Function (GACF)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Updates  07/03/2018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29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to NGTS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674939"/>
          </a:xfrm>
        </p:spPr>
        <p:txBody>
          <a:bodyPr>
            <a:normAutofit/>
          </a:bodyPr>
          <a:lstStyle/>
          <a:p>
            <a:r>
              <a:rPr lang="en-US" dirty="0" smtClean="0"/>
              <a:t>Ran on ~ 100 light curves from TEST18, field </a:t>
            </a:r>
            <a:r>
              <a:rPr lang="en-US" dirty="0" smtClean="0"/>
              <a:t>0409-1941</a:t>
            </a:r>
          </a:p>
          <a:p>
            <a:r>
              <a:rPr lang="en-US" dirty="0" smtClean="0"/>
              <a:t>Light curves binned to 10 minutes (median flux)</a:t>
            </a:r>
          </a:p>
          <a:p>
            <a:r>
              <a:rPr lang="en-US" dirty="0" smtClean="0"/>
              <a:t>When compared to </a:t>
            </a:r>
            <a:r>
              <a:rPr lang="en-US" dirty="0" err="1" smtClean="0"/>
              <a:t>Vedad’s</a:t>
            </a:r>
            <a:r>
              <a:rPr lang="en-US" dirty="0" smtClean="0"/>
              <a:t> extracted LS periods we see:</a:t>
            </a:r>
          </a:p>
          <a:p>
            <a:pPr lvl="1"/>
            <a:r>
              <a:rPr lang="en-US" dirty="0" smtClean="0"/>
              <a:t>For obvious periods (e.g. </a:t>
            </a:r>
            <a:r>
              <a:rPr lang="en-US" dirty="0" err="1" smtClean="0"/>
              <a:t>prev</a:t>
            </a:r>
            <a:r>
              <a:rPr lang="en-US" dirty="0" smtClean="0"/>
              <a:t> example) LS will give harmonics, GACF does not</a:t>
            </a:r>
          </a:p>
          <a:p>
            <a:pPr lvl="1"/>
            <a:r>
              <a:rPr lang="en-US" dirty="0" smtClean="0"/>
              <a:t>For less obvious periods (e.g. below) both methods give nonsense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4406899"/>
            <a:ext cx="88312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Lucida Console" charset="0"/>
                <a:ea typeface="Lucida Console" charset="0"/>
                <a:cs typeface="Lucida Console" charset="0"/>
              </a:rPr>
              <a:t>Object 9859</a:t>
            </a:r>
            <a:br>
              <a:rPr lang="en-US" sz="1200" dirty="0" smtClean="0"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1200" dirty="0" smtClean="0">
                <a:latin typeface="Lucida Console" charset="0"/>
                <a:ea typeface="Lucida Console" charset="0"/>
                <a:cs typeface="Lucida Console" charset="0"/>
              </a:rPr>
              <a:t>   </a:t>
            </a:r>
            <a:r>
              <a:rPr lang="en-US" sz="1200" dirty="0" err="1" smtClean="0">
                <a:latin typeface="Lucida Console" charset="0"/>
                <a:ea typeface="Lucida Console" charset="0"/>
                <a:cs typeface="Lucida Console" charset="0"/>
              </a:rPr>
              <a:t>Vedad</a:t>
            </a:r>
            <a:r>
              <a:rPr lang="en-US" sz="1200" dirty="0" smtClean="0">
                <a:latin typeface="Lucida Console" charset="0"/>
                <a:ea typeface="Lucida Console" charset="0"/>
                <a:cs typeface="Lucida Console" charset="0"/>
              </a:rPr>
              <a:t> periods: [[8.671760265098161, 2.1816488110477303, 4.335880132549081]] (double [1])</a:t>
            </a:r>
            <a:br>
              <a:rPr lang="en-US" sz="1200" dirty="0" smtClean="0"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1200" dirty="0" smtClean="0">
                <a:latin typeface="Lucida Console" charset="0"/>
                <a:ea typeface="Lucida Console" charset="0"/>
                <a:cs typeface="Lucida Console" charset="0"/>
              </a:rPr>
              <a:t>   GACF periods: [4.31582959204128]</a:t>
            </a:r>
          </a:p>
          <a:p>
            <a:endParaRPr lang="en-US" sz="1200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200" dirty="0" smtClean="0">
                <a:latin typeface="Lucida Console" charset="0"/>
                <a:ea typeface="Lucida Console" charset="0"/>
                <a:cs typeface="Lucida Console" charset="0"/>
              </a:rPr>
              <a:t>Object 11035</a:t>
            </a:r>
            <a:br>
              <a:rPr lang="en-US" sz="1200" dirty="0" smtClean="0"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1200" dirty="0" smtClean="0">
                <a:latin typeface="Lucida Console" charset="0"/>
                <a:ea typeface="Lucida Console" charset="0"/>
                <a:cs typeface="Lucida Console" charset="0"/>
              </a:rPr>
              <a:t>   </a:t>
            </a:r>
            <a:r>
              <a:rPr lang="en-US" sz="1200" dirty="0" err="1" smtClean="0">
                <a:latin typeface="Lucida Console" charset="0"/>
                <a:ea typeface="Lucida Console" charset="0"/>
                <a:cs typeface="Lucida Console" charset="0"/>
              </a:rPr>
              <a:t>Vedad</a:t>
            </a:r>
            <a:r>
              <a:rPr lang="en-US" sz="1200" dirty="0" smtClean="0">
                <a:latin typeface="Lucida Console" charset="0"/>
                <a:ea typeface="Lucida Console" charset="0"/>
                <a:cs typeface="Lucida Console" charset="0"/>
              </a:rPr>
              <a:t> periods: [[0.4996555774966044, 1.0550831078330438, 1.1627757505199026]] (double [1])</a:t>
            </a:r>
            <a:br>
              <a:rPr lang="en-US" sz="1200" dirty="0" smtClean="0"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1200" dirty="0" smtClean="0">
                <a:latin typeface="Lucida Console" charset="0"/>
                <a:ea typeface="Lucida Console" charset="0"/>
                <a:cs typeface="Lucida Console" charset="0"/>
              </a:rPr>
              <a:t>   GACF periods: [17.25695161, 120.79866128, 34.51390322, 48.31946451, 10.06655511]</a:t>
            </a:r>
            <a:endParaRPr lang="en-US" sz="12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3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to NGTS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88312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Lucida Console" charset="0"/>
                <a:ea typeface="Lucida Console" charset="0"/>
                <a:cs typeface="Lucida Console" charset="0"/>
              </a:rPr>
              <a:t>Object 9859</a:t>
            </a:r>
            <a:br>
              <a:rPr lang="en-US" sz="1200" dirty="0" smtClean="0"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1200" dirty="0" smtClean="0">
                <a:latin typeface="Lucida Console" charset="0"/>
                <a:ea typeface="Lucida Console" charset="0"/>
                <a:cs typeface="Lucida Console" charset="0"/>
              </a:rPr>
              <a:t>   </a:t>
            </a:r>
            <a:r>
              <a:rPr lang="en-US" sz="1200" dirty="0" err="1" smtClean="0">
                <a:latin typeface="Lucida Console" charset="0"/>
                <a:ea typeface="Lucida Console" charset="0"/>
                <a:cs typeface="Lucida Console" charset="0"/>
              </a:rPr>
              <a:t>Vedad</a:t>
            </a:r>
            <a:r>
              <a:rPr lang="en-US" sz="1200" dirty="0" smtClean="0">
                <a:latin typeface="Lucida Console" charset="0"/>
                <a:ea typeface="Lucida Console" charset="0"/>
                <a:cs typeface="Lucida Console" charset="0"/>
              </a:rPr>
              <a:t> periods: [[8.671760265098161, 2.1816488110477303, 4.335880132549081]] (double [1])</a:t>
            </a:r>
            <a:br>
              <a:rPr lang="en-US" sz="1200" dirty="0" smtClean="0"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1200" dirty="0" smtClean="0">
                <a:latin typeface="Lucida Console" charset="0"/>
                <a:ea typeface="Lucida Console" charset="0"/>
                <a:cs typeface="Lucida Console" charset="0"/>
              </a:rPr>
              <a:t>   GACF periods: [4.31582959204128]</a:t>
            </a:r>
          </a:p>
          <a:p>
            <a:endParaRPr lang="en-US" sz="1200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200" dirty="0" smtClean="0">
                <a:latin typeface="Lucida Console" charset="0"/>
                <a:ea typeface="Lucida Console" charset="0"/>
                <a:cs typeface="Lucida Console" charset="0"/>
              </a:rPr>
              <a:t>Object 11035</a:t>
            </a:r>
            <a:br>
              <a:rPr lang="en-US" sz="1200" dirty="0" smtClean="0"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1200" dirty="0" smtClean="0">
                <a:latin typeface="Lucida Console" charset="0"/>
                <a:ea typeface="Lucida Console" charset="0"/>
                <a:cs typeface="Lucida Console" charset="0"/>
              </a:rPr>
              <a:t>   </a:t>
            </a:r>
            <a:r>
              <a:rPr lang="en-US" sz="1200" dirty="0" err="1" smtClean="0">
                <a:latin typeface="Lucida Console" charset="0"/>
                <a:ea typeface="Lucida Console" charset="0"/>
                <a:cs typeface="Lucida Console" charset="0"/>
              </a:rPr>
              <a:t>Vedad</a:t>
            </a:r>
            <a:r>
              <a:rPr lang="en-US" sz="1200" dirty="0" smtClean="0">
                <a:latin typeface="Lucida Console" charset="0"/>
                <a:ea typeface="Lucida Console" charset="0"/>
                <a:cs typeface="Lucida Console" charset="0"/>
              </a:rPr>
              <a:t> periods: [[0.4996555774966044, 1.0550831078330438, 1.1627757505199026]] (double [1])</a:t>
            </a:r>
            <a:br>
              <a:rPr lang="en-US" sz="1200" dirty="0" smtClean="0"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1200" dirty="0" smtClean="0">
                <a:latin typeface="Lucida Console" charset="0"/>
                <a:ea typeface="Lucida Console" charset="0"/>
                <a:cs typeface="Lucida Console" charset="0"/>
              </a:rPr>
              <a:t>   GACF periods: [17.25695161, 120.79866128, 34.51390322, 48.31946451, 10.06655511]</a:t>
            </a:r>
            <a:endParaRPr lang="en-US" sz="12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75683"/>
            <a:ext cx="5039446" cy="37823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75683"/>
            <a:ext cx="5039445" cy="378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9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threshold calculations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962525" cy="38179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Take error from binning (median </a:t>
                </a:r>
                <a:r>
                  <a:rPr lang="en-US" dirty="0" err="1" smtClean="0"/>
                  <a:t>stdev</a:t>
                </a:r>
                <a:r>
                  <a:rPr lang="en-US" dirty="0" smtClean="0"/>
                  <a:t> per bin, 𝜎)</a:t>
                </a:r>
              </a:p>
              <a:p>
                <a:r>
                  <a:rPr lang="en-US" dirty="0" smtClean="0"/>
                  <a:t>Generate a number of ‘noise signals’</a:t>
                </a:r>
              </a:p>
              <a:p>
                <a:pPr lvl="1"/>
                <a:r>
                  <a:rPr lang="en-US" dirty="0" smtClean="0"/>
                  <a:t>Draw from </a:t>
                </a:r>
                <a:r>
                  <a:rPr lang="en-US" dirty="0"/>
                  <a:t>G</a:t>
                </a:r>
                <a:r>
                  <a:rPr lang="en-US" dirty="0" smtClean="0"/>
                  <a:t>aussian at each time point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𝑋</m:t>
                    </m:r>
                    <m:d>
                      <m:d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charset="0"/>
                      </a:rPr>
                      <m:t>~ </m:t>
                    </m:r>
                    <m:r>
                      <a:rPr lang="en-GB" b="0" i="1" smtClean="0">
                        <a:latin typeface="Cambria Math" charset="0"/>
                      </a:rPr>
                      <m:t>𝑁</m:t>
                    </m:r>
                    <m:d>
                      <m:d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charset="0"/>
                          </a:rPr>
                          <m:t>1, 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𝜎</m:t>
                        </m:r>
                      </m:e>
                    </m:d>
                  </m:oMath>
                </a14:m>
                <a:endParaRPr lang="en-GB" b="0" dirty="0" smtClean="0"/>
              </a:p>
              <a:p>
                <a:r>
                  <a:rPr lang="en-US" dirty="0" smtClean="0"/>
                  <a:t>Calculate GACF of ‘noise signal’</a:t>
                </a:r>
              </a:p>
              <a:p>
                <a:r>
                  <a:rPr lang="en-US" dirty="0" smtClean="0"/>
                  <a:t>Extract peak information</a:t>
                </a:r>
              </a:p>
              <a:p>
                <a:r>
                  <a:rPr lang="en-US" dirty="0" smtClean="0"/>
                  <a:t>Threshold = max peak from all samples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962525" cy="3817938"/>
              </a:xfrm>
              <a:blipFill rotWithShape="0">
                <a:blip r:embed="rId2"/>
                <a:stretch>
                  <a:fillRect l="-1966" t="-3190" b="-2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725" y="1690688"/>
            <a:ext cx="5752943" cy="430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threshold 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Need many samples </a:t>
            </a:r>
            <a:r>
              <a:rPr lang="mr-IN" dirty="0" smtClean="0"/>
              <a:t>–</a:t>
            </a:r>
            <a:r>
              <a:rPr lang="en-US" dirty="0" smtClean="0"/>
              <a:t> slow to calculate</a:t>
            </a:r>
          </a:p>
          <a:p>
            <a:pPr lvl="1"/>
            <a:r>
              <a:rPr lang="en-US" dirty="0" smtClean="0"/>
              <a:t>Does the peak size match the same noise if a signal is present?</a:t>
            </a:r>
          </a:p>
          <a:p>
            <a:pPr lvl="2"/>
            <a:r>
              <a:rPr lang="en-US" dirty="0" smtClean="0"/>
              <a:t>Signal to noise ratio</a:t>
            </a:r>
          </a:p>
          <a:p>
            <a:pPr lvl="2"/>
            <a:r>
              <a:rPr lang="en-US" dirty="0" smtClean="0"/>
              <a:t>Shape of signal itself</a:t>
            </a:r>
          </a:p>
          <a:p>
            <a:pPr lvl="1"/>
            <a:r>
              <a:rPr lang="en-US" dirty="0" smtClean="0"/>
              <a:t>Noise assumed uncorrelated</a:t>
            </a:r>
          </a:p>
          <a:p>
            <a:pPr lvl="2"/>
            <a:r>
              <a:rPr lang="en-US" dirty="0" smtClean="0"/>
              <a:t>OK assumption given binned data?</a:t>
            </a:r>
          </a:p>
          <a:p>
            <a:pPr lvl="2"/>
            <a:r>
              <a:rPr lang="en-US" dirty="0" smtClean="0"/>
              <a:t>OK assumption given speed? How would we consider red noise?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43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threshold 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3995737" cy="4703763"/>
          </a:xfrm>
        </p:spPr>
        <p:txBody>
          <a:bodyPr>
            <a:normAutofit/>
          </a:bodyPr>
          <a:lstStyle/>
          <a:p>
            <a:r>
              <a:rPr lang="en-US" dirty="0" smtClean="0"/>
              <a:t>Considered effect of noise signal on injected sine wave of different depths</a:t>
            </a:r>
          </a:p>
          <a:p>
            <a:r>
              <a:rPr lang="en-US" dirty="0" smtClean="0"/>
              <a:t>Conclusions unclear, not sure if worth pursuing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937" y="1374774"/>
            <a:ext cx="7305684" cy="548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5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6640"/>
            <a:ext cx="10515600" cy="1325563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GACF basics</a:t>
            </a:r>
          </a:p>
          <a:p>
            <a:pPr lvl="1"/>
            <a:r>
              <a:rPr lang="en-US" dirty="0" smtClean="0"/>
              <a:t>Lars’s paper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++ implementation</a:t>
            </a:r>
          </a:p>
          <a:p>
            <a:pPr lvl="1"/>
            <a:r>
              <a:rPr lang="en-US" dirty="0" smtClean="0"/>
              <a:t>Python wrapper</a:t>
            </a:r>
          </a:p>
          <a:p>
            <a:r>
              <a:rPr lang="en-US" dirty="0" smtClean="0"/>
              <a:t>Period extraction using FFT &amp; peak detection</a:t>
            </a:r>
          </a:p>
          <a:p>
            <a:r>
              <a:rPr lang="en-US" dirty="0" smtClean="0"/>
              <a:t>Application to real NGTS data</a:t>
            </a:r>
          </a:p>
          <a:p>
            <a:r>
              <a:rPr lang="en-US" dirty="0" smtClean="0"/>
              <a:t>Noise threshold calculations</a:t>
            </a:r>
          </a:p>
        </p:txBody>
      </p:sp>
    </p:spTree>
    <p:extLst>
      <p:ext uri="{BB962C8B-B14F-4D97-AF65-F5344CB8AC3E}">
        <p14:creationId xmlns:p14="http://schemas.microsoft.com/office/powerpoint/2010/main" val="186765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Lars’s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https://www.overleaf.com/12550376jxwkqknjtqqp#/47821890/</a:t>
            </a:r>
            <a:endParaRPr lang="en-US" dirty="0" smtClean="0"/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ACF</a:t>
            </a:r>
          </a:p>
          <a:p>
            <a:r>
              <a:rPr lang="en-US" dirty="0" smtClean="0"/>
              <a:t>GACF</a:t>
            </a:r>
          </a:p>
          <a:p>
            <a:pPr lvl="1"/>
            <a:r>
              <a:rPr lang="en-US" dirty="0" smtClean="0"/>
              <a:t>Lag</a:t>
            </a:r>
          </a:p>
          <a:p>
            <a:pPr lvl="1"/>
            <a:r>
              <a:rPr lang="en-US" dirty="0" smtClean="0"/>
              <a:t>Selection function</a:t>
            </a:r>
          </a:p>
          <a:p>
            <a:pPr lvl="1"/>
            <a:r>
              <a:rPr lang="en-US" dirty="0" smtClean="0"/>
              <a:t>Weight function</a:t>
            </a:r>
          </a:p>
          <a:p>
            <a:pPr lvl="1"/>
            <a:r>
              <a:rPr lang="en-US" dirty="0" smtClean="0"/>
              <a:t>Reduction to ACF for regular sampling</a:t>
            </a:r>
          </a:p>
          <a:p>
            <a:r>
              <a:rPr lang="en-US" dirty="0" smtClean="0"/>
              <a:t>Discussion (simple examples?)</a:t>
            </a:r>
          </a:p>
          <a:p>
            <a:r>
              <a:rPr lang="en-US" dirty="0" smtClean="0"/>
              <a:t>Conclusions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52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84549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https://github.com/joshbriegal/GACF</a:t>
            </a:r>
            <a:endParaRPr lang="en-US" dirty="0" smtClean="0"/>
          </a:p>
          <a:p>
            <a:r>
              <a:rPr lang="en-US" dirty="0" smtClean="0"/>
              <a:t>Branch: ‘pure-C++-code’</a:t>
            </a:r>
          </a:p>
          <a:p>
            <a:r>
              <a:rPr lang="en-US" dirty="0" smtClean="0"/>
              <a:t>Hardcoded file locations / generated data in </a:t>
            </a:r>
            <a:r>
              <a:rPr lang="en-US" dirty="0" err="1" smtClean="0"/>
              <a:t>main.cpp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256" y="174157"/>
            <a:ext cx="4216998" cy="2744396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20340358"/>
              </p:ext>
            </p:extLst>
          </p:nvPr>
        </p:nvGraphicFramePr>
        <p:xfrm>
          <a:off x="2032000" y="2703400"/>
          <a:ext cx="8128000" cy="3219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5130905"/>
            <a:ext cx="10515600" cy="1584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Selection functions </a:t>
            </a:r>
            <a:r>
              <a:rPr lang="mr-IN" dirty="0" smtClean="0"/>
              <a:t>–</a:t>
            </a:r>
            <a:r>
              <a:rPr lang="en-US" dirty="0" smtClean="0"/>
              <a:t> Fast (not good) or Natural</a:t>
            </a:r>
          </a:p>
          <a:p>
            <a:r>
              <a:rPr lang="en-US" dirty="0" smtClean="0"/>
              <a:t>Weight functions </a:t>
            </a:r>
            <a:r>
              <a:rPr lang="mr-IN" dirty="0" smtClean="0"/>
              <a:t>–</a:t>
            </a:r>
            <a:r>
              <a:rPr lang="en-US" dirty="0" smtClean="0"/>
              <a:t> linear or half-Gaussian with length scale. Definitions above differ slightly to current paper definition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8626650" y="1362647"/>
                <a:ext cx="2382191" cy="6189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charset="0"/>
                                </a:rPr>
                                <m:t>Δ</m:t>
                              </m:r>
                              <m:r>
                                <a:rPr lang="en-GB" b="0" i="1" smtClean="0">
                                  <a:latin typeface="Cambria Math" charset="0"/>
                                </a:rPr>
                                <m:t>𝑡</m:t>
                              </m:r>
                            </m:e>
                          </m:d>
                        </m:e>
                        <m:sub>
                          <m:r>
                            <a:rPr lang="en-GB" b="0" i="1" smtClean="0">
                              <a:latin typeface="Cambria Math" charset="0"/>
                            </a:rPr>
                            <m:t>𝑓𝑟𝑎𝑐</m:t>
                          </m:r>
                        </m:sub>
                      </m:sSub>
                      <m:r>
                        <a:rPr lang="en-GB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charset="0"/>
                            </a:rPr>
                            <m:t>1+</m:t>
                          </m:r>
                          <m:f>
                            <m:fPr>
                              <m:type m:val="skw"/>
                              <m:ctrlPr>
                                <a:rPr lang="en-GB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charset="0"/>
                                </a:rPr>
                                <m:t>Δ</m:t>
                              </m:r>
                              <m:r>
                                <a:rPr lang="en-GB" b="0" i="1" smtClean="0">
                                  <a:latin typeface="Cambria Math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charset="0"/>
                                </a:rPr>
                                <m:t>𝛼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650" y="1362647"/>
                <a:ext cx="2382191" cy="61895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8697535" y="2265141"/>
                <a:ext cx="2240421" cy="4628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charset="0"/>
                                </a:rPr>
                                <m:t>Δ</m:t>
                              </m:r>
                              <m:r>
                                <a:rPr lang="en-GB" b="0" i="1" smtClean="0">
                                  <a:latin typeface="Cambria Math" charset="0"/>
                                </a:rPr>
                                <m:t>𝑡</m:t>
                              </m:r>
                            </m:e>
                          </m:d>
                        </m:e>
                        <m:sub>
                          <m:r>
                            <a:rPr lang="en-GB" b="0" i="1" smtClean="0">
                              <a:latin typeface="Cambria Math" charset="0"/>
                            </a:rPr>
                            <m:t>𝐺𝑎𝑢𝑠𝑠</m:t>
                          </m:r>
                        </m:sub>
                      </m:sSub>
                      <m:r>
                        <a:rPr lang="en-GB" b="0" i="1" smtClean="0">
                          <a:latin typeface="Cambria Math" charset="0"/>
                        </a:rPr>
                        <m:t>= </m:t>
                      </m:r>
                      <m:sSup>
                        <m:sSup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mr-IN" b="0" i="1" smtClean="0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mr-IN" b="0" i="1" smtClean="0">
                              <a:latin typeface="Cambria Math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mr-IN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s-IS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charset="0"/>
                                    </a:rPr>
                                    <m:t>Δ</m:t>
                                  </m:r>
                                  <m:r>
                                    <a:rPr lang="en-GB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GB" b="0" i="1" smtClean="0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is-IS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is-IS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  <m:r>
                                    <a:rPr lang="en-GB" b="0" i="1" smtClean="0">
                                      <a:latin typeface="Cambria Math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is-IS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535" y="2265141"/>
                <a:ext cx="2240421" cy="46281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5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implementation details (non-examinable)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DataStructure</a:t>
            </a:r>
            <a:r>
              <a:rPr lang="en-US" dirty="0" smtClean="0"/>
              <a:t> object</a:t>
            </a:r>
          </a:p>
          <a:p>
            <a:pPr lvl="1"/>
            <a:r>
              <a:rPr lang="en-US" dirty="0" smtClean="0"/>
              <a:t>Read in time series, data points &amp; errors</a:t>
            </a:r>
          </a:p>
          <a:p>
            <a:pPr lvl="1"/>
            <a:r>
              <a:rPr lang="en-US" dirty="0" smtClean="0"/>
              <a:t>Calculate mean, median &amp; </a:t>
            </a:r>
            <a:r>
              <a:rPr lang="en-US" dirty="0" err="1" smtClean="0"/>
              <a:t>normalised</a:t>
            </a:r>
            <a:r>
              <a:rPr lang="en-US" dirty="0" smtClean="0"/>
              <a:t> series</a:t>
            </a:r>
          </a:p>
          <a:p>
            <a:pPr lvl="1"/>
            <a:endParaRPr lang="en-US" dirty="0"/>
          </a:p>
          <a:p>
            <a:r>
              <a:rPr lang="en-US" dirty="0" smtClean="0"/>
              <a:t>Correlator object</a:t>
            </a:r>
          </a:p>
          <a:p>
            <a:pPr lvl="1"/>
            <a:r>
              <a:rPr lang="en-US" dirty="0" smtClean="0"/>
              <a:t>Pointer to </a:t>
            </a:r>
            <a:r>
              <a:rPr lang="en-US" dirty="0" err="1" smtClean="0"/>
              <a:t>DataStructure</a:t>
            </a:r>
            <a:r>
              <a:rPr lang="en-US" dirty="0" smtClean="0"/>
              <a:t> object</a:t>
            </a:r>
          </a:p>
          <a:p>
            <a:pPr lvl="1"/>
            <a:r>
              <a:rPr lang="en-US" dirty="0" err="1" smtClean="0"/>
              <a:t>Normalisation</a:t>
            </a:r>
            <a:r>
              <a:rPr lang="en-US" dirty="0" smtClean="0"/>
              <a:t> constant, </a:t>
            </a:r>
            <a:r>
              <a:rPr lang="en-US" dirty="0" err="1" smtClean="0"/>
              <a:t>max_lag</a:t>
            </a:r>
            <a:r>
              <a:rPr lang="en-US" dirty="0" smtClean="0"/>
              <a:t>, </a:t>
            </a:r>
            <a:r>
              <a:rPr lang="en-US" dirty="0" err="1" smtClean="0"/>
              <a:t>lag_resolution</a:t>
            </a:r>
            <a:r>
              <a:rPr lang="en-US" dirty="0" smtClean="0"/>
              <a:t>, alpha (length scale of weight function)</a:t>
            </a:r>
          </a:p>
          <a:p>
            <a:pPr lvl="1"/>
            <a:r>
              <a:rPr lang="en-US" dirty="0" err="1" smtClean="0"/>
              <a:t>CorrelationData</a:t>
            </a:r>
            <a:r>
              <a:rPr lang="en-US" dirty="0" smtClean="0"/>
              <a:t> contains lag </a:t>
            </a:r>
            <a:r>
              <a:rPr lang="en-US" dirty="0" err="1" smtClean="0"/>
              <a:t>timeseries</a:t>
            </a:r>
            <a:r>
              <a:rPr lang="en-US" dirty="0" smtClean="0"/>
              <a:t> &amp; correlation values</a:t>
            </a:r>
          </a:p>
          <a:p>
            <a:pPr lvl="1"/>
            <a:endParaRPr lang="en-US" dirty="0"/>
          </a:p>
          <a:p>
            <a:r>
              <a:rPr lang="en-US" dirty="0" err="1" smtClean="0"/>
              <a:t>CorrelationIterator</a:t>
            </a:r>
            <a:r>
              <a:rPr lang="en-US" dirty="0" smtClean="0"/>
              <a:t> object</a:t>
            </a:r>
          </a:p>
          <a:p>
            <a:pPr lvl="1"/>
            <a:r>
              <a:rPr lang="en-US" dirty="0" smtClean="0"/>
              <a:t>Handles each lag time step of the correlation</a:t>
            </a:r>
          </a:p>
          <a:p>
            <a:pPr lvl="1"/>
            <a:r>
              <a:rPr lang="en-US" dirty="0" smtClean="0"/>
              <a:t>Shifted time series, selection indices, time differences &amp; weights</a:t>
            </a:r>
          </a:p>
          <a:p>
            <a:pPr lvl="1"/>
            <a:r>
              <a:rPr lang="en-US" dirty="0" smtClean="0"/>
              <a:t>Returns one correlation value and one lag time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66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Wrapper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329" y="1617472"/>
            <a:ext cx="5170767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https://github.com/joshbriegal/GACF</a:t>
            </a:r>
            <a:endParaRPr lang="en-US" dirty="0" smtClean="0"/>
          </a:p>
          <a:p>
            <a:r>
              <a:rPr lang="en-US" dirty="0" smtClean="0"/>
              <a:t>Branch: ‘master’</a:t>
            </a:r>
          </a:p>
          <a:p>
            <a:r>
              <a:rPr lang="en-US" dirty="0" smtClean="0"/>
              <a:t>Uses pybind11 to expose pure C++ code</a:t>
            </a:r>
          </a:p>
          <a:p>
            <a:r>
              <a:rPr lang="en-US" dirty="0" smtClean="0"/>
              <a:t>Pip installable (not on </a:t>
            </a:r>
            <a:r>
              <a:rPr lang="en-US" dirty="0" err="1" smtClean="0"/>
              <a:t>PyPI</a:t>
            </a:r>
            <a:r>
              <a:rPr lang="en-US" dirty="0" smtClean="0"/>
              <a:t> yet)</a:t>
            </a:r>
          </a:p>
          <a:p>
            <a:r>
              <a:rPr lang="en-US" dirty="0" smtClean="0"/>
              <a:t>Returns a dictionary:</a:t>
            </a:r>
          </a:p>
          <a:p>
            <a:r>
              <a:rPr lang="en-US" dirty="0" smtClean="0"/>
              <a:t>{‘</a:t>
            </a:r>
            <a:r>
              <a:rPr lang="en-US" dirty="0" err="1" smtClean="0"/>
              <a:t>lag_timeseries</a:t>
            </a:r>
            <a:r>
              <a:rPr lang="en-US" dirty="0" smtClean="0"/>
              <a:t>’:[x], ‘correlations’: [x]}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4538" y="1232821"/>
            <a:ext cx="6987462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8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’TODOs’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17700"/>
          </a:xfrm>
        </p:spPr>
        <p:txBody>
          <a:bodyPr/>
          <a:lstStyle/>
          <a:p>
            <a:r>
              <a:rPr lang="en-US" dirty="0" smtClean="0"/>
              <a:t>More robust file reading (currently only accepts files in one format as tab delimited columns)</a:t>
            </a:r>
          </a:p>
          <a:p>
            <a:r>
              <a:rPr lang="en-US" dirty="0" smtClean="0"/>
              <a:t>More robust error handling in C++ (e.g. empty time series causes exit code 11 segmentation fault!)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4758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Performance: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533900"/>
            <a:ext cx="10515600" cy="1917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0.0631980895996 seconds for 984 data points / lag time steps</a:t>
            </a:r>
          </a:p>
          <a:p>
            <a:r>
              <a:rPr lang="en-US" dirty="0" smtClean="0"/>
              <a:t>3.32579088211 seconds for 9985 data points / lag time steps</a:t>
            </a:r>
          </a:p>
          <a:p>
            <a:r>
              <a:rPr lang="en-US" dirty="0" smtClean="0"/>
              <a:t>0.231755018234 seconds for 9982 data points / 700 lag time steps</a:t>
            </a:r>
          </a:p>
          <a:p>
            <a:r>
              <a:rPr lang="hr-HR" dirty="0" smtClean="0"/>
              <a:t>66.3709959984 </a:t>
            </a:r>
            <a:r>
              <a:rPr lang="hr-HR" dirty="0" err="1" smtClean="0"/>
              <a:t>seconds</a:t>
            </a:r>
            <a:r>
              <a:rPr lang="hr-HR" dirty="0" smtClean="0"/>
              <a:t> for </a:t>
            </a:r>
            <a:r>
              <a:rPr lang="en-US" dirty="0" smtClean="0"/>
              <a:t>199,981 data points / 8448 lag time steps (5 min resolution on 12 second cadence NGTS light curve)</a:t>
            </a:r>
          </a:p>
          <a:p>
            <a:r>
              <a:rPr lang="en-US" dirty="0" smtClean="0"/>
              <a:t>Time to do the rest of the stuff 1 - 4 seconds dependent on number of points</a:t>
            </a:r>
          </a:p>
        </p:txBody>
      </p:sp>
    </p:spTree>
    <p:extLst>
      <p:ext uri="{BB962C8B-B14F-4D97-AF65-F5344CB8AC3E}">
        <p14:creationId xmlns:p14="http://schemas.microsoft.com/office/powerpoint/2010/main" val="169846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 Extraction using FFT &amp; peak detection in Python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6644475"/>
              </p:ext>
            </p:extLst>
          </p:nvPr>
        </p:nvGraphicFramePr>
        <p:xfrm>
          <a:off x="838200" y="1825625"/>
          <a:ext cx="10515600" cy="1874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199" y="3331131"/>
            <a:ext cx="3819525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GACF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05425" y="3331131"/>
            <a:ext cx="1566864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smtClean="0">
                <a:solidFill>
                  <a:schemeClr val="bg1"/>
                </a:solidFill>
              </a:rPr>
              <a:t>numpy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46180" y="3331131"/>
            <a:ext cx="1566864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</a:rPr>
              <a:t>peakutils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86936" y="3331131"/>
            <a:ext cx="1566864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custom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61987" y="3854351"/>
            <a:ext cx="10515600" cy="26750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FFT</a:t>
            </a:r>
          </a:p>
          <a:p>
            <a:pPr lvl="1"/>
            <a:r>
              <a:rPr lang="en-US" dirty="0" smtClean="0"/>
              <a:t>Fast &amp; accurate periodicity detection for regular time series</a:t>
            </a:r>
          </a:p>
          <a:p>
            <a:r>
              <a:rPr lang="en-US" dirty="0" err="1" smtClean="0"/>
              <a:t>Peakutils</a:t>
            </a:r>
            <a:endParaRPr lang="en-US" dirty="0" smtClean="0"/>
          </a:p>
          <a:p>
            <a:pPr lvl="1"/>
            <a:r>
              <a:rPr lang="en-US" dirty="0" smtClean="0"/>
              <a:t>Extract peaks from data. Requires threshold (% of max peak) and width (no of data points) -&gt; FFT point density not uniform in period</a:t>
            </a:r>
          </a:p>
          <a:p>
            <a:r>
              <a:rPr lang="en-US" dirty="0" smtClean="0"/>
              <a:t>Period interpolation</a:t>
            </a:r>
          </a:p>
          <a:p>
            <a:pPr lvl="1"/>
            <a:r>
              <a:rPr lang="en-US" dirty="0" smtClean="0"/>
              <a:t>Take extracted period from FFT, fit to autocorrelation on first 3 periods and average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68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Period Extraction using FFT &amp; peak detection in Python (e.g. 0409-1941_009529_LC_tbin=10min)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29" y="1690688"/>
            <a:ext cx="5797591" cy="390016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20" y="1690688"/>
            <a:ext cx="5854700" cy="39385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1974" y="5662295"/>
            <a:ext cx="54324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periods before pruning: [1.4642287337978166]</a:t>
            </a:r>
          </a:p>
          <a:p>
            <a:r>
              <a:rPr lang="en-US" dirty="0" smtClean="0"/>
              <a:t>peak periods: [1.4642287337978166]</a:t>
            </a:r>
          </a:p>
        </p:txBody>
      </p:sp>
      <p:sp>
        <p:nvSpPr>
          <p:cNvPr id="7" name="Rectangle 6"/>
          <p:cNvSpPr/>
          <p:nvPr/>
        </p:nvSpPr>
        <p:spPr>
          <a:xfrm>
            <a:off x="6205547" y="5590857"/>
            <a:ext cx="54324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peak amplitudes: [201.3234954473777]</a:t>
            </a:r>
          </a:p>
          <a:p>
            <a:r>
              <a:rPr lang="en-US" dirty="0" smtClean="0"/>
              <a:t>peak percentages: ['100.0%']</a:t>
            </a:r>
          </a:p>
          <a:p>
            <a:r>
              <a:rPr lang="en-US" dirty="0" smtClean="0"/>
              <a:t>interpolated periods: [1.4732172465897022]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9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8540</TotalTime>
  <Words>815</Words>
  <Application>Microsoft Macintosh PowerPoint</Application>
  <PresentationFormat>Widescreen</PresentationFormat>
  <Paragraphs>128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Calibri Light</vt:lpstr>
      <vt:lpstr>Cambria Math</vt:lpstr>
      <vt:lpstr>Lucida Console</vt:lpstr>
      <vt:lpstr>Mangal</vt:lpstr>
      <vt:lpstr>Arial</vt:lpstr>
      <vt:lpstr>Office Theme</vt:lpstr>
      <vt:lpstr>Generalised Autocorrelation Function (GACF)</vt:lpstr>
      <vt:lpstr>Overview</vt:lpstr>
      <vt:lpstr>Lars’s Paper</vt:lpstr>
      <vt:lpstr>C++ implementation</vt:lpstr>
      <vt:lpstr>C++ implementation details (non-examinable)</vt:lpstr>
      <vt:lpstr>Python Wrapper</vt:lpstr>
      <vt:lpstr>Code ’TODOs’</vt:lpstr>
      <vt:lpstr>Period Extraction using FFT &amp; peak detection in Python</vt:lpstr>
      <vt:lpstr>Period Extraction using FFT &amp; peak detection in Python (e.g. 0409-1941_009529_LC_tbin=10min)</vt:lpstr>
      <vt:lpstr>Application to NGTS data</vt:lpstr>
      <vt:lpstr>Application to NGTS data</vt:lpstr>
      <vt:lpstr>Noise threshold calculations</vt:lpstr>
      <vt:lpstr>Noise threshold calculations</vt:lpstr>
      <vt:lpstr>Noise threshold calculations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GACF: Updates  07/03/2018</dc:title>
  <dc:creator>Josh Briegal</dc:creator>
  <cp:lastModifiedBy>Josh Briegal</cp:lastModifiedBy>
  <cp:revision>19</cp:revision>
  <cp:lastPrinted>2018-03-07T10:26:55Z</cp:lastPrinted>
  <dcterms:created xsi:type="dcterms:W3CDTF">2018-03-06T13:45:16Z</dcterms:created>
  <dcterms:modified xsi:type="dcterms:W3CDTF">2018-03-12T12:05:40Z</dcterms:modified>
</cp:coreProperties>
</file>