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
  </p:notesMasterIdLst>
  <p:sldIdLst>
    <p:sldId id="256" r:id="rId2"/>
  </p:sldIdLst>
  <p:sldSz cx="40233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A9DF"/>
    <a:srgbClr val="F6D476"/>
    <a:srgbClr val="1F4E79"/>
    <a:srgbClr val="3D627B"/>
    <a:srgbClr val="97B4C3"/>
    <a:srgbClr val="6693B2"/>
    <a:srgbClr val="8FB0C7"/>
    <a:srgbClr val="6A9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7" autoAdjust="0"/>
    <p:restoredTop sz="94660"/>
  </p:normalViewPr>
  <p:slideViewPr>
    <p:cSldViewPr snapToGrid="0">
      <p:cViewPr>
        <p:scale>
          <a:sx n="60" d="100"/>
          <a:sy n="60" d="100"/>
        </p:scale>
        <p:origin x="42" y="42"/>
      </p:cViewPr>
      <p:guideLst>
        <p:guide orient="horz" pos="103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F6134-8F91-4993-ABAE-195B22C72978}" type="datetimeFigureOut">
              <a:rPr lang="en-US" smtClean="0"/>
              <a:t>7/11/2016</a:t>
            </a:fld>
            <a:endParaRPr lang="en-US"/>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03220-5C1E-4B0B-B2F2-A5B66BCC3FA0}" type="slidenum">
              <a:rPr lang="en-US" smtClean="0"/>
              <a:t>‹#›</a:t>
            </a:fld>
            <a:endParaRPr lang="en-US"/>
          </a:p>
        </p:txBody>
      </p:sp>
    </p:spTree>
    <p:extLst>
      <p:ext uri="{BB962C8B-B14F-4D97-AF65-F5344CB8AC3E}">
        <p14:creationId xmlns:p14="http://schemas.microsoft.com/office/powerpoint/2010/main" val="183072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203220-5C1E-4B0B-B2F2-A5B66BCC3FA0}" type="slidenum">
              <a:rPr lang="en-US" smtClean="0"/>
              <a:t>1</a:t>
            </a:fld>
            <a:endParaRPr lang="en-US"/>
          </a:p>
        </p:txBody>
      </p:sp>
    </p:spTree>
    <p:extLst>
      <p:ext uri="{BB962C8B-B14F-4D97-AF65-F5344CB8AC3E}">
        <p14:creationId xmlns:p14="http://schemas.microsoft.com/office/powerpoint/2010/main" val="82705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29200" y="5387342"/>
            <a:ext cx="30175200" cy="11460480"/>
          </a:xfrm>
        </p:spPr>
        <p:txBody>
          <a:bodyPr anchor="b"/>
          <a:lstStyle>
            <a:lvl1pPr algn="ctr">
              <a:defRPr sz="19800"/>
            </a:lvl1pPr>
          </a:lstStyle>
          <a:p>
            <a:r>
              <a:rPr lang="en-US" smtClean="0"/>
              <a:t>Click to edit Master title style</a:t>
            </a:r>
            <a:endParaRPr lang="en-US"/>
          </a:p>
        </p:txBody>
      </p:sp>
      <p:sp>
        <p:nvSpPr>
          <p:cNvPr id="3" name="Subtitle 2"/>
          <p:cNvSpPr>
            <a:spLocks noGrp="1"/>
          </p:cNvSpPr>
          <p:nvPr>
            <p:ph type="subTitle" idx="1"/>
          </p:nvPr>
        </p:nvSpPr>
        <p:spPr>
          <a:xfrm>
            <a:off x="5029200" y="17289782"/>
            <a:ext cx="30175200" cy="7947658"/>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6746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4720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0" y="1752600"/>
            <a:ext cx="867537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6060" y="1752600"/>
            <a:ext cx="2552319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15348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83312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5" y="8206745"/>
            <a:ext cx="34701480" cy="13693138"/>
          </a:xfrm>
        </p:spPr>
        <p:txBody>
          <a:bodyPr anchor="b"/>
          <a:lstStyle>
            <a:lvl1pPr>
              <a:defRPr sz="19800"/>
            </a:lvl1pPr>
          </a:lstStyle>
          <a:p>
            <a:r>
              <a:rPr lang="en-US" smtClean="0"/>
              <a:t>Click to edit Master title style</a:t>
            </a:r>
            <a:endParaRPr lang="en-US"/>
          </a:p>
        </p:txBody>
      </p:sp>
      <p:sp>
        <p:nvSpPr>
          <p:cNvPr id="3" name="Text Placeholder 2"/>
          <p:cNvSpPr>
            <a:spLocks noGrp="1"/>
          </p:cNvSpPr>
          <p:nvPr>
            <p:ph type="body" idx="1"/>
          </p:nvPr>
        </p:nvSpPr>
        <p:spPr>
          <a:xfrm>
            <a:off x="2745105" y="22029425"/>
            <a:ext cx="34701480" cy="7200898"/>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32420-5D64-4E47-B17E-050FF51D530D}"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1517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6060" y="8763000"/>
            <a:ext cx="170992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368260" y="8763000"/>
            <a:ext cx="170992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32420-5D64-4E47-B17E-050FF51D530D}"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91403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52603"/>
            <a:ext cx="3470148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771302" y="8069582"/>
            <a:ext cx="17020697"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Edit Master text styles</a:t>
            </a:r>
          </a:p>
        </p:txBody>
      </p:sp>
      <p:sp>
        <p:nvSpPr>
          <p:cNvPr id="4" name="Content Placeholder 3"/>
          <p:cNvSpPr>
            <a:spLocks noGrp="1"/>
          </p:cNvSpPr>
          <p:nvPr>
            <p:ph sz="half" idx="2"/>
          </p:nvPr>
        </p:nvSpPr>
        <p:spPr>
          <a:xfrm>
            <a:off x="2771302" y="12024360"/>
            <a:ext cx="1702069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368260" y="8069582"/>
            <a:ext cx="17104520"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Edit Master text styles</a:t>
            </a:r>
          </a:p>
        </p:txBody>
      </p:sp>
      <p:sp>
        <p:nvSpPr>
          <p:cNvPr id="6" name="Content Placeholder 5"/>
          <p:cNvSpPr>
            <a:spLocks noGrp="1"/>
          </p:cNvSpPr>
          <p:nvPr>
            <p:ph sz="quarter" idx="4"/>
          </p:nvPr>
        </p:nvSpPr>
        <p:spPr>
          <a:xfrm>
            <a:off x="20368260" y="12024360"/>
            <a:ext cx="17104520"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32420-5D64-4E47-B17E-050FF51D530D}" type="datetimeFigureOut">
              <a:rPr lang="en-US" smtClean="0"/>
              <a:t>7/11/2016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6945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32420-5D64-4E47-B17E-050FF51D530D}" type="datetimeFigureOut">
              <a:rPr lang="en-US" smtClean="0"/>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14055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32420-5D64-4E47-B17E-050FF51D530D}" type="datetimeFigureOut">
              <a:rPr lang="en-US" smtClean="0"/>
              <a:t>7/11/2016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1260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Content Placeholder 2"/>
          <p:cNvSpPr>
            <a:spLocks noGrp="1"/>
          </p:cNvSpPr>
          <p:nvPr>
            <p:ph idx="1"/>
          </p:nvPr>
        </p:nvSpPr>
        <p:spPr>
          <a:xfrm>
            <a:off x="17104520" y="4739642"/>
            <a:ext cx="20368260" cy="23393400"/>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Edit Master text styles</a:t>
            </a:r>
          </a:p>
        </p:txBody>
      </p:sp>
      <p:sp>
        <p:nvSpPr>
          <p:cNvPr id="5" name="Date Placeholder 4"/>
          <p:cNvSpPr>
            <a:spLocks noGrp="1"/>
          </p:cNvSpPr>
          <p:nvPr>
            <p:ph type="dt" sz="half" idx="10"/>
          </p:nvPr>
        </p:nvSpPr>
        <p:spPr/>
        <p:txBody>
          <a:bodyPr/>
          <a:lstStyle/>
          <a:p>
            <a:fld id="{5BC32420-5D64-4E47-B17E-050FF51D530D}"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19686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Picture Placeholder 2"/>
          <p:cNvSpPr>
            <a:spLocks noGrp="1"/>
          </p:cNvSpPr>
          <p:nvPr>
            <p:ph type="pic" idx="1"/>
          </p:nvPr>
        </p:nvSpPr>
        <p:spPr>
          <a:xfrm>
            <a:off x="17104520" y="4739642"/>
            <a:ext cx="20368260" cy="23393400"/>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Edit Master text styles</a:t>
            </a:r>
          </a:p>
        </p:txBody>
      </p:sp>
      <p:sp>
        <p:nvSpPr>
          <p:cNvPr id="5" name="Date Placeholder 4"/>
          <p:cNvSpPr>
            <a:spLocks noGrp="1"/>
          </p:cNvSpPr>
          <p:nvPr>
            <p:ph type="dt" sz="half" idx="10"/>
          </p:nvPr>
        </p:nvSpPr>
        <p:spPr/>
        <p:txBody>
          <a:bodyPr/>
          <a:lstStyle/>
          <a:p>
            <a:fld id="{5BC32420-5D64-4E47-B17E-050FF51D530D}"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20826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52603"/>
            <a:ext cx="3470148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766060" y="8763000"/>
            <a:ext cx="347014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66060" y="30510482"/>
            <a:ext cx="9052560" cy="1752600"/>
          </a:xfrm>
          <a:prstGeom prst="rect">
            <a:avLst/>
          </a:prstGeom>
        </p:spPr>
        <p:txBody>
          <a:bodyPr vert="horz" lIns="91440" tIns="45720" rIns="91440" bIns="45720" rtlCol="0" anchor="ctr"/>
          <a:lstStyle>
            <a:lvl1pPr algn="l">
              <a:defRPr sz="3960">
                <a:solidFill>
                  <a:schemeClr val="tx1">
                    <a:tint val="75000"/>
                  </a:schemeClr>
                </a:solidFill>
              </a:defRPr>
            </a:lvl1pPr>
          </a:lstStyle>
          <a:p>
            <a:fld id="{5BC32420-5D64-4E47-B17E-050FF51D530D}" type="datetimeFigureOut">
              <a:rPr lang="en-US" smtClean="0"/>
              <a:t>7/11/2016</a:t>
            </a:fld>
            <a:endParaRPr lang="en-US"/>
          </a:p>
        </p:txBody>
      </p:sp>
      <p:sp>
        <p:nvSpPr>
          <p:cNvPr id="5" name="Footer Placeholder 4"/>
          <p:cNvSpPr>
            <a:spLocks noGrp="1"/>
          </p:cNvSpPr>
          <p:nvPr>
            <p:ph type="ftr" sz="quarter" idx="3"/>
          </p:nvPr>
        </p:nvSpPr>
        <p:spPr>
          <a:xfrm>
            <a:off x="13327380" y="30510482"/>
            <a:ext cx="13578840" cy="1752600"/>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0510482"/>
            <a:ext cx="905256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13DCDC1E-2C84-4568-9A5B-17B59A7F78A3}" type="slidenum">
              <a:rPr lang="en-US" smtClean="0"/>
              <a:t>‹#›</a:t>
            </a:fld>
            <a:endParaRPr lang="en-US"/>
          </a:p>
        </p:txBody>
      </p:sp>
    </p:spTree>
    <p:extLst>
      <p:ext uri="{BB962C8B-B14F-4D97-AF65-F5344CB8AC3E}">
        <p14:creationId xmlns:p14="http://schemas.microsoft.com/office/powerpoint/2010/main" val="6562558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marinesurvivalproject.com/" TargetMode="External"/><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810" y="363333"/>
            <a:ext cx="35805980" cy="5662631"/>
          </a:xfrm>
          <a:solidFill>
            <a:srgbClr val="1F4E79"/>
          </a:solidFill>
        </p:spPr>
        <p:txBody>
          <a:bodyPr tIns="91440" anchor="ctr" anchorCtr="1">
            <a:noAutofit/>
          </a:bodyPr>
          <a:lstStyle/>
          <a:p>
            <a:pPr>
              <a:lnSpc>
                <a:spcPct val="100000"/>
              </a:lnSpc>
              <a:spcBef>
                <a:spcPts val="600"/>
              </a:spcBef>
              <a:spcAft>
                <a:spcPts val="600"/>
              </a:spcAft>
            </a:pPr>
            <a: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Exploring Drivers in Declining Marine Survival </a:t>
            </a:r>
            <a:b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in Pacific Salmon</a:t>
            </a:r>
            <a:r>
              <a:rPr lang="en-US" sz="8800" dirty="0">
                <a:solidFill>
                  <a:schemeClr val="bg1"/>
                </a:solidFill>
                <a:latin typeface="Verdana" panose="020B0604030504040204" pitchFamily="34" charset="0"/>
                <a:ea typeface="Verdana" panose="020B0604030504040204" pitchFamily="34" charset="0"/>
                <a:cs typeface="Verdana" panose="020B0604030504040204" pitchFamily="34" charset="0"/>
              </a:rPr>
              <a:t/>
            </a:r>
            <a:br>
              <a:rPr lang="en-US" sz="88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K.L. Sobocinski</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1,2</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C. Greene</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M. Schmidt</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r>
            <a:b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 NOAA-Fisheries NWFSC </a:t>
            </a:r>
            <a:b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t>2. Long Live the Kings</a:t>
            </a:r>
            <a:endParaRPr lang="en-US" sz="4400" i="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28650" y="6549742"/>
            <a:ext cx="12382500"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a:t>Background</a:t>
            </a:r>
          </a:p>
        </p:txBody>
      </p:sp>
      <p:sp>
        <p:nvSpPr>
          <p:cNvPr id="14" name="TextBox 13"/>
          <p:cNvSpPr txBox="1"/>
          <p:nvPr/>
        </p:nvSpPr>
        <p:spPr>
          <a:xfrm>
            <a:off x="851729" y="7561564"/>
            <a:ext cx="12382500" cy="1569660"/>
          </a:xfrm>
          <a:prstGeom prst="rect">
            <a:avLst/>
          </a:prstGeom>
          <a:noFill/>
        </p:spPr>
        <p:txBody>
          <a:bodyPr wrap="square" rtlCol="0">
            <a:spAutoFit/>
          </a:bodyPr>
          <a:lstStyle/>
          <a:p>
            <a:r>
              <a:rPr lang="en-US" sz="3200" dirty="0" smtClean="0">
                <a:solidFill>
                  <a:schemeClr val="tx2"/>
                </a:solidFill>
              </a:rPr>
              <a:t>Coho (</a:t>
            </a:r>
            <a:r>
              <a:rPr lang="en-US" sz="3200" i="1" dirty="0" err="1" smtClean="0">
                <a:solidFill>
                  <a:schemeClr val="tx2"/>
                </a:solidFill>
              </a:rPr>
              <a:t>Oncorhnychus</a:t>
            </a:r>
            <a:r>
              <a:rPr lang="en-US" sz="3200" i="1" dirty="0" smtClean="0">
                <a:solidFill>
                  <a:schemeClr val="tx2"/>
                </a:solidFill>
              </a:rPr>
              <a:t> </a:t>
            </a:r>
            <a:r>
              <a:rPr lang="en-US" sz="3200" i="1" dirty="0" err="1" smtClean="0">
                <a:solidFill>
                  <a:schemeClr val="tx2"/>
                </a:solidFill>
              </a:rPr>
              <a:t>kisutch</a:t>
            </a:r>
            <a:r>
              <a:rPr lang="en-US" sz="3200" dirty="0" smtClean="0">
                <a:solidFill>
                  <a:schemeClr val="tx2"/>
                </a:solidFill>
              </a:rPr>
              <a:t>), Chinook (</a:t>
            </a:r>
            <a:r>
              <a:rPr lang="en-US" sz="3200" i="1" dirty="0" smtClean="0">
                <a:solidFill>
                  <a:schemeClr val="tx2"/>
                </a:solidFill>
              </a:rPr>
              <a:t>O. </a:t>
            </a:r>
            <a:r>
              <a:rPr lang="en-US" sz="3200" i="1" dirty="0" err="1" smtClean="0">
                <a:solidFill>
                  <a:schemeClr val="tx2"/>
                </a:solidFill>
              </a:rPr>
              <a:t>tshawytscha</a:t>
            </a:r>
            <a:r>
              <a:rPr lang="en-US" sz="3200" dirty="0" smtClean="0">
                <a:solidFill>
                  <a:schemeClr val="tx2"/>
                </a:solidFill>
              </a:rPr>
              <a:t>), and Steelhead (</a:t>
            </a:r>
            <a:r>
              <a:rPr lang="en-US" sz="3200" i="1" dirty="0" smtClean="0">
                <a:solidFill>
                  <a:schemeClr val="tx2"/>
                </a:solidFill>
              </a:rPr>
              <a:t>O. mykiss</a:t>
            </a:r>
            <a:r>
              <a:rPr lang="en-US" sz="3200" dirty="0" smtClean="0">
                <a:solidFill>
                  <a:schemeClr val="tx2"/>
                </a:solidFill>
              </a:rPr>
              <a:t>) have shown declines in marine survival in Puget Sound and the Strait of Georgia over the last 40 years.</a:t>
            </a:r>
            <a:endParaRPr lang="en-US" sz="3200" dirty="0">
              <a:solidFill>
                <a:schemeClr val="tx2"/>
              </a:solidFill>
            </a:endParaRPr>
          </a:p>
        </p:txBody>
      </p:sp>
      <p:sp>
        <p:nvSpPr>
          <p:cNvPr id="15" name="TextBox 14"/>
          <p:cNvSpPr txBox="1"/>
          <p:nvPr/>
        </p:nvSpPr>
        <p:spPr>
          <a:xfrm>
            <a:off x="851729" y="14314784"/>
            <a:ext cx="11715750" cy="3046988"/>
          </a:xfrm>
          <a:prstGeom prst="rect">
            <a:avLst/>
          </a:prstGeom>
          <a:noFill/>
        </p:spPr>
        <p:txBody>
          <a:bodyPr wrap="square" rtlCol="0">
            <a:spAutoFit/>
          </a:bodyPr>
          <a:lstStyle/>
          <a:p>
            <a:r>
              <a:rPr lang="en-US" sz="3200" dirty="0" smtClean="0">
                <a:solidFill>
                  <a:schemeClr val="tx2"/>
                </a:solidFill>
              </a:rPr>
              <a:t>The Salish Sea Marine Survival Project aims to tease out drivers of this decline (</a:t>
            </a:r>
            <a:r>
              <a:rPr lang="en-US" sz="3200" dirty="0" smtClean="0">
                <a:solidFill>
                  <a:schemeClr val="tx2"/>
                </a:solidFill>
                <a:hlinkClick r:id="rId3"/>
              </a:rPr>
              <a:t>http://marinesurvivalproject.com/</a:t>
            </a:r>
            <a:r>
              <a:rPr lang="en-US" sz="3200" dirty="0" smtClean="0">
                <a:solidFill>
                  <a:schemeClr val="tx2"/>
                </a:solidFill>
              </a:rPr>
              <a:t>). Using a qualitative network model, we evaluated hypothesized drivers of marine mortality, ran simple scenarios of cumulative effects for example Salish Sea </a:t>
            </a:r>
            <a:r>
              <a:rPr lang="en-US" sz="3200" dirty="0" smtClean="0">
                <a:solidFill>
                  <a:schemeClr val="tx2"/>
                </a:solidFill>
              </a:rPr>
              <a:t>basins, which show differences in abundance trends, </a:t>
            </a:r>
            <a:r>
              <a:rPr lang="en-US" sz="3200" dirty="0" smtClean="0">
                <a:solidFill>
                  <a:schemeClr val="tx2"/>
                </a:solidFill>
              </a:rPr>
              <a:t>and describe the results here.</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742" y="9232797"/>
            <a:ext cx="5161729" cy="49373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98" y="21033523"/>
            <a:ext cx="12492464" cy="8440854"/>
          </a:xfrm>
          <a:prstGeom prst="rect">
            <a:avLst/>
          </a:prstGeom>
        </p:spPr>
      </p:pic>
      <p:sp>
        <p:nvSpPr>
          <p:cNvPr id="22" name="TextBox 21"/>
          <p:cNvSpPr txBox="1"/>
          <p:nvPr/>
        </p:nvSpPr>
        <p:spPr>
          <a:xfrm>
            <a:off x="628650" y="29555243"/>
            <a:ext cx="13039224" cy="3046988"/>
          </a:xfrm>
          <a:prstGeom prst="rect">
            <a:avLst/>
          </a:prstGeom>
          <a:noFill/>
        </p:spPr>
        <p:txBody>
          <a:bodyPr wrap="square" rtlCol="0">
            <a:spAutoFit/>
          </a:bodyPr>
          <a:lstStyle/>
          <a:p>
            <a:r>
              <a:rPr lang="en-US" sz="3200" dirty="0" smtClean="0">
                <a:solidFill>
                  <a:schemeClr val="tx2"/>
                </a:solidFill>
              </a:rPr>
              <a:t>Qualitative Network Analysis is not strictly </a:t>
            </a:r>
            <a:r>
              <a:rPr lang="en-US" sz="3200" dirty="0" err="1" smtClean="0">
                <a:solidFill>
                  <a:schemeClr val="tx2"/>
                </a:solidFill>
              </a:rPr>
              <a:t>foodweb</a:t>
            </a:r>
            <a:r>
              <a:rPr lang="en-US" sz="3200" dirty="0" smtClean="0">
                <a:solidFill>
                  <a:schemeClr val="tx2"/>
                </a:solidFill>
              </a:rPr>
              <a:t> modeling. It’s a data-free, flexible modeling approach. As a result, we </a:t>
            </a:r>
            <a:r>
              <a:rPr lang="en-US" sz="3200" dirty="0">
                <a:solidFill>
                  <a:schemeClr val="tx2"/>
                </a:solidFill>
              </a:rPr>
              <a:t>included attributes of the focal </a:t>
            </a:r>
            <a:r>
              <a:rPr lang="en-US" sz="3200" dirty="0" smtClean="0">
                <a:solidFill>
                  <a:schemeClr val="tx2"/>
                </a:solidFill>
              </a:rPr>
              <a:t>salmon species </a:t>
            </a:r>
            <a:r>
              <a:rPr lang="en-US" sz="3200" dirty="0">
                <a:solidFill>
                  <a:schemeClr val="tx2"/>
                </a:solidFill>
              </a:rPr>
              <a:t>(survival, abundance, fitness, </a:t>
            </a:r>
            <a:r>
              <a:rPr lang="en-US" sz="3200" dirty="0" smtClean="0">
                <a:solidFill>
                  <a:schemeClr val="tx2"/>
                </a:solidFill>
              </a:rPr>
              <a:t>etc.) </a:t>
            </a:r>
            <a:r>
              <a:rPr lang="en-US" sz="3200" dirty="0">
                <a:solidFill>
                  <a:schemeClr val="tx2"/>
                </a:solidFill>
              </a:rPr>
              <a:t>in the </a:t>
            </a:r>
            <a:r>
              <a:rPr lang="en-US" sz="3200" dirty="0" smtClean="0">
                <a:solidFill>
                  <a:schemeClr val="tx2"/>
                </a:solidFill>
              </a:rPr>
              <a:t>model. This type of analysis has been used to model shellfish response to stressors (</a:t>
            </a:r>
            <a:r>
              <a:rPr lang="en-US" sz="3200" dirty="0" err="1" smtClean="0">
                <a:solidFill>
                  <a:schemeClr val="tx2"/>
                </a:solidFill>
              </a:rPr>
              <a:t>Reum</a:t>
            </a:r>
            <a:r>
              <a:rPr lang="en-US" sz="3200" dirty="0" smtClean="0">
                <a:solidFill>
                  <a:schemeClr val="tx2"/>
                </a:solidFill>
              </a:rPr>
              <a:t> et al. 2015), Antarctic ecosystems (Melbourne-Thomas et al. 2012), and fisheries management actions (Harvey et al. </a:t>
            </a:r>
            <a:r>
              <a:rPr lang="en-US" sz="3200" i="1" dirty="0" smtClean="0">
                <a:solidFill>
                  <a:schemeClr val="tx2"/>
                </a:solidFill>
              </a:rPr>
              <a:t>in press</a:t>
            </a:r>
            <a:r>
              <a:rPr lang="en-US" sz="3200" dirty="0" smtClean="0">
                <a:solidFill>
                  <a:schemeClr val="tx2"/>
                </a:solidFill>
              </a:rPr>
              <a:t>).</a:t>
            </a:r>
          </a:p>
        </p:txBody>
      </p:sp>
      <p:sp>
        <p:nvSpPr>
          <p:cNvPr id="17" name="Rectangle 16"/>
          <p:cNvSpPr/>
          <p:nvPr/>
        </p:nvSpPr>
        <p:spPr>
          <a:xfrm>
            <a:off x="27495843" y="28993102"/>
            <a:ext cx="12486603" cy="2273443"/>
          </a:xfrm>
          <a:prstGeom prst="rect">
            <a:avLst/>
          </a:prstGeom>
        </p:spPr>
        <p:txBody>
          <a:bodyPr wrap="square">
            <a:spAutoFit/>
          </a:bodyPr>
          <a:lstStyle/>
          <a:p>
            <a:pPr>
              <a:lnSpc>
                <a:spcPct val="107000"/>
              </a:lnSpc>
              <a:spcAft>
                <a:spcPts val="800"/>
              </a:spcAft>
            </a:pPr>
            <a:r>
              <a:rPr lang="en-US" sz="2000" dirty="0">
                <a:solidFill>
                  <a:schemeClr val="tx2"/>
                </a:solidFill>
              </a:rPr>
              <a:t>Harvey, C.J., J.C.P. </a:t>
            </a:r>
            <a:r>
              <a:rPr lang="en-US" sz="2000" dirty="0" err="1">
                <a:solidFill>
                  <a:schemeClr val="tx2"/>
                </a:solidFill>
              </a:rPr>
              <a:t>Reum</a:t>
            </a:r>
            <a:r>
              <a:rPr lang="en-US" sz="2000" dirty="0">
                <a:solidFill>
                  <a:schemeClr val="tx2"/>
                </a:solidFill>
              </a:rPr>
              <a:t>, M.R. Poe, G.D. Williams, S.J. Kim. In Press. Using conceptual models and qualitative network models to advance integrative assessments of marine ecosystems. Coastal Management.</a:t>
            </a:r>
          </a:p>
          <a:p>
            <a:pPr>
              <a:lnSpc>
                <a:spcPct val="107000"/>
              </a:lnSpc>
              <a:spcAft>
                <a:spcPts val="800"/>
              </a:spcAft>
            </a:pPr>
            <a:r>
              <a:rPr lang="en-US" sz="2000" dirty="0">
                <a:solidFill>
                  <a:schemeClr val="tx2"/>
                </a:solidFill>
              </a:rPr>
              <a:t>Melbourne-Thomas, J., S. </a:t>
            </a:r>
            <a:r>
              <a:rPr lang="en-US" sz="2000" dirty="0" err="1">
                <a:solidFill>
                  <a:schemeClr val="tx2"/>
                </a:solidFill>
              </a:rPr>
              <a:t>Wotherspoon</a:t>
            </a:r>
            <a:r>
              <a:rPr lang="en-US" sz="2000" dirty="0">
                <a:solidFill>
                  <a:schemeClr val="tx2"/>
                </a:solidFill>
              </a:rPr>
              <a:t>, B. Raymond, and A. Constable. 2012. Comprehensive evaluation of model uncertainty in qualitative network analyses. Ecological Monographs, 82(4): 505–519.</a:t>
            </a:r>
          </a:p>
          <a:p>
            <a:pPr>
              <a:lnSpc>
                <a:spcPct val="107000"/>
              </a:lnSpc>
              <a:spcAft>
                <a:spcPts val="800"/>
              </a:spcAft>
            </a:pPr>
            <a:r>
              <a:rPr lang="en-US" sz="2000" dirty="0" err="1">
                <a:solidFill>
                  <a:schemeClr val="tx2"/>
                </a:solidFill>
              </a:rPr>
              <a:t>Reum</a:t>
            </a:r>
            <a:r>
              <a:rPr lang="en-US" sz="2000" dirty="0">
                <a:solidFill>
                  <a:schemeClr val="tx2"/>
                </a:solidFill>
              </a:rPr>
              <a:t>, J.C.P., B.E. </a:t>
            </a:r>
            <a:r>
              <a:rPr lang="en-US" sz="2000" dirty="0" err="1">
                <a:solidFill>
                  <a:schemeClr val="tx2"/>
                </a:solidFill>
              </a:rPr>
              <a:t>Ferriss</a:t>
            </a:r>
            <a:r>
              <a:rPr lang="en-US" sz="2000" dirty="0">
                <a:solidFill>
                  <a:schemeClr val="tx2"/>
                </a:solidFill>
              </a:rPr>
              <a:t>, P.S McDonald, D.M. Farrell, C.J. Harvey, T. Klinger, and P.S. Levin. 2015. Evaluating community impacts of ocean acidification using qualitative network models. Marine Ecology Progress Series 536: 11-24.</a:t>
            </a:r>
          </a:p>
        </p:txBody>
      </p:sp>
      <p:sp>
        <p:nvSpPr>
          <p:cNvPr id="18" name="Rectangle 17"/>
          <p:cNvSpPr/>
          <p:nvPr/>
        </p:nvSpPr>
        <p:spPr>
          <a:xfrm>
            <a:off x="628650" y="18511137"/>
            <a:ext cx="12024228" cy="2554545"/>
          </a:xfrm>
          <a:prstGeom prst="rect">
            <a:avLst/>
          </a:prstGeom>
        </p:spPr>
        <p:txBody>
          <a:bodyPr wrap="square">
            <a:spAutoFit/>
          </a:bodyPr>
          <a:lstStyle/>
          <a:p>
            <a:r>
              <a:rPr lang="en-US" sz="3200" dirty="0">
                <a:solidFill>
                  <a:schemeClr val="tx2"/>
                </a:solidFill>
              </a:rPr>
              <a:t>To begin, we built a conceptual diagram (a digraph), consisting of 33 hypothesized drivers (nodes) and the directed </a:t>
            </a:r>
            <a:r>
              <a:rPr lang="en-US" sz="3200" dirty="0" smtClean="0">
                <a:solidFill>
                  <a:schemeClr val="tx2"/>
                </a:solidFill>
              </a:rPr>
              <a:t>links </a:t>
            </a:r>
            <a:r>
              <a:rPr lang="en-US" sz="3200" dirty="0">
                <a:solidFill>
                  <a:schemeClr val="tx2"/>
                </a:solidFill>
              </a:rPr>
              <a:t>(edges) among them. Relationships between any two nodes could be positive or negative. The nodes included </a:t>
            </a:r>
            <a:r>
              <a:rPr lang="en-US" sz="3200" dirty="0" smtClean="0">
                <a:solidFill>
                  <a:schemeClr val="tx2"/>
                </a:solidFill>
              </a:rPr>
              <a:t>environmental, </a:t>
            </a:r>
            <a:r>
              <a:rPr lang="en-US" sz="3200" dirty="0" err="1">
                <a:solidFill>
                  <a:schemeClr val="tx2"/>
                </a:solidFill>
              </a:rPr>
              <a:t>foodweb</a:t>
            </a:r>
            <a:r>
              <a:rPr lang="en-US" sz="3200" dirty="0">
                <a:solidFill>
                  <a:schemeClr val="tx2"/>
                </a:solidFill>
              </a:rPr>
              <a:t>, and anthropogenic factors. </a:t>
            </a:r>
          </a:p>
        </p:txBody>
      </p:sp>
      <p:sp>
        <p:nvSpPr>
          <p:cNvPr id="23" name="TextBox 22"/>
          <p:cNvSpPr txBox="1"/>
          <p:nvPr/>
        </p:nvSpPr>
        <p:spPr>
          <a:xfrm>
            <a:off x="270378" y="17478579"/>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Methods</a:t>
            </a:r>
            <a:endParaRPr lang="en-US" sz="4400" dirty="0"/>
          </a:p>
        </p:txBody>
      </p:sp>
      <p:sp>
        <p:nvSpPr>
          <p:cNvPr id="24" name="TextBox 23"/>
          <p:cNvSpPr txBox="1"/>
          <p:nvPr/>
        </p:nvSpPr>
        <p:spPr>
          <a:xfrm>
            <a:off x="13919773" y="6486332"/>
            <a:ext cx="12212816" cy="8217634"/>
          </a:xfrm>
          <a:prstGeom prst="rect">
            <a:avLst/>
          </a:prstGeom>
          <a:noFill/>
        </p:spPr>
        <p:txBody>
          <a:bodyPr wrap="square" rtlCol="0">
            <a:spAutoFit/>
          </a:bodyPr>
          <a:lstStyle/>
          <a:p>
            <a:r>
              <a:rPr lang="en-US" sz="3200" dirty="0" smtClean="0">
                <a:solidFill>
                  <a:schemeClr val="tx2"/>
                </a:solidFill>
              </a:rPr>
              <a:t>Once the conceptual model was developed, we used an existing modeling package (</a:t>
            </a:r>
            <a:r>
              <a:rPr lang="en-US" sz="3200" i="1" dirty="0" err="1" smtClean="0">
                <a:solidFill>
                  <a:schemeClr val="tx2"/>
                </a:solidFill>
              </a:rPr>
              <a:t>QPress</a:t>
            </a:r>
            <a:r>
              <a:rPr lang="en-US" sz="3200" dirty="0" smtClean="0">
                <a:solidFill>
                  <a:schemeClr val="tx2"/>
                </a:solidFill>
              </a:rPr>
              <a:t>) in the </a:t>
            </a:r>
            <a:r>
              <a:rPr lang="en-US" sz="3200" i="1" dirty="0" smtClean="0">
                <a:solidFill>
                  <a:schemeClr val="tx2"/>
                </a:solidFill>
              </a:rPr>
              <a:t>R</a:t>
            </a:r>
            <a:r>
              <a:rPr lang="en-US" sz="3200" dirty="0" smtClean="0">
                <a:solidFill>
                  <a:schemeClr val="tx2"/>
                </a:solidFill>
              </a:rPr>
              <a:t> programming language to assess the relative impacts of the suite of drivers on the nodes related to salmon. While salmon survival was of primary interest, related attributes such as abundance, size, fitness, and residence time were also included as response variables. Additionally, we represented other salmon species (Chum, Sockeye, and Pink </a:t>
            </a:r>
            <a:r>
              <a:rPr lang="en-US" sz="3200" dirty="0">
                <a:solidFill>
                  <a:schemeClr val="tx2"/>
                </a:solidFill>
              </a:rPr>
              <a:t>Salmon, grouped as Other Salmon) </a:t>
            </a:r>
            <a:r>
              <a:rPr lang="en-US" sz="3200" dirty="0" smtClean="0">
                <a:solidFill>
                  <a:schemeClr val="tx2"/>
                </a:solidFill>
              </a:rPr>
              <a:t>that </a:t>
            </a:r>
            <a:r>
              <a:rPr lang="en-US" sz="3200" dirty="0" smtClean="0">
                <a:solidFill>
                  <a:schemeClr val="tx2"/>
                </a:solidFill>
              </a:rPr>
              <a:t>have not seen the same decline in survival.</a:t>
            </a:r>
          </a:p>
          <a:p>
            <a:endParaRPr lang="en-US" sz="1400" dirty="0">
              <a:solidFill>
                <a:schemeClr val="tx2"/>
              </a:solidFill>
            </a:endParaRPr>
          </a:p>
          <a:p>
            <a:r>
              <a:rPr lang="en-US" sz="3200" dirty="0" smtClean="0">
                <a:solidFill>
                  <a:schemeClr val="tx2"/>
                </a:solidFill>
              </a:rPr>
              <a:t>We aimed to answer: </a:t>
            </a:r>
          </a:p>
          <a:p>
            <a:r>
              <a:rPr lang="en-US" sz="3200" dirty="0">
                <a:solidFill>
                  <a:schemeClr val="tx2"/>
                </a:solidFill>
              </a:rPr>
              <a:t>	</a:t>
            </a:r>
            <a:r>
              <a:rPr lang="en-US" sz="2800" i="1" dirty="0" smtClean="0">
                <a:solidFill>
                  <a:schemeClr val="tx2"/>
                </a:solidFill>
              </a:rPr>
              <a:t>Which drivers had the strongest impact (positive and negative) on</a:t>
            </a:r>
          </a:p>
          <a:p>
            <a:r>
              <a:rPr lang="en-US" sz="2800" i="1" dirty="0">
                <a:solidFill>
                  <a:schemeClr val="tx2"/>
                </a:solidFill>
              </a:rPr>
              <a:t>	</a:t>
            </a:r>
            <a:r>
              <a:rPr lang="en-US" sz="2800" i="1" dirty="0" smtClean="0">
                <a:solidFill>
                  <a:schemeClr val="tx2"/>
                </a:solidFill>
              </a:rPr>
              <a:t> the nodes of interest (</a:t>
            </a:r>
            <a:r>
              <a:rPr lang="en-US" sz="2800" i="1" dirty="0">
                <a:solidFill>
                  <a:schemeClr val="tx2"/>
                </a:solidFill>
              </a:rPr>
              <a:t>response </a:t>
            </a:r>
            <a:r>
              <a:rPr lang="en-US" sz="2800" i="1" dirty="0" smtClean="0">
                <a:solidFill>
                  <a:schemeClr val="tx2"/>
                </a:solidFill>
              </a:rPr>
              <a:t>variables)?</a:t>
            </a:r>
          </a:p>
          <a:p>
            <a:endParaRPr lang="en-US" sz="1600" i="1" dirty="0">
              <a:solidFill>
                <a:schemeClr val="tx2"/>
              </a:solidFill>
            </a:endParaRPr>
          </a:p>
          <a:p>
            <a:r>
              <a:rPr lang="en-US" sz="2800" dirty="0" smtClean="0">
                <a:solidFill>
                  <a:schemeClr val="tx2"/>
                </a:solidFill>
              </a:rPr>
              <a:t>	</a:t>
            </a:r>
            <a:r>
              <a:rPr lang="en-US" sz="2800" i="1" dirty="0" smtClean="0">
                <a:solidFill>
                  <a:schemeClr val="tx2"/>
                </a:solidFill>
              </a:rPr>
              <a:t>How do the cumulative impacts of multiple factors manifest in </a:t>
            </a:r>
          </a:p>
          <a:p>
            <a:r>
              <a:rPr lang="en-US" sz="2800" i="1" dirty="0">
                <a:solidFill>
                  <a:schemeClr val="tx2"/>
                </a:solidFill>
              </a:rPr>
              <a:t>	</a:t>
            </a:r>
            <a:r>
              <a:rPr lang="en-US" sz="2800" i="1" dirty="0" smtClean="0">
                <a:solidFill>
                  <a:schemeClr val="tx2"/>
                </a:solidFill>
              </a:rPr>
              <a:t>basin-to-basin comparisons?</a:t>
            </a:r>
          </a:p>
          <a:p>
            <a:endParaRPr lang="en-US" sz="1600" i="1" dirty="0">
              <a:solidFill>
                <a:schemeClr val="tx2"/>
              </a:solidFill>
            </a:endParaRPr>
          </a:p>
          <a:p>
            <a:r>
              <a:rPr lang="en-US" sz="2800" i="1" dirty="0" smtClean="0">
                <a:solidFill>
                  <a:schemeClr val="tx2"/>
                </a:solidFill>
              </a:rPr>
              <a:t>	Which edges were the most sensitive to change?</a:t>
            </a:r>
          </a:p>
          <a:p>
            <a:endParaRPr lang="en-US" sz="3200" dirty="0">
              <a:solidFill>
                <a:schemeClr val="tx2"/>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239198873"/>
              </p:ext>
            </p:extLst>
          </p:nvPr>
        </p:nvGraphicFramePr>
        <p:xfrm>
          <a:off x="28584039" y="18141439"/>
          <a:ext cx="10203433" cy="1869948"/>
        </p:xfrm>
        <a:graphic>
          <a:graphicData uri="http://schemas.openxmlformats.org/drawingml/2006/table">
            <a:tbl>
              <a:tblPr>
                <a:tableStyleId>{5C22544A-7EE6-4342-B048-85BDC9FD1C3A}</a:tableStyleId>
              </a:tblPr>
              <a:tblGrid>
                <a:gridCol w="1928715">
                  <a:extLst>
                    <a:ext uri="{9D8B030D-6E8A-4147-A177-3AD203B41FA5}">
                      <a16:colId xmlns:a16="http://schemas.microsoft.com/office/drawing/2014/main" val="2402369912"/>
                    </a:ext>
                  </a:extLst>
                </a:gridCol>
                <a:gridCol w="1456179">
                  <a:extLst>
                    <a:ext uri="{9D8B030D-6E8A-4147-A177-3AD203B41FA5}">
                      <a16:colId xmlns:a16="http://schemas.microsoft.com/office/drawing/2014/main" val="1470969818"/>
                    </a:ext>
                  </a:extLst>
                </a:gridCol>
                <a:gridCol w="1959253">
                  <a:extLst>
                    <a:ext uri="{9D8B030D-6E8A-4147-A177-3AD203B41FA5}">
                      <a16:colId xmlns:a16="http://schemas.microsoft.com/office/drawing/2014/main" val="3153095886"/>
                    </a:ext>
                  </a:extLst>
                </a:gridCol>
                <a:gridCol w="1456179">
                  <a:extLst>
                    <a:ext uri="{9D8B030D-6E8A-4147-A177-3AD203B41FA5}">
                      <a16:colId xmlns:a16="http://schemas.microsoft.com/office/drawing/2014/main" val="3222273765"/>
                    </a:ext>
                  </a:extLst>
                </a:gridCol>
                <a:gridCol w="1945857">
                  <a:extLst>
                    <a:ext uri="{9D8B030D-6E8A-4147-A177-3AD203B41FA5}">
                      <a16:colId xmlns:a16="http://schemas.microsoft.com/office/drawing/2014/main" val="3924851543"/>
                    </a:ext>
                  </a:extLst>
                </a:gridCol>
                <a:gridCol w="1457250">
                  <a:extLst>
                    <a:ext uri="{9D8B030D-6E8A-4147-A177-3AD203B41FA5}">
                      <a16:colId xmlns:a16="http://schemas.microsoft.com/office/drawing/2014/main" val="797052785"/>
                    </a:ext>
                  </a:extLst>
                </a:gridCol>
              </a:tblGrid>
              <a:tr h="220020">
                <a:tc>
                  <a:txBody>
                    <a:bodyPr/>
                    <a:lstStyle/>
                    <a:p>
                      <a:pPr marL="0" marR="0" algn="l">
                        <a:lnSpc>
                          <a:spcPct val="107000"/>
                        </a:lnSpc>
                        <a:spcBef>
                          <a:spcPts val="0"/>
                        </a:spcBef>
                        <a:spcAft>
                          <a:spcPts val="0"/>
                        </a:spcAft>
                      </a:pPr>
                      <a:r>
                        <a:rPr lang="en-US" sz="2000" b="1" dirty="0">
                          <a:effectLst/>
                        </a:rPr>
                        <a:t>South Sound</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Perturbation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a:lnSpc>
                          <a:spcPct val="107000"/>
                        </a:lnSpc>
                        <a:spcBef>
                          <a:spcPts val="0"/>
                        </a:spcBef>
                        <a:spcAft>
                          <a:spcPts val="0"/>
                        </a:spcAft>
                      </a:pPr>
                      <a:r>
                        <a:rPr lang="en-US" sz="2000" b="1" dirty="0">
                          <a:effectLst/>
                        </a:rPr>
                        <a:t>Hood Canal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dirty="0">
                          <a:effectLst/>
                        </a:rPr>
                        <a:t>Perturbation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a:lnSpc>
                          <a:spcPct val="107000"/>
                        </a:lnSpc>
                        <a:spcBef>
                          <a:spcPts val="0"/>
                        </a:spcBef>
                        <a:spcAft>
                          <a:spcPts val="0"/>
                        </a:spcAft>
                      </a:pPr>
                      <a:r>
                        <a:rPr lang="en-US" sz="2000" b="1" dirty="0">
                          <a:effectLst/>
                        </a:rPr>
                        <a:t>Central Basin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lnSpc>
                          <a:spcPct val="107000"/>
                        </a:lnSpc>
                        <a:spcBef>
                          <a:spcPts val="0"/>
                        </a:spcBef>
                        <a:spcAft>
                          <a:spcPts val="0"/>
                        </a:spcAft>
                      </a:pPr>
                      <a:r>
                        <a:rPr lang="en-US" sz="2000">
                          <a:effectLst/>
                        </a:rPr>
                        <a:t>Perturbation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8241002"/>
                  </a:ext>
                </a:extLst>
              </a:tr>
              <a:tr h="220020">
                <a:tc>
                  <a:txBody>
                    <a:bodyPr/>
                    <a:lstStyle/>
                    <a:p>
                      <a:pPr marL="0" marR="0" algn="l">
                        <a:lnSpc>
                          <a:spcPct val="107000"/>
                        </a:lnSpc>
                        <a:spcBef>
                          <a:spcPts val="0"/>
                        </a:spcBef>
                        <a:spcAft>
                          <a:spcPts val="0"/>
                        </a:spcAft>
                      </a:pPr>
                      <a:r>
                        <a:rPr lang="en-US" sz="2000" dirty="0">
                          <a:effectLst/>
                        </a:rPr>
                        <a:t>Gel. </a:t>
                      </a:r>
                      <a:r>
                        <a:rPr lang="en-US" sz="2000" dirty="0" err="1">
                          <a:effectLst/>
                        </a:rPr>
                        <a:t>Zooplank</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Stratification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Diatoms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522602470"/>
                  </a:ext>
                </a:extLst>
              </a:tr>
              <a:tr h="220020">
                <a:tc>
                  <a:txBody>
                    <a:bodyPr/>
                    <a:lstStyle/>
                    <a:p>
                      <a:pPr marL="0" marR="0" algn="l">
                        <a:lnSpc>
                          <a:spcPct val="107000"/>
                        </a:lnSpc>
                        <a:spcBef>
                          <a:spcPts val="0"/>
                        </a:spcBef>
                        <a:spcAft>
                          <a:spcPts val="0"/>
                        </a:spcAft>
                      </a:pPr>
                      <a:r>
                        <a:rPr lang="en-US" sz="2000" dirty="0">
                          <a:effectLst/>
                        </a:rPr>
                        <a:t>Nutrients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Dissolved Oxygen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Gel. </a:t>
                      </a:r>
                      <a:r>
                        <a:rPr lang="en-US" sz="2000" dirty="0" err="1">
                          <a:effectLst/>
                        </a:rPr>
                        <a:t>Zooplank</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31366378"/>
                  </a:ext>
                </a:extLst>
              </a:tr>
              <a:tr h="220020">
                <a:tc>
                  <a:txBody>
                    <a:bodyPr/>
                    <a:lstStyle/>
                    <a:p>
                      <a:pPr marL="0" marR="0" algn="l">
                        <a:lnSpc>
                          <a:spcPct val="107000"/>
                        </a:lnSpc>
                        <a:spcBef>
                          <a:spcPts val="0"/>
                        </a:spcBef>
                        <a:spcAft>
                          <a:spcPts val="0"/>
                        </a:spcAft>
                      </a:pPr>
                      <a:r>
                        <a:rPr lang="en-US" sz="2000" dirty="0">
                          <a:effectLst/>
                        </a:rPr>
                        <a:t>Forage Fish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Turbidity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Forage Fish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19698159"/>
                  </a:ext>
                </a:extLst>
              </a:tr>
              <a:tr h="220020">
                <a:tc>
                  <a:txBody>
                    <a:bodyPr/>
                    <a:lstStyle/>
                    <a:p>
                      <a:pPr marL="0" marR="0" algn="l">
                        <a:lnSpc>
                          <a:spcPct val="107000"/>
                        </a:lnSpc>
                        <a:spcBef>
                          <a:spcPts val="0"/>
                        </a:spcBef>
                        <a:spcAft>
                          <a:spcPts val="0"/>
                        </a:spcAft>
                      </a:pPr>
                      <a:r>
                        <a:rPr lang="en-US" sz="2000">
                          <a:effectLst/>
                        </a:rPr>
                        <a:t>Contaminants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Habitat Loss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84167032"/>
                  </a:ext>
                </a:extLst>
              </a:tr>
              <a:tr h="220020">
                <a:tc>
                  <a:txBody>
                    <a:bodyPr/>
                    <a:lstStyle/>
                    <a:p>
                      <a:pPr marL="0" marR="0" algn="l">
                        <a:lnSpc>
                          <a:spcPct val="107000"/>
                        </a:lnSpc>
                        <a:spcBef>
                          <a:spcPts val="0"/>
                        </a:spcBef>
                        <a:spcAft>
                          <a:spcPts val="0"/>
                        </a:spcAft>
                      </a:pPr>
                      <a:r>
                        <a:rPr lang="en-US" sz="2000">
                          <a:effectLst/>
                        </a:rPr>
                        <a:t>Hatcheries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l">
                        <a:lnSpc>
                          <a:spcPct val="107000"/>
                        </a:lnSpc>
                        <a:spcBef>
                          <a:spcPts val="0"/>
                        </a:spcBef>
                        <a:spcAft>
                          <a:spcPts val="0"/>
                        </a:spcAft>
                      </a:pPr>
                      <a:r>
                        <a:rPr lang="en-US" sz="2000" dirty="0">
                          <a:effectLst/>
                        </a:rPr>
                        <a:t>Contaminants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no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478809166"/>
                  </a:ext>
                </a:extLst>
              </a:tr>
            </a:tbl>
          </a:graphicData>
        </a:graphic>
      </p:graphicFrame>
      <p:sp>
        <p:nvSpPr>
          <p:cNvPr id="27" name="Rectangle 26"/>
          <p:cNvSpPr/>
          <p:nvPr/>
        </p:nvSpPr>
        <p:spPr>
          <a:xfrm>
            <a:off x="13926886" y="15276441"/>
            <a:ext cx="12379827" cy="1569660"/>
          </a:xfrm>
          <a:prstGeom prst="rect">
            <a:avLst/>
          </a:prstGeom>
        </p:spPr>
        <p:txBody>
          <a:bodyPr wrap="square">
            <a:spAutoFit/>
          </a:bodyPr>
          <a:lstStyle/>
          <a:p>
            <a:r>
              <a:rPr lang="en-US" sz="3200" dirty="0">
                <a:solidFill>
                  <a:schemeClr val="tx2"/>
                </a:solidFill>
              </a:rPr>
              <a:t>We invoked a perturbation to each node </a:t>
            </a:r>
            <a:r>
              <a:rPr lang="en-US" sz="3200" dirty="0" smtClean="0">
                <a:solidFill>
                  <a:schemeClr val="tx2"/>
                </a:solidFill>
              </a:rPr>
              <a:t>(direction of the perturbation based on known trends) and evaluated </a:t>
            </a:r>
            <a:r>
              <a:rPr lang="en-US" sz="3200" dirty="0">
                <a:solidFill>
                  <a:schemeClr val="tx2"/>
                </a:solidFill>
              </a:rPr>
              <a:t>the response of the </a:t>
            </a:r>
            <a:r>
              <a:rPr lang="en-US" sz="3200" dirty="0" smtClean="0">
                <a:solidFill>
                  <a:schemeClr val="tx2"/>
                </a:solidFill>
              </a:rPr>
              <a:t>other </a:t>
            </a:r>
            <a:r>
              <a:rPr lang="en-US" sz="3200" dirty="0">
                <a:solidFill>
                  <a:schemeClr val="tx2"/>
                </a:solidFill>
              </a:rPr>
              <a:t>nodes in 10,000 model simulations</a:t>
            </a:r>
            <a:r>
              <a:rPr lang="en-US" dirty="0">
                <a:solidFill>
                  <a:schemeClr val="tx2"/>
                </a:solidFill>
              </a:rPr>
              <a:t>.</a:t>
            </a:r>
          </a:p>
        </p:txBody>
      </p:sp>
      <p:sp>
        <p:nvSpPr>
          <p:cNvPr id="28" name="TextBox 27"/>
          <p:cNvSpPr txBox="1"/>
          <p:nvPr/>
        </p:nvSpPr>
        <p:spPr>
          <a:xfrm>
            <a:off x="13746414" y="14178365"/>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Results</a:t>
            </a:r>
            <a:endParaRPr lang="en-US" sz="4400" dirty="0"/>
          </a:p>
        </p:txBody>
      </p:sp>
      <p:sp>
        <p:nvSpPr>
          <p:cNvPr id="25" name="Rectangle 24"/>
          <p:cNvSpPr/>
          <p:nvPr/>
        </p:nvSpPr>
        <p:spPr>
          <a:xfrm>
            <a:off x="14049515" y="28288092"/>
            <a:ext cx="12379827" cy="4524315"/>
          </a:xfrm>
          <a:prstGeom prst="rect">
            <a:avLst/>
          </a:prstGeom>
        </p:spPr>
        <p:txBody>
          <a:bodyPr wrap="square">
            <a:spAutoFit/>
          </a:bodyPr>
          <a:lstStyle/>
          <a:p>
            <a:r>
              <a:rPr lang="en-US" sz="3200" dirty="0" smtClean="0">
                <a:solidFill>
                  <a:schemeClr val="tx2"/>
                </a:solidFill>
              </a:rPr>
              <a:t>Anthropogenic impacts had strong negative impacts on survival, abundance, and fitness. Other factors producing negative responses were: ↑ </a:t>
            </a:r>
            <a:r>
              <a:rPr lang="en-US" sz="3200" dirty="0" err="1" smtClean="0">
                <a:solidFill>
                  <a:schemeClr val="tx2"/>
                </a:solidFill>
              </a:rPr>
              <a:t>microplankton</a:t>
            </a:r>
            <a:r>
              <a:rPr lang="en-US" sz="3200" dirty="0" smtClean="0">
                <a:solidFill>
                  <a:schemeClr val="tx2"/>
                </a:solidFill>
              </a:rPr>
              <a:t>, </a:t>
            </a:r>
            <a:r>
              <a:rPr lang="en-US" sz="3200" dirty="0">
                <a:solidFill>
                  <a:schemeClr val="tx2"/>
                </a:solidFill>
              </a:rPr>
              <a:t>↑ </a:t>
            </a:r>
            <a:r>
              <a:rPr lang="en-US" sz="3200" dirty="0" smtClean="0">
                <a:solidFill>
                  <a:schemeClr val="tx2"/>
                </a:solidFill>
              </a:rPr>
              <a:t>gelatinous zooplankton,↑ </a:t>
            </a:r>
            <a:r>
              <a:rPr lang="en-US" sz="3200" dirty="0" err="1" smtClean="0">
                <a:solidFill>
                  <a:schemeClr val="tx2"/>
                </a:solidFill>
              </a:rPr>
              <a:t>piscivorous</a:t>
            </a:r>
            <a:r>
              <a:rPr lang="en-US" sz="3200" dirty="0" smtClean="0">
                <a:solidFill>
                  <a:schemeClr val="tx2"/>
                </a:solidFill>
              </a:rPr>
              <a:t> birds,↓ diatoms, and </a:t>
            </a:r>
            <a:r>
              <a:rPr lang="en-US" sz="3200" dirty="0">
                <a:solidFill>
                  <a:schemeClr val="tx2"/>
                </a:solidFill>
              </a:rPr>
              <a:t>an </a:t>
            </a:r>
            <a:r>
              <a:rPr lang="en-US" sz="3200" dirty="0" smtClean="0">
                <a:solidFill>
                  <a:schemeClr val="tx2"/>
                </a:solidFill>
              </a:rPr>
              <a:t>↑ in other salmon. These are largely </a:t>
            </a:r>
            <a:r>
              <a:rPr lang="en-US" sz="3200" dirty="0" err="1" smtClean="0">
                <a:solidFill>
                  <a:schemeClr val="tx2"/>
                </a:solidFill>
              </a:rPr>
              <a:t>foodweb</a:t>
            </a:r>
            <a:r>
              <a:rPr lang="en-US" sz="3200" dirty="0" smtClean="0">
                <a:solidFill>
                  <a:schemeClr val="tx2"/>
                </a:solidFill>
              </a:rPr>
              <a:t> effects, either through direct predation or competition. Increasing CO</a:t>
            </a:r>
            <a:r>
              <a:rPr lang="en-US" sz="3200" baseline="-25000" dirty="0" smtClean="0">
                <a:solidFill>
                  <a:schemeClr val="tx2"/>
                </a:solidFill>
              </a:rPr>
              <a:t>2</a:t>
            </a:r>
            <a:r>
              <a:rPr lang="en-US" sz="3200" dirty="0" smtClean="0">
                <a:solidFill>
                  <a:schemeClr val="tx2"/>
                </a:solidFill>
              </a:rPr>
              <a:t>, winter storms, and precipitation had largely positive impacts on salmon attributes; while increasing temperature and declining dissolved oxygen resulted in negative salmon response, which would be expected from fish physiology. </a:t>
            </a:r>
            <a:endParaRPr lang="en-US" dirty="0">
              <a:solidFill>
                <a:schemeClr val="tx2"/>
              </a:solidFill>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27426" y="31620977"/>
            <a:ext cx="1791855" cy="981254"/>
          </a:xfrm>
          <a:prstGeom prst="rect">
            <a:avLst/>
          </a:prstGeom>
        </p:spPr>
      </p:pic>
      <p:pic>
        <p:nvPicPr>
          <p:cNvPr id="19" name="Picture 18"/>
          <p:cNvPicPr>
            <a:picLocks noChangeAspect="1"/>
          </p:cNvPicPr>
          <p:nvPr/>
        </p:nvPicPr>
        <p:blipFill>
          <a:blip r:embed="rId7"/>
          <a:stretch>
            <a:fillRect/>
          </a:stretch>
        </p:blipFill>
        <p:spPr>
          <a:xfrm>
            <a:off x="27459721" y="31290473"/>
            <a:ext cx="4454189" cy="1521934"/>
          </a:xfrm>
          <a:prstGeom prst="rect">
            <a:avLst/>
          </a:prstGeom>
        </p:spPr>
      </p:pic>
      <p:pic>
        <p:nvPicPr>
          <p:cNvPr id="20" name="Picture 19"/>
          <p:cNvPicPr>
            <a:picLocks noChangeAspect="1"/>
          </p:cNvPicPr>
          <p:nvPr/>
        </p:nvPicPr>
        <p:blipFill rotWithShape="1">
          <a:blip r:embed="rId8">
            <a:extLst>
              <a:ext uri="{28A0092B-C50C-407E-A947-70E740481C1C}">
                <a14:useLocalDpi xmlns:a14="http://schemas.microsoft.com/office/drawing/2010/main" val="0"/>
              </a:ext>
            </a:extLst>
          </a:blip>
          <a:srcRect b="36670"/>
          <a:stretch/>
        </p:blipFill>
        <p:spPr>
          <a:xfrm>
            <a:off x="37652283" y="31202377"/>
            <a:ext cx="1564299" cy="1669664"/>
          </a:xfrm>
          <a:prstGeom prst="rect">
            <a:avLst/>
          </a:prstGeom>
        </p:spPr>
      </p:pic>
      <p:sp>
        <p:nvSpPr>
          <p:cNvPr id="30" name="Rectangle 29"/>
          <p:cNvSpPr/>
          <p:nvPr/>
        </p:nvSpPr>
        <p:spPr>
          <a:xfrm>
            <a:off x="27459721" y="6392022"/>
            <a:ext cx="12379827" cy="2554545"/>
          </a:xfrm>
          <a:prstGeom prst="rect">
            <a:avLst/>
          </a:prstGeom>
        </p:spPr>
        <p:txBody>
          <a:bodyPr wrap="square">
            <a:spAutoFit/>
          </a:bodyPr>
          <a:lstStyle/>
          <a:p>
            <a:r>
              <a:rPr lang="en-US" sz="3200" dirty="0" smtClean="0">
                <a:solidFill>
                  <a:schemeClr val="tx2"/>
                </a:solidFill>
              </a:rPr>
              <a:t>To assess the sensitivity of the model </a:t>
            </a:r>
            <a:r>
              <a:rPr lang="en-US" sz="3200" dirty="0" smtClean="0">
                <a:solidFill>
                  <a:schemeClr val="tx2"/>
                </a:solidFill>
              </a:rPr>
              <a:t>links </a:t>
            </a:r>
            <a:r>
              <a:rPr lang="en-US" sz="3200" dirty="0" smtClean="0">
                <a:solidFill>
                  <a:schemeClr val="tx2"/>
                </a:solidFill>
              </a:rPr>
              <a:t>in the </a:t>
            </a:r>
            <a:r>
              <a:rPr lang="en-US" sz="3200" i="1" dirty="0" err="1" smtClean="0">
                <a:solidFill>
                  <a:schemeClr val="tx2"/>
                </a:solidFill>
              </a:rPr>
              <a:t>QPress</a:t>
            </a:r>
            <a:r>
              <a:rPr lang="en-US" sz="3200" dirty="0" smtClean="0">
                <a:solidFill>
                  <a:schemeClr val="tx2"/>
                </a:solidFill>
              </a:rPr>
              <a:t> weighting routine, we calculated means and standard deviations of the weights in the accepted models (10,000 out of ~122,000 runs). While most </a:t>
            </a:r>
            <a:r>
              <a:rPr lang="en-US" sz="3200" dirty="0" smtClean="0">
                <a:solidFill>
                  <a:schemeClr val="tx2"/>
                </a:solidFill>
              </a:rPr>
              <a:t>links were </a:t>
            </a:r>
            <a:r>
              <a:rPr lang="en-US" sz="3200" dirty="0" smtClean="0">
                <a:solidFill>
                  <a:schemeClr val="tx2"/>
                </a:solidFill>
              </a:rPr>
              <a:t>not sensitive to the weights applied (</a:t>
            </a:r>
            <a:r>
              <a:rPr lang="en-US" sz="3200" i="1" dirty="0" smtClean="0">
                <a:solidFill>
                  <a:schemeClr val="tx2"/>
                </a:solidFill>
              </a:rPr>
              <a:t>U</a:t>
            </a:r>
            <a:r>
              <a:rPr lang="en-US" sz="3200" dirty="0" smtClean="0">
                <a:solidFill>
                  <a:schemeClr val="tx2"/>
                </a:solidFill>
              </a:rPr>
              <a:t>(0,1)), a subset were above or below the grand mean. </a:t>
            </a:r>
            <a:endParaRPr lang="en-US" dirty="0">
              <a:solidFill>
                <a:schemeClr val="tx2"/>
              </a:solidFill>
            </a:endParaRPr>
          </a:p>
        </p:txBody>
      </p:sp>
      <p:sp>
        <p:nvSpPr>
          <p:cNvPr id="32" name="Rectangle 31"/>
          <p:cNvSpPr/>
          <p:nvPr/>
        </p:nvSpPr>
        <p:spPr>
          <a:xfrm>
            <a:off x="35951484" y="9052274"/>
            <a:ext cx="3888064" cy="4524315"/>
          </a:xfrm>
          <a:prstGeom prst="rect">
            <a:avLst/>
          </a:prstGeom>
        </p:spPr>
        <p:txBody>
          <a:bodyPr wrap="square">
            <a:spAutoFit/>
          </a:bodyPr>
          <a:lstStyle/>
          <a:p>
            <a:r>
              <a:rPr lang="en-US" sz="2400" dirty="0">
                <a:solidFill>
                  <a:schemeClr val="tx2"/>
                </a:solidFill>
              </a:rPr>
              <a:t>W</a:t>
            </a:r>
            <a:r>
              <a:rPr lang="en-US" sz="2400" dirty="0" smtClean="0">
                <a:solidFill>
                  <a:schemeClr val="tx2"/>
                </a:solidFill>
              </a:rPr>
              <a:t>here the mean is &lt;0.5, more accepted models had lower weights. These linkages could be considered more sensitive within the model. </a:t>
            </a:r>
          </a:p>
          <a:p>
            <a:endParaRPr lang="en-US" sz="2400" dirty="0">
              <a:solidFill>
                <a:schemeClr val="tx2"/>
              </a:solidFill>
            </a:endParaRPr>
          </a:p>
          <a:p>
            <a:r>
              <a:rPr lang="en-US" sz="2400" dirty="0" smtClean="0">
                <a:solidFill>
                  <a:schemeClr val="tx2"/>
                </a:solidFill>
              </a:rPr>
              <a:t>While we would expect the linkages among salmon attributes to be sensitive, the edges connecting </a:t>
            </a:r>
            <a:r>
              <a:rPr lang="en-US" sz="2400" dirty="0" err="1" smtClean="0">
                <a:solidFill>
                  <a:schemeClr val="tx2"/>
                </a:solidFill>
              </a:rPr>
              <a:t>foodweb</a:t>
            </a:r>
            <a:r>
              <a:rPr lang="en-US" sz="2400" dirty="0" smtClean="0">
                <a:solidFill>
                  <a:schemeClr val="tx2"/>
                </a:solidFill>
              </a:rPr>
              <a:t> components are important indicators. </a:t>
            </a:r>
            <a:endParaRPr lang="en-US" sz="2400" dirty="0">
              <a:solidFill>
                <a:schemeClr val="tx2"/>
              </a:solidFill>
            </a:endParaRPr>
          </a:p>
        </p:txBody>
      </p:sp>
      <p:sp>
        <p:nvSpPr>
          <p:cNvPr id="33" name="Rectangle 32"/>
          <p:cNvSpPr/>
          <p:nvPr/>
        </p:nvSpPr>
        <p:spPr>
          <a:xfrm>
            <a:off x="27495843" y="16091068"/>
            <a:ext cx="12379827" cy="2062103"/>
          </a:xfrm>
          <a:prstGeom prst="rect">
            <a:avLst/>
          </a:prstGeom>
        </p:spPr>
        <p:txBody>
          <a:bodyPr wrap="square">
            <a:spAutoFit/>
          </a:bodyPr>
          <a:lstStyle/>
          <a:p>
            <a:r>
              <a:rPr lang="en-US" sz="3200" dirty="0" smtClean="0">
                <a:solidFill>
                  <a:schemeClr val="tx2"/>
                </a:solidFill>
              </a:rPr>
              <a:t>To evaluate the cumulative impacts to salmon as observed within Puget Sound, we generated 3 scenarios based upon observed changes in various regions. We then invoked all perturbations and plotted the response of all nodes.</a:t>
            </a:r>
            <a:endParaRPr lang="en-US" dirty="0">
              <a:solidFill>
                <a:schemeClr val="tx2"/>
              </a:solidFill>
            </a:endParaRPr>
          </a:p>
        </p:txBody>
      </p:sp>
      <p:sp>
        <p:nvSpPr>
          <p:cNvPr id="40" name="TextBox 39"/>
          <p:cNvSpPr txBox="1"/>
          <p:nvPr/>
        </p:nvSpPr>
        <p:spPr>
          <a:xfrm>
            <a:off x="27315369" y="28083333"/>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References</a:t>
            </a:r>
            <a:endParaRPr lang="en-US" sz="4400" dirty="0"/>
          </a:p>
        </p:txBody>
      </p:sp>
      <p:sp>
        <p:nvSpPr>
          <p:cNvPr id="39" name="Rectangle 38"/>
          <p:cNvSpPr/>
          <p:nvPr/>
        </p:nvSpPr>
        <p:spPr>
          <a:xfrm>
            <a:off x="27434107" y="22719217"/>
            <a:ext cx="12586637" cy="2308324"/>
          </a:xfrm>
          <a:prstGeom prst="rect">
            <a:avLst/>
          </a:prstGeom>
        </p:spPr>
        <p:txBody>
          <a:bodyPr wrap="square">
            <a:spAutoFit/>
          </a:bodyPr>
          <a:lstStyle/>
          <a:p>
            <a:r>
              <a:rPr lang="en-US" sz="3200" dirty="0" smtClean="0">
                <a:solidFill>
                  <a:schemeClr val="tx2"/>
                </a:solidFill>
              </a:rPr>
              <a:t>Modeled salmon survival was negative in South Sound and Central Basin, and less so in Hood Canal, which reflects observations to date. Salmon size was negatively impacted in all scenarios, likely due in part to </a:t>
            </a:r>
            <a:r>
              <a:rPr lang="en-US" sz="3200" dirty="0" err="1" smtClean="0">
                <a:solidFill>
                  <a:schemeClr val="tx2"/>
                </a:solidFill>
              </a:rPr>
              <a:t>foodweb</a:t>
            </a:r>
            <a:r>
              <a:rPr lang="en-US" sz="3200" dirty="0" smtClean="0">
                <a:solidFill>
                  <a:schemeClr val="tx2"/>
                </a:solidFill>
              </a:rPr>
              <a:t> interactions and competition from other salmon.</a:t>
            </a:r>
          </a:p>
          <a:p>
            <a:endParaRPr lang="en-US" sz="1600" dirty="0">
              <a:solidFill>
                <a:schemeClr val="tx2"/>
              </a:solidFill>
            </a:endParaRPr>
          </a:p>
        </p:txBody>
      </p:sp>
      <p:grpSp>
        <p:nvGrpSpPr>
          <p:cNvPr id="68" name="Group 67"/>
          <p:cNvGrpSpPr/>
          <p:nvPr/>
        </p:nvGrpSpPr>
        <p:grpSpPr>
          <a:xfrm>
            <a:off x="6427013" y="8948954"/>
            <a:ext cx="6969144" cy="5224064"/>
            <a:chOff x="6427172" y="8903702"/>
            <a:chExt cx="7051911" cy="5269317"/>
          </a:xfrm>
        </p:grpSpPr>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095" y="9327204"/>
              <a:ext cx="6237934" cy="437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0" name="Straight Connector 49"/>
            <p:cNvCxnSpPr/>
            <p:nvPr/>
          </p:nvCxnSpPr>
          <p:spPr>
            <a:xfrm flipH="1">
              <a:off x="10167030" y="9251544"/>
              <a:ext cx="39457" cy="43009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236322" y="13662522"/>
              <a:ext cx="180979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Puget Sound  </a:t>
              </a:r>
              <a:r>
                <a:rPr lang="en-US" sz="1400" dirty="0" smtClean="0">
                  <a:latin typeface="Arial" panose="020B0604020202020204" pitchFamily="34" charset="0"/>
                  <a:cs typeface="Arial" panose="020B0604020202020204" pitchFamily="34" charset="0"/>
                </a:rPr>
                <a:t>JDF</a:t>
              </a:r>
              <a:endParaRPr lang="en-US" sz="1400" dirty="0">
                <a:latin typeface="Arial" panose="020B0604020202020204" pitchFamily="34" charset="0"/>
                <a:cs typeface="Arial" panose="020B0604020202020204" pitchFamily="34" charset="0"/>
              </a:endParaRPr>
            </a:p>
          </p:txBody>
        </p:sp>
        <p:sp>
          <p:nvSpPr>
            <p:cNvPr id="52" name="TextBox 51"/>
            <p:cNvSpPr txBox="1"/>
            <p:nvPr/>
          </p:nvSpPr>
          <p:spPr>
            <a:xfrm>
              <a:off x="8633741" y="13649799"/>
              <a:ext cx="1279402"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Strait of</a:t>
              </a:r>
            </a:p>
            <a:p>
              <a:pPr algn="ctr"/>
              <a:r>
                <a:rPr lang="en-US" sz="1400" dirty="0">
                  <a:latin typeface="Arial" panose="020B0604020202020204" pitchFamily="34" charset="0"/>
                  <a:cs typeface="Arial" panose="020B0604020202020204" pitchFamily="34" charset="0"/>
                </a:rPr>
                <a:t>Georgia</a:t>
              </a:r>
            </a:p>
          </p:txBody>
        </p:sp>
        <p:sp>
          <p:nvSpPr>
            <p:cNvPr id="53" name="TextBox 52"/>
            <p:cNvSpPr txBox="1"/>
            <p:nvPr/>
          </p:nvSpPr>
          <p:spPr>
            <a:xfrm>
              <a:off x="9623850" y="13660306"/>
              <a:ext cx="84733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JS </a:t>
              </a:r>
              <a:r>
                <a:rPr lang="en-US" sz="1400" dirty="0" smtClean="0">
                  <a:latin typeface="Arial" panose="020B0604020202020204" pitchFamily="34" charset="0"/>
                  <a:cs typeface="Arial" panose="020B0604020202020204" pitchFamily="34" charset="0"/>
                </a:rPr>
                <a:t>PC</a:t>
              </a:r>
              <a:endParaRPr lang="en-US" sz="1400" dirty="0">
                <a:latin typeface="Arial" panose="020B0604020202020204" pitchFamily="34" charset="0"/>
                <a:cs typeface="Arial" panose="020B0604020202020204" pitchFamily="34" charset="0"/>
              </a:endParaRPr>
            </a:p>
          </p:txBody>
        </p:sp>
        <p:sp>
          <p:nvSpPr>
            <p:cNvPr id="57" name="TextBox 56"/>
            <p:cNvSpPr txBox="1"/>
            <p:nvPr/>
          </p:nvSpPr>
          <p:spPr>
            <a:xfrm rot="16200000">
              <a:off x="3965907" y="11364967"/>
              <a:ext cx="5233962" cy="311432"/>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Population </a:t>
              </a:r>
              <a:r>
                <a:rPr lang="en-US" sz="1400" dirty="0" smtClean="0">
                  <a:latin typeface="Arial" panose="020B0604020202020204" pitchFamily="34" charset="0"/>
                  <a:cs typeface="Arial" panose="020B0604020202020204" pitchFamily="34" charset="0"/>
                </a:rPr>
                <a:t>Trend </a:t>
              </a:r>
              <a:r>
                <a:rPr lang="en-US" sz="1400" dirty="0">
                  <a:latin typeface="Arial" panose="020B0604020202020204" pitchFamily="34" charset="0"/>
                  <a:cs typeface="Arial" panose="020B0604020202020204" pitchFamily="34" charset="0"/>
                </a:rPr>
                <a:t>(Holmes 2001)</a:t>
              </a:r>
            </a:p>
          </p:txBody>
        </p:sp>
        <p:sp>
          <p:nvSpPr>
            <p:cNvPr id="60" name="TextBox 59"/>
            <p:cNvSpPr txBox="1"/>
            <p:nvPr/>
          </p:nvSpPr>
          <p:spPr>
            <a:xfrm>
              <a:off x="7053145" y="13380422"/>
              <a:ext cx="2931047"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SS  CB  HC  WB         SG  CG  NS      </a:t>
              </a:r>
            </a:p>
          </p:txBody>
        </p:sp>
        <p:sp>
          <p:nvSpPr>
            <p:cNvPr id="64" name="TextBox 63"/>
            <p:cNvSpPr txBox="1"/>
            <p:nvPr/>
          </p:nvSpPr>
          <p:spPr>
            <a:xfrm>
              <a:off x="9984192" y="13374530"/>
              <a:ext cx="2931047"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SS  CB  HC  WB         SG  CG  NS      </a:t>
              </a:r>
            </a:p>
          </p:txBody>
        </p:sp>
        <p:sp>
          <p:nvSpPr>
            <p:cNvPr id="65" name="TextBox 64"/>
            <p:cNvSpPr txBox="1"/>
            <p:nvPr/>
          </p:nvSpPr>
          <p:spPr>
            <a:xfrm>
              <a:off x="10244216" y="13654502"/>
              <a:ext cx="180979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Puget Sound  </a:t>
              </a:r>
              <a:r>
                <a:rPr lang="en-US" sz="1400" dirty="0" smtClean="0">
                  <a:latin typeface="Arial" panose="020B0604020202020204" pitchFamily="34" charset="0"/>
                  <a:cs typeface="Arial" panose="020B0604020202020204" pitchFamily="34" charset="0"/>
                </a:rPr>
                <a:t>JDF</a:t>
              </a:r>
              <a:endParaRPr lang="en-US" sz="1400" dirty="0">
                <a:latin typeface="Arial" panose="020B0604020202020204" pitchFamily="34" charset="0"/>
                <a:cs typeface="Arial" panose="020B0604020202020204" pitchFamily="34" charset="0"/>
              </a:endParaRPr>
            </a:p>
          </p:txBody>
        </p:sp>
        <p:sp>
          <p:nvSpPr>
            <p:cNvPr id="66" name="TextBox 65"/>
            <p:cNvSpPr txBox="1"/>
            <p:nvPr/>
          </p:nvSpPr>
          <p:spPr>
            <a:xfrm>
              <a:off x="11641635" y="13641779"/>
              <a:ext cx="1279402"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Strait of</a:t>
              </a:r>
            </a:p>
            <a:p>
              <a:pPr algn="ctr"/>
              <a:r>
                <a:rPr lang="en-US" sz="1400" dirty="0">
                  <a:latin typeface="Arial" panose="020B0604020202020204" pitchFamily="34" charset="0"/>
                  <a:cs typeface="Arial" panose="020B0604020202020204" pitchFamily="34" charset="0"/>
                </a:rPr>
                <a:t>Georgia</a:t>
              </a:r>
            </a:p>
          </p:txBody>
        </p:sp>
        <p:sp>
          <p:nvSpPr>
            <p:cNvPr id="67" name="TextBox 66"/>
            <p:cNvSpPr txBox="1"/>
            <p:nvPr/>
          </p:nvSpPr>
          <p:spPr>
            <a:xfrm>
              <a:off x="12631744" y="13652286"/>
              <a:ext cx="84733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JS </a:t>
              </a:r>
              <a:r>
                <a:rPr lang="en-US" sz="1400" dirty="0" smtClean="0">
                  <a:latin typeface="Arial" panose="020B0604020202020204" pitchFamily="34" charset="0"/>
                  <a:cs typeface="Arial" panose="020B0604020202020204" pitchFamily="34" charset="0"/>
                </a:rPr>
                <a:t>PC</a:t>
              </a:r>
              <a:endParaRPr lang="en-US" sz="1400" dirty="0">
                <a:latin typeface="Arial" panose="020B0604020202020204" pitchFamily="34" charset="0"/>
                <a:cs typeface="Arial" panose="020B0604020202020204" pitchFamily="34" charset="0"/>
              </a:endParaRPr>
            </a:p>
          </p:txBody>
        </p:sp>
      </p:grpSp>
      <p:cxnSp>
        <p:nvCxnSpPr>
          <p:cNvPr id="70" name="Straight Connector 69"/>
          <p:cNvCxnSpPr/>
          <p:nvPr/>
        </p:nvCxnSpPr>
        <p:spPr>
          <a:xfrm flipV="1">
            <a:off x="7178540" y="13638249"/>
            <a:ext cx="6007563" cy="500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62297" y="8904746"/>
            <a:ext cx="7698249" cy="7269556"/>
          </a:xfrm>
          <a:prstGeom prst="rect">
            <a:avLst/>
          </a:prstGeom>
        </p:spPr>
      </p:pic>
      <p:cxnSp>
        <p:nvCxnSpPr>
          <p:cNvPr id="36" name="Straight Connector 35"/>
          <p:cNvCxnSpPr/>
          <p:nvPr/>
        </p:nvCxnSpPr>
        <p:spPr>
          <a:xfrm flipV="1">
            <a:off x="33317571" y="8810466"/>
            <a:ext cx="0" cy="671829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3559619442"/>
              </p:ext>
            </p:extLst>
          </p:nvPr>
        </p:nvGraphicFramePr>
        <p:xfrm>
          <a:off x="14286742" y="17543709"/>
          <a:ext cx="11646271" cy="10744383"/>
        </p:xfrm>
        <a:graphic>
          <a:graphicData uri="http://schemas.openxmlformats.org/drawingml/2006/table">
            <a:tbl>
              <a:tblPr/>
              <a:tblGrid>
                <a:gridCol w="1664071">
                  <a:extLst>
                    <a:ext uri="{9D8B030D-6E8A-4147-A177-3AD203B41FA5}">
                      <a16:colId xmlns:a16="http://schemas.microsoft.com/office/drawing/2014/main" val="4197102047"/>
                    </a:ext>
                  </a:extLst>
                </a:gridCol>
                <a:gridCol w="2552700">
                  <a:extLst>
                    <a:ext uri="{9D8B030D-6E8A-4147-A177-3AD203B41FA5}">
                      <a16:colId xmlns:a16="http://schemas.microsoft.com/office/drawing/2014/main" val="3555919717"/>
                    </a:ext>
                  </a:extLst>
                </a:gridCol>
                <a:gridCol w="1771650">
                  <a:extLst>
                    <a:ext uri="{9D8B030D-6E8A-4147-A177-3AD203B41FA5}">
                      <a16:colId xmlns:a16="http://schemas.microsoft.com/office/drawing/2014/main" val="1837440656"/>
                    </a:ext>
                  </a:extLst>
                </a:gridCol>
                <a:gridCol w="914400">
                  <a:extLst>
                    <a:ext uri="{9D8B030D-6E8A-4147-A177-3AD203B41FA5}">
                      <a16:colId xmlns:a16="http://schemas.microsoft.com/office/drawing/2014/main" val="926051696"/>
                    </a:ext>
                  </a:extLst>
                </a:gridCol>
                <a:gridCol w="1009650">
                  <a:extLst>
                    <a:ext uri="{9D8B030D-6E8A-4147-A177-3AD203B41FA5}">
                      <a16:colId xmlns:a16="http://schemas.microsoft.com/office/drawing/2014/main" val="3234461980"/>
                    </a:ext>
                  </a:extLst>
                </a:gridCol>
                <a:gridCol w="933450">
                  <a:extLst>
                    <a:ext uri="{9D8B030D-6E8A-4147-A177-3AD203B41FA5}">
                      <a16:colId xmlns:a16="http://schemas.microsoft.com/office/drawing/2014/main" val="939081030"/>
                    </a:ext>
                  </a:extLst>
                </a:gridCol>
                <a:gridCol w="933450">
                  <a:extLst>
                    <a:ext uri="{9D8B030D-6E8A-4147-A177-3AD203B41FA5}">
                      <a16:colId xmlns:a16="http://schemas.microsoft.com/office/drawing/2014/main" val="259946446"/>
                    </a:ext>
                  </a:extLst>
                </a:gridCol>
                <a:gridCol w="971550">
                  <a:extLst>
                    <a:ext uri="{9D8B030D-6E8A-4147-A177-3AD203B41FA5}">
                      <a16:colId xmlns:a16="http://schemas.microsoft.com/office/drawing/2014/main" val="1872236062"/>
                    </a:ext>
                  </a:extLst>
                </a:gridCol>
                <a:gridCol w="895350">
                  <a:extLst>
                    <a:ext uri="{9D8B030D-6E8A-4147-A177-3AD203B41FA5}">
                      <a16:colId xmlns:a16="http://schemas.microsoft.com/office/drawing/2014/main" val="217339014"/>
                    </a:ext>
                  </a:extLst>
                </a:gridCol>
              </a:tblGrid>
              <a:tr h="1891511">
                <a:tc>
                  <a:txBody>
                    <a:bodyPr/>
                    <a:lstStyle/>
                    <a:p>
                      <a:pPr algn="l" fontAlgn="b"/>
                      <a:r>
                        <a:rPr lang="en-US" sz="2000" b="1" i="0" u="none" strike="noStrike" dirty="0">
                          <a:solidFill>
                            <a:srgbClr val="000000"/>
                          </a:solidFill>
                          <a:effectLst/>
                          <a:latin typeface="Arial" panose="020B0604020202020204" pitchFamily="34" charset="0"/>
                        </a:rPr>
                        <a:t>Drivers</a:t>
                      </a:r>
                    </a:p>
                  </a:txBody>
                  <a:tcPr marL="9525" marR="9525" marT="9525"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Arial" panose="020B0604020202020204" pitchFamily="34" charset="0"/>
                        </a:rPr>
                        <a:t>Variables </a:t>
                      </a:r>
                    </a:p>
                  </a:txBody>
                  <a:tcPr marL="9525" marR="9525" marT="9525"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Arial" panose="020B0604020202020204" pitchFamily="34" charset="0"/>
                        </a:rPr>
                        <a:t>Invoked Perturbation</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Survival</a:t>
                      </a:r>
                      <a:endParaRPr lang="en-US" sz="2000" b="1" i="0" u="none" strike="noStrike" dirty="0">
                        <a:solidFill>
                          <a:srgbClr val="000000"/>
                        </a:solidFill>
                        <a:effectLst/>
                        <a:latin typeface="Arial" panose="020B0604020202020204" pitchFamily="34" charset="0"/>
                      </a:endParaRPr>
                    </a:p>
                  </a:txBody>
                  <a:tcPr marL="9525" marR="9525" marT="9525" marB="0" vert="vert27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Abundance</a:t>
                      </a:r>
                      <a:endParaRPr lang="en-US" sz="2000" b="1" i="0" u="none" strike="noStrike" dirty="0">
                        <a:solidFill>
                          <a:srgbClr val="000000"/>
                        </a:solidFill>
                        <a:effectLst/>
                        <a:latin typeface="Arial" panose="020B0604020202020204" pitchFamily="34" charset="0"/>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Fitness</a:t>
                      </a:r>
                      <a:endParaRPr lang="en-US" sz="2000" b="1" i="0" u="none" strike="noStrike" dirty="0">
                        <a:solidFill>
                          <a:srgbClr val="000000"/>
                        </a:solidFill>
                        <a:effectLst/>
                        <a:latin typeface="Arial" panose="020B0604020202020204" pitchFamily="34" charset="0"/>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Size</a:t>
                      </a:r>
                      <a:endParaRPr lang="en-US" sz="2000" b="1" i="0" u="none" strike="noStrike" dirty="0">
                        <a:solidFill>
                          <a:srgbClr val="000000"/>
                        </a:solidFill>
                        <a:effectLst/>
                        <a:latin typeface="Arial" panose="020B0604020202020204" pitchFamily="34" charset="0"/>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Residency</a:t>
                      </a:r>
                      <a:endParaRPr lang="en-US" sz="2000" b="1" i="0" u="none" strike="noStrike" dirty="0">
                        <a:solidFill>
                          <a:srgbClr val="000000"/>
                        </a:solidFill>
                        <a:effectLst/>
                        <a:latin typeface="Arial" panose="020B0604020202020204" pitchFamily="34" charset="0"/>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1" i="0" u="none" strike="noStrike" dirty="0" smtClean="0">
                          <a:solidFill>
                            <a:srgbClr val="000000"/>
                          </a:solidFill>
                          <a:effectLst/>
                          <a:latin typeface="Arial" panose="020B0604020202020204" pitchFamily="34" charset="0"/>
                        </a:rPr>
                        <a:t> Other </a:t>
                      </a:r>
                      <a:r>
                        <a:rPr lang="en-US" sz="2000" b="1" i="0" u="none" strike="noStrike" dirty="0">
                          <a:solidFill>
                            <a:srgbClr val="000000"/>
                          </a:solidFill>
                          <a:effectLst/>
                          <a:latin typeface="Arial" panose="020B0604020202020204" pitchFamily="34" charset="0"/>
                        </a:rPr>
                        <a:t>Salmon</a:t>
                      </a:r>
                    </a:p>
                  </a:txBody>
                  <a:tcPr marL="9525" marR="9525" marT="9525" marB="0" vert="vert27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977048"/>
                  </a:ext>
                </a:extLst>
              </a:tr>
              <a:tr h="316174">
                <a:tc rowSpan="9">
                  <a:txBody>
                    <a:bodyPr/>
                    <a:lstStyle/>
                    <a:p>
                      <a:pPr algn="l" fontAlgn="b"/>
                      <a:r>
                        <a:rPr lang="en-US" sz="2000" b="0" i="1" u="none" strike="noStrike" dirty="0">
                          <a:solidFill>
                            <a:srgbClr val="000000"/>
                          </a:solidFill>
                          <a:effectLst/>
                          <a:latin typeface="Calibri" panose="020F0502020204030204" pitchFamily="34" charset="0"/>
                        </a:rPr>
                        <a:t>Environmental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Sunlight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2735153377"/>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Winter Storms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152515137"/>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Precipitation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2117517279"/>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Upwelling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863029543"/>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Stratification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305524282"/>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Temperature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488305320"/>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River Flow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374315241"/>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a:txBody>
                    <a:bodyPr/>
                    <a:lstStyle/>
                    <a:p>
                      <a:pPr algn="l" fontAlgn="b"/>
                      <a:r>
                        <a:rPr lang="en-US" sz="2000" b="0" i="0" u="none" strike="noStrike">
                          <a:solidFill>
                            <a:srgbClr val="000000"/>
                          </a:solidFill>
                          <a:effectLst/>
                          <a:latin typeface="Calibri" panose="020F0502020204030204" pitchFamily="34" charset="0"/>
                        </a:rPr>
                        <a:t>Turbidity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3366387720"/>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Dissolved Oxygen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3158461033"/>
                  </a:ext>
                </a:extLst>
              </a:tr>
              <a:tr h="316174">
                <a:tc rowSpan="4">
                  <a:txBody>
                    <a:bodyPr/>
                    <a:lstStyle/>
                    <a:p>
                      <a:pPr algn="l" fontAlgn="b"/>
                      <a:r>
                        <a:rPr lang="en-US" sz="2000" b="0" i="1" u="none" strike="noStrike" dirty="0">
                          <a:solidFill>
                            <a:srgbClr val="000000"/>
                          </a:solidFill>
                          <a:effectLst/>
                          <a:latin typeface="Calibri" panose="020F0502020204030204" pitchFamily="34" charset="0"/>
                        </a:rPr>
                        <a:t>Production</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Nutrients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2723289968"/>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6">
                        <a:lumMod val="60000"/>
                        <a:lumOff val="40000"/>
                      </a:schemeClr>
                    </a:solidFill>
                  </a:tcPr>
                </a:tc>
                <a:tc>
                  <a:txBody>
                    <a:bodyPr/>
                    <a:lstStyle/>
                    <a:p>
                      <a:pPr algn="l" fontAlgn="b"/>
                      <a:r>
                        <a:rPr lang="en-US" sz="2000" b="0" i="0" u="none" strike="noStrike" dirty="0" err="1">
                          <a:solidFill>
                            <a:srgbClr val="000000"/>
                          </a:solidFill>
                          <a:effectLst/>
                          <a:latin typeface="Calibri" panose="020F0502020204030204" pitchFamily="34" charset="0"/>
                        </a:rPr>
                        <a:t>Microplankton</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1816851392"/>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6">
                        <a:lumMod val="60000"/>
                        <a:lumOff val="4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Microbial </a:t>
                      </a:r>
                      <a:r>
                        <a:rPr lang="en-US" sz="2000" b="0" i="0" u="none" strike="noStrike" dirty="0" err="1">
                          <a:solidFill>
                            <a:srgbClr val="000000"/>
                          </a:solidFill>
                          <a:effectLst/>
                          <a:latin typeface="Calibri" panose="020F0502020204030204" pitchFamily="34" charset="0"/>
                        </a:rPr>
                        <a:t>Detritivores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2964616328"/>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2000" b="0" i="0" u="none" strike="noStrike" dirty="0">
                          <a:solidFill>
                            <a:srgbClr val="000000"/>
                          </a:solidFill>
                          <a:effectLst/>
                          <a:latin typeface="Calibri" panose="020F0502020204030204" pitchFamily="34" charset="0"/>
                        </a:rPr>
                        <a:t>Diatoms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2943568392"/>
                  </a:ext>
                </a:extLst>
              </a:tr>
              <a:tr h="316174">
                <a:tc rowSpan="8">
                  <a:txBody>
                    <a:bodyPr/>
                    <a:lstStyle/>
                    <a:p>
                      <a:pPr algn="l" fontAlgn="b"/>
                      <a:r>
                        <a:rPr lang="en-US" sz="2000" b="0" i="1" u="none" strike="noStrike" dirty="0" err="1">
                          <a:solidFill>
                            <a:srgbClr val="000000"/>
                          </a:solidFill>
                          <a:effectLst/>
                          <a:latin typeface="Calibri" panose="020F0502020204030204" pitchFamily="34" charset="0"/>
                        </a:rPr>
                        <a:t>Foodweb</a:t>
                      </a:r>
                      <a:endParaRPr lang="en-US" sz="2000" b="0" i="1" u="none" strike="noStrike" dirty="0">
                        <a:solidFill>
                          <a:srgbClr val="000000"/>
                        </a:solidFill>
                        <a:effectLst/>
                        <a:latin typeface="Calibri" panose="020F0502020204030204" pitchFamily="34" charset="0"/>
                      </a:endParaRP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p>
                      <a:pPr algn="l" fontAlgn="b"/>
                      <a:r>
                        <a:rPr lang="en-US" sz="2000" b="0" i="0" u="none" strike="noStrike" dirty="0">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D476"/>
                    </a:solidFill>
                  </a:tcPr>
                </a:tc>
                <a:tc>
                  <a:txBody>
                    <a:bodyPr/>
                    <a:lstStyle/>
                    <a:p>
                      <a:pPr algn="l" fontAlgn="b"/>
                      <a:r>
                        <a:rPr lang="en-US" sz="2000" b="0" i="0" u="none" strike="noStrike" dirty="0">
                          <a:solidFill>
                            <a:srgbClr val="000000"/>
                          </a:solidFill>
                          <a:effectLst/>
                          <a:latin typeface="Calibri" panose="020F0502020204030204" pitchFamily="34" charset="0"/>
                        </a:rPr>
                        <a:t>Zooplankton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3902565316"/>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a:solidFill>
                            <a:srgbClr val="000000"/>
                          </a:solidFill>
                          <a:effectLst/>
                          <a:latin typeface="Calibri" panose="020F0502020204030204" pitchFamily="34" charset="0"/>
                        </a:rPr>
                        <a:t>Gelatinous Zooplankton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2607225206"/>
                  </a:ext>
                </a:extLst>
              </a:tr>
              <a:tr h="316174">
                <a:tc vMerge="1">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dirty="0">
                          <a:solidFill>
                            <a:srgbClr val="000000"/>
                          </a:solidFill>
                          <a:effectLst/>
                          <a:latin typeface="Calibri" panose="020F0502020204030204" pitchFamily="34" charset="0"/>
                        </a:rPr>
                        <a:t>Forage 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extLst>
                  <a:ext uri="{0D108BD9-81ED-4DB2-BD59-A6C34878D82A}">
                    <a16:rowId xmlns:a16="http://schemas.microsoft.com/office/drawing/2014/main" val="2722052886"/>
                  </a:ext>
                </a:extLst>
              </a:tr>
              <a:tr h="316174">
                <a:tc vMerge="1">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a:solidFill>
                            <a:srgbClr val="000000"/>
                          </a:solidFill>
                          <a:effectLst/>
                          <a:latin typeface="Calibri" panose="020F0502020204030204" pitchFamily="34" charset="0"/>
                        </a:rPr>
                        <a:t>Ichthyoplankton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extLst>
                  <a:ext uri="{0D108BD9-81ED-4DB2-BD59-A6C34878D82A}">
                    <a16:rowId xmlns:a16="http://schemas.microsoft.com/office/drawing/2014/main" val="862770160"/>
                  </a:ext>
                </a:extLst>
              </a:tr>
              <a:tr h="316174">
                <a:tc vMerge="1">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a:solidFill>
                            <a:srgbClr val="000000"/>
                          </a:solidFill>
                          <a:effectLst/>
                          <a:latin typeface="Calibri" panose="020F0502020204030204" pitchFamily="34" charset="0"/>
                        </a:rPr>
                        <a:t>Other Salmon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extLst>
                  <a:ext uri="{0D108BD9-81ED-4DB2-BD59-A6C34878D82A}">
                    <a16:rowId xmlns:a16="http://schemas.microsoft.com/office/drawing/2014/main" val="2504920371"/>
                  </a:ext>
                </a:extLst>
              </a:tr>
              <a:tr h="316174">
                <a:tc vMerge="1">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dirty="0" err="1">
                          <a:solidFill>
                            <a:srgbClr val="000000"/>
                          </a:solidFill>
                          <a:effectLst/>
                          <a:latin typeface="Calibri" panose="020F0502020204030204" pitchFamily="34" charset="0"/>
                        </a:rPr>
                        <a:t>Piscivorous</a:t>
                      </a:r>
                      <a:r>
                        <a:rPr lang="en-US" sz="2000" b="0" i="0" u="none" strike="noStrike" dirty="0">
                          <a:solidFill>
                            <a:srgbClr val="000000"/>
                          </a:solidFill>
                          <a:effectLst/>
                          <a:latin typeface="Calibri" panose="020F0502020204030204" pitchFamily="34" charset="0"/>
                        </a:rPr>
                        <a:t> 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49007670"/>
                  </a:ext>
                </a:extLst>
              </a:tr>
              <a:tr h="316174">
                <a:tc vMerge="1">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pPr algn="l" fontAlgn="b"/>
                      <a:r>
                        <a:rPr lang="en-US" sz="2000" b="0" i="0" u="none" strike="noStrike" dirty="0" err="1">
                          <a:solidFill>
                            <a:srgbClr val="000000"/>
                          </a:solidFill>
                          <a:effectLst/>
                          <a:latin typeface="Calibri" panose="020F0502020204030204" pitchFamily="34" charset="0"/>
                        </a:rPr>
                        <a:t>Piscivorous</a:t>
                      </a:r>
                      <a:r>
                        <a:rPr lang="en-US" sz="2000" b="0" i="0" u="none" strike="noStrike" dirty="0">
                          <a:solidFill>
                            <a:srgbClr val="000000"/>
                          </a:solidFill>
                          <a:effectLst/>
                          <a:latin typeface="Calibri" panose="020F0502020204030204" pitchFamily="34" charset="0"/>
                        </a:rPr>
                        <a:t> Birds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3390157283"/>
                  </a:ext>
                </a:extLst>
              </a:tr>
              <a:tr h="316174">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2000" b="0" i="0" u="none" strike="noStrike">
                          <a:solidFill>
                            <a:srgbClr val="000000"/>
                          </a:solidFill>
                          <a:effectLst/>
                          <a:latin typeface="Calibri" panose="020F0502020204030204" pitchFamily="34" charset="0"/>
                        </a:rPr>
                        <a:t>Marine Mammals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968414296"/>
                  </a:ext>
                </a:extLst>
              </a:tr>
              <a:tr h="316174">
                <a:tc rowSpan="7">
                  <a:txBody>
                    <a:bodyPr/>
                    <a:lstStyle/>
                    <a:p>
                      <a:pPr algn="l" fontAlgn="b"/>
                      <a:r>
                        <a:rPr lang="en-US" sz="2000" b="0" i="1" u="none" strike="noStrike" dirty="0">
                          <a:solidFill>
                            <a:srgbClr val="000000"/>
                          </a:solidFill>
                          <a:effectLst/>
                          <a:latin typeface="Calibri" panose="020F0502020204030204" pitchFamily="34" charset="0"/>
                        </a:rPr>
                        <a:t>Anthropogenic</a:t>
                      </a:r>
                    </a:p>
                    <a:p>
                      <a:pPr algn="l" fontAlgn="b"/>
                      <a:r>
                        <a:rPr lang="en-US" sz="1600" b="0" i="0" u="none" strike="noStrike" dirty="0">
                          <a:solidFill>
                            <a:srgbClr val="000000"/>
                          </a:solidFill>
                          <a:effectLst/>
                          <a:latin typeface="Calibri" panose="020F0502020204030204" pitchFamily="34" charset="0"/>
                        </a:rPr>
                        <a:t> </a:t>
                      </a:r>
                    </a:p>
                    <a:p>
                      <a:pPr algn="l" fontAlgn="b"/>
                      <a:r>
                        <a:rPr lang="en-US" sz="1600" b="0" i="0" u="none" strike="noStrike" dirty="0">
                          <a:solidFill>
                            <a:srgbClr val="000000"/>
                          </a:solidFill>
                          <a:effectLst/>
                          <a:latin typeface="Calibri" panose="020F0502020204030204" pitchFamily="34" charset="0"/>
                        </a:rPr>
                        <a:t> </a:t>
                      </a:r>
                    </a:p>
                    <a:p>
                      <a:pPr algn="l" fontAlgn="b"/>
                      <a:r>
                        <a:rPr lang="en-US" sz="1600" b="0" i="0" u="none" strike="noStrike" dirty="0">
                          <a:solidFill>
                            <a:srgbClr val="000000"/>
                          </a:solidFill>
                          <a:effectLst/>
                          <a:latin typeface="Calibri" panose="020F0502020204030204" pitchFamily="34" charset="0"/>
                        </a:rPr>
                        <a:t> </a:t>
                      </a:r>
                    </a:p>
                    <a:p>
                      <a:pPr algn="l" fontAlgn="b"/>
                      <a:r>
                        <a:rPr lang="en-US" sz="1600" b="0" i="0" u="none" strike="noStrike" dirty="0">
                          <a:solidFill>
                            <a:srgbClr val="000000"/>
                          </a:solidFill>
                          <a:effectLst/>
                          <a:latin typeface="Calibri" panose="020F0502020204030204" pitchFamily="34" charset="0"/>
                        </a:rPr>
                        <a:t> </a:t>
                      </a:r>
                    </a:p>
                    <a:p>
                      <a:pPr algn="l" fontAlgn="b"/>
                      <a:r>
                        <a:rPr lang="en-US" sz="1600" b="0" i="0" u="none" strike="noStrike" dirty="0">
                          <a:solidFill>
                            <a:srgbClr val="000000"/>
                          </a:solidFill>
                          <a:effectLst/>
                          <a:latin typeface="Calibri" panose="020F0502020204030204" pitchFamily="34" charset="0"/>
                        </a:rPr>
                        <a:t> </a:t>
                      </a:r>
                    </a:p>
                    <a:p>
                      <a:pPr algn="l" fontAlgn="b"/>
                      <a:r>
                        <a:rPr lang="en-US" sz="1600" b="0" i="0" u="none" strike="noStrike" dirty="0">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Hatcheries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extLst>
                  <a:ext uri="{0D108BD9-81ED-4DB2-BD59-A6C34878D82A}">
                    <a16:rowId xmlns:a16="http://schemas.microsoft.com/office/drawing/2014/main" val="62553173"/>
                  </a:ext>
                </a:extLst>
              </a:tr>
              <a:tr h="316174">
                <a:tc vMerge="1">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Harvest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752698711"/>
                  </a:ext>
                </a:extLst>
              </a:tr>
              <a:tr h="316174">
                <a:tc vMerge="1">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Habitat Loss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2370375015"/>
                  </a:ext>
                </a:extLst>
              </a:tr>
              <a:tr h="316174">
                <a:tc vMerge="1">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7A9DF"/>
                    </a:solidFill>
                  </a:tcPr>
                </a:tc>
                <a:tc>
                  <a:txBody>
                    <a:bodyPr/>
                    <a:lstStyle/>
                    <a:p>
                      <a:pPr algn="l" fontAlgn="b"/>
                      <a:r>
                        <a:rPr lang="en-US" sz="2000" b="0" i="0" u="none" strike="noStrike">
                          <a:solidFill>
                            <a:srgbClr val="000000"/>
                          </a:solidFill>
                          <a:effectLst/>
                          <a:latin typeface="Calibri" panose="020F0502020204030204" pitchFamily="34" charset="0"/>
                        </a:rPr>
                        <a:t>CO2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3051984526"/>
                  </a:ext>
                </a:extLst>
              </a:tr>
              <a:tr h="316174">
                <a:tc v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Global Warming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284387433"/>
                  </a:ext>
                </a:extLst>
              </a:tr>
              <a:tr h="316174">
                <a:tc v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Contaminants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1755349670"/>
                  </a:ext>
                </a:extLst>
              </a:tr>
              <a:tr h="316174">
                <a:tc v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A9DF"/>
                    </a:solidFill>
                  </a:tcPr>
                </a:tc>
                <a:tc>
                  <a:txBody>
                    <a:bodyPr/>
                    <a:lstStyle/>
                    <a:p>
                      <a:pPr algn="l" fontAlgn="b"/>
                      <a:r>
                        <a:rPr lang="en-US" sz="2000" b="0" i="0" u="none" strike="noStrike" dirty="0">
                          <a:solidFill>
                            <a:srgbClr val="000000"/>
                          </a:solidFill>
                          <a:effectLst/>
                          <a:latin typeface="Calibri" panose="020F0502020204030204" pitchFamily="34" charset="0"/>
                        </a:rPr>
                        <a:t>Disease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00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D7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extLst>
                  <a:ext uri="{0D108BD9-81ED-4DB2-BD59-A6C34878D82A}">
                    <a16:rowId xmlns:a16="http://schemas.microsoft.com/office/drawing/2014/main" val="2509160567"/>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507156467"/>
              </p:ext>
            </p:extLst>
          </p:nvPr>
        </p:nvGraphicFramePr>
        <p:xfrm>
          <a:off x="14338282" y="17064415"/>
          <a:ext cx="7039498" cy="1559016"/>
        </p:xfrm>
        <a:graphic>
          <a:graphicData uri="http://schemas.openxmlformats.org/drawingml/2006/table">
            <a:tbl>
              <a:tblPr/>
              <a:tblGrid>
                <a:gridCol w="1182206">
                  <a:extLst>
                    <a:ext uri="{9D8B030D-6E8A-4147-A177-3AD203B41FA5}">
                      <a16:colId xmlns:a16="http://schemas.microsoft.com/office/drawing/2014/main" val="659490810"/>
                    </a:ext>
                  </a:extLst>
                </a:gridCol>
                <a:gridCol w="1289680">
                  <a:extLst>
                    <a:ext uri="{9D8B030D-6E8A-4147-A177-3AD203B41FA5}">
                      <a16:colId xmlns:a16="http://schemas.microsoft.com/office/drawing/2014/main" val="3486691134"/>
                    </a:ext>
                  </a:extLst>
                </a:gridCol>
                <a:gridCol w="1316547">
                  <a:extLst>
                    <a:ext uri="{9D8B030D-6E8A-4147-A177-3AD203B41FA5}">
                      <a16:colId xmlns:a16="http://schemas.microsoft.com/office/drawing/2014/main" val="3756361295"/>
                    </a:ext>
                  </a:extLst>
                </a:gridCol>
                <a:gridCol w="1173249">
                  <a:extLst>
                    <a:ext uri="{9D8B030D-6E8A-4147-A177-3AD203B41FA5}">
                      <a16:colId xmlns:a16="http://schemas.microsoft.com/office/drawing/2014/main" val="3887980987"/>
                    </a:ext>
                  </a:extLst>
                </a:gridCol>
                <a:gridCol w="1504625">
                  <a:extLst>
                    <a:ext uri="{9D8B030D-6E8A-4147-A177-3AD203B41FA5}">
                      <a16:colId xmlns:a16="http://schemas.microsoft.com/office/drawing/2014/main" val="1614929095"/>
                    </a:ext>
                  </a:extLst>
                </a:gridCol>
                <a:gridCol w="573191">
                  <a:extLst>
                    <a:ext uri="{9D8B030D-6E8A-4147-A177-3AD203B41FA5}">
                      <a16:colId xmlns:a16="http://schemas.microsoft.com/office/drawing/2014/main" val="1318981215"/>
                    </a:ext>
                  </a:extLst>
                </a:gridCol>
              </a:tblGrid>
              <a:tr h="25983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rPr>
                        <a:t>No Effect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84778231"/>
                  </a:ext>
                </a:extLst>
              </a:tr>
              <a:tr h="25983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tc gridSpan="5">
                  <a:txBody>
                    <a:bodyPr/>
                    <a:lstStyle/>
                    <a:p>
                      <a:pPr algn="l" fontAlgn="b"/>
                      <a:r>
                        <a:rPr lang="en-US" sz="1600" b="0" i="0" u="none" strike="noStrike" dirty="0">
                          <a:solidFill>
                            <a:srgbClr val="000000"/>
                          </a:solidFill>
                          <a:effectLst/>
                          <a:latin typeface="Arial" panose="020B0604020202020204" pitchFamily="34" charset="0"/>
                        </a:rPr>
                        <a:t>Weak Negative Effect (60-80% of runs </a:t>
                      </a:r>
                      <a:r>
                        <a:rPr lang="en-US" sz="1600" b="0" i="0" u="none" strike="noStrike" dirty="0" smtClean="0">
                          <a:solidFill>
                            <a:srgbClr val="000000"/>
                          </a:solidFill>
                          <a:effectLst/>
                          <a:latin typeface="Arial" panose="020B0604020202020204" pitchFamily="34" charset="0"/>
                        </a:rPr>
                        <a:t>negative</a:t>
                      </a:r>
                      <a:r>
                        <a:rPr lang="en-US" sz="1600" b="0" i="0" u="none" strike="noStrike" dirty="0">
                          <a:solidFill>
                            <a:srgbClr val="000000"/>
                          </a:solidFill>
                          <a:effectLst/>
                          <a:latin typeface="Arial" panose="020B0604020202020204" pitchFamily="34" charset="0"/>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5105598"/>
                  </a:ext>
                </a:extLst>
              </a:tr>
              <a:tr h="25983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tc gridSpan="5">
                  <a:txBody>
                    <a:bodyPr/>
                    <a:lstStyle/>
                    <a:p>
                      <a:pPr algn="l" fontAlgn="b"/>
                      <a:r>
                        <a:rPr lang="en-US" sz="1600" b="0" i="0" u="none" strike="noStrike" dirty="0">
                          <a:solidFill>
                            <a:srgbClr val="000000"/>
                          </a:solidFill>
                          <a:effectLst/>
                          <a:latin typeface="Arial" panose="020B0604020202020204" pitchFamily="34" charset="0"/>
                        </a:rPr>
                        <a:t>Strong Negative Effect (&gt;80% of runs </a:t>
                      </a:r>
                      <a:r>
                        <a:rPr lang="en-US" sz="1600" b="0" i="0" u="none" strike="noStrike" dirty="0" smtClean="0">
                          <a:solidFill>
                            <a:srgbClr val="000000"/>
                          </a:solidFill>
                          <a:effectLst/>
                          <a:latin typeface="Arial" panose="020B0604020202020204" pitchFamily="34" charset="0"/>
                        </a:rPr>
                        <a:t>negative</a:t>
                      </a:r>
                      <a:r>
                        <a:rPr lang="en-US" sz="1600" b="0" i="0" u="none" strike="noStrike" dirty="0">
                          <a:solidFill>
                            <a:srgbClr val="000000"/>
                          </a:solidFill>
                          <a:effectLst/>
                          <a:latin typeface="Arial" panose="020B0604020202020204" pitchFamily="34" charset="0"/>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58814265"/>
                  </a:ext>
                </a:extLst>
              </a:tr>
              <a:tr h="25983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4">
                  <a:txBody>
                    <a:bodyPr/>
                    <a:lstStyle/>
                    <a:p>
                      <a:pPr algn="l" fontAlgn="b"/>
                      <a:r>
                        <a:rPr lang="en-US" sz="1600" b="0" i="0" u="none" strike="noStrike" dirty="0">
                          <a:solidFill>
                            <a:srgbClr val="000000"/>
                          </a:solidFill>
                          <a:effectLst/>
                          <a:latin typeface="Arial" panose="020B0604020202020204" pitchFamily="34" charset="0"/>
                        </a:rPr>
                        <a:t>Neutral (40-60% of runs </a:t>
                      </a:r>
                      <a:r>
                        <a:rPr lang="en-US" sz="1600" b="0" i="0" u="none" strike="noStrike" dirty="0" smtClean="0">
                          <a:solidFill>
                            <a:srgbClr val="000000"/>
                          </a:solidFill>
                          <a:effectLst/>
                          <a:latin typeface="Arial" panose="020B0604020202020204" pitchFamily="34" charset="0"/>
                        </a:rPr>
                        <a:t>positive/negative</a:t>
                      </a:r>
                      <a:r>
                        <a:rPr lang="en-US" sz="1600" b="0" i="0" u="none" strike="noStrike" dirty="0">
                          <a:solidFill>
                            <a:srgbClr val="000000"/>
                          </a:solidFill>
                          <a:effectLst/>
                          <a:latin typeface="Arial" panose="020B0604020202020204" pitchFamily="34" charset="0"/>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371768570"/>
                  </a:ext>
                </a:extLst>
              </a:tr>
              <a:tr h="25983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gridSpan="5">
                  <a:txBody>
                    <a:bodyPr/>
                    <a:lstStyle/>
                    <a:p>
                      <a:pPr algn="l" fontAlgn="b"/>
                      <a:r>
                        <a:rPr lang="en-US" sz="1600" b="0" i="0" u="none" strike="noStrike" dirty="0">
                          <a:solidFill>
                            <a:srgbClr val="000000"/>
                          </a:solidFill>
                          <a:effectLst/>
                          <a:latin typeface="Arial" panose="020B0604020202020204" pitchFamily="34" charset="0"/>
                        </a:rPr>
                        <a:t>Weak Positive Effect (60-80% of runs </a:t>
                      </a:r>
                      <a:r>
                        <a:rPr lang="en-US" sz="1600" b="0" i="0" u="none" strike="noStrike" dirty="0" smtClean="0">
                          <a:solidFill>
                            <a:srgbClr val="000000"/>
                          </a:solidFill>
                          <a:effectLst/>
                          <a:latin typeface="Arial" panose="020B0604020202020204" pitchFamily="34" charset="0"/>
                        </a:rPr>
                        <a:t>positive</a:t>
                      </a:r>
                      <a:r>
                        <a:rPr lang="en-US" sz="1600" b="0" i="0" u="none" strike="noStrike" dirty="0">
                          <a:solidFill>
                            <a:srgbClr val="000000"/>
                          </a:solidFill>
                          <a:effectLst/>
                          <a:latin typeface="Arial" panose="020B0604020202020204" pitchFamily="34" charset="0"/>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0477823"/>
                  </a:ext>
                </a:extLst>
              </a:tr>
              <a:tr h="259836">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D77"/>
                    </a:solidFill>
                  </a:tcPr>
                </a:tc>
                <a:tc gridSpan="5">
                  <a:txBody>
                    <a:bodyPr/>
                    <a:lstStyle/>
                    <a:p>
                      <a:pPr algn="l" fontAlgn="b"/>
                      <a:r>
                        <a:rPr lang="en-US" sz="1600" b="0" i="0" u="none" strike="noStrike" dirty="0">
                          <a:solidFill>
                            <a:srgbClr val="000000"/>
                          </a:solidFill>
                          <a:effectLst/>
                          <a:latin typeface="Arial" panose="020B0604020202020204" pitchFamily="34" charset="0"/>
                        </a:rPr>
                        <a:t>Strong Positive Effect (&gt;80% of runs </a:t>
                      </a:r>
                      <a:r>
                        <a:rPr lang="en-US" sz="1600" b="0" i="0" u="none" strike="noStrike" dirty="0" smtClean="0">
                          <a:solidFill>
                            <a:srgbClr val="000000"/>
                          </a:solidFill>
                          <a:effectLst/>
                          <a:latin typeface="Arial" panose="020B0604020202020204" pitchFamily="34" charset="0"/>
                        </a:rPr>
                        <a:t>positive</a:t>
                      </a:r>
                      <a:r>
                        <a:rPr lang="en-US" sz="1600" b="0" i="0" u="none" strike="noStrike" dirty="0">
                          <a:solidFill>
                            <a:srgbClr val="000000"/>
                          </a:solidFill>
                          <a:effectLst/>
                          <a:latin typeface="Arial" panose="020B0604020202020204" pitchFamily="34" charset="0"/>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310138"/>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533179722"/>
              </p:ext>
            </p:extLst>
          </p:nvPr>
        </p:nvGraphicFramePr>
        <p:xfrm>
          <a:off x="28101055" y="20106289"/>
          <a:ext cx="10801350" cy="2574351"/>
        </p:xfrm>
        <a:graphic>
          <a:graphicData uri="http://schemas.openxmlformats.org/drawingml/2006/table">
            <a:tbl>
              <a:tblPr/>
              <a:tblGrid>
                <a:gridCol w="3288360">
                  <a:extLst>
                    <a:ext uri="{9D8B030D-6E8A-4147-A177-3AD203B41FA5}">
                      <a16:colId xmlns:a16="http://schemas.microsoft.com/office/drawing/2014/main" val="685053983"/>
                    </a:ext>
                  </a:extLst>
                </a:gridCol>
                <a:gridCol w="2562181">
                  <a:extLst>
                    <a:ext uri="{9D8B030D-6E8A-4147-A177-3AD203B41FA5}">
                      <a16:colId xmlns:a16="http://schemas.microsoft.com/office/drawing/2014/main" val="813594376"/>
                    </a:ext>
                  </a:extLst>
                </a:gridCol>
                <a:gridCol w="2301852">
                  <a:extLst>
                    <a:ext uri="{9D8B030D-6E8A-4147-A177-3AD203B41FA5}">
                      <a16:colId xmlns:a16="http://schemas.microsoft.com/office/drawing/2014/main" val="2560409078"/>
                    </a:ext>
                  </a:extLst>
                </a:gridCol>
                <a:gridCol w="2648957">
                  <a:extLst>
                    <a:ext uri="{9D8B030D-6E8A-4147-A177-3AD203B41FA5}">
                      <a16:colId xmlns:a16="http://schemas.microsoft.com/office/drawing/2014/main" val="137935072"/>
                    </a:ext>
                  </a:extLst>
                </a:gridCol>
              </a:tblGrid>
              <a:tr h="334953">
                <a:tc>
                  <a:txBody>
                    <a:bodyPr/>
                    <a:lstStyle/>
                    <a:p>
                      <a:pPr algn="l" fontAlgn="b"/>
                      <a:r>
                        <a:rPr lang="en-US" sz="2000" b="1" i="1" u="none" strike="noStrike" dirty="0">
                          <a:solidFill>
                            <a:srgbClr val="000000"/>
                          </a:solidFill>
                          <a:effectLst/>
                          <a:latin typeface="Arial" panose="020B0604020202020204" pitchFamily="34" charset="0"/>
                        </a:rPr>
                        <a:t>Salmon Traits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Arial" panose="020B0604020202020204" pitchFamily="34" charset="0"/>
                        </a:rPr>
                        <a:t>South Sound</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Arial" panose="020B0604020202020204" pitchFamily="34" charset="0"/>
                        </a:rPr>
                        <a:t>Hood Canal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Arial" panose="020B0604020202020204" pitchFamily="34" charset="0"/>
                        </a:rPr>
                        <a:t>Central Basin</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175834"/>
                  </a:ext>
                </a:extLst>
              </a:tr>
              <a:tr h="325383">
                <a:tc>
                  <a:txBody>
                    <a:bodyPr/>
                    <a:lstStyle/>
                    <a:p>
                      <a:pPr algn="l" fontAlgn="b"/>
                      <a:r>
                        <a:rPr lang="en-US" sz="2000" b="0" i="0" u="none" strike="noStrike">
                          <a:solidFill>
                            <a:srgbClr val="000000"/>
                          </a:solidFill>
                          <a:effectLst/>
                          <a:latin typeface="Arial" panose="020B0604020202020204" pitchFamily="34" charset="0"/>
                        </a:rPr>
                        <a:t>Survival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2751446203"/>
                  </a:ext>
                </a:extLst>
              </a:tr>
              <a:tr h="382803">
                <a:tc>
                  <a:txBody>
                    <a:bodyPr/>
                    <a:lstStyle/>
                    <a:p>
                      <a:pPr algn="l" fontAlgn="ctr"/>
                      <a:r>
                        <a:rPr lang="en-US" sz="2000" b="0" i="0" u="none" strike="noStrike" dirty="0">
                          <a:solidFill>
                            <a:srgbClr val="000000"/>
                          </a:solidFill>
                          <a:effectLst/>
                          <a:latin typeface="Arial" panose="020B0604020202020204" pitchFamily="34" charset="0"/>
                        </a:rPr>
                        <a:t>Abundance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727797891"/>
                  </a:ext>
                </a:extLst>
              </a:tr>
              <a:tr h="382803">
                <a:tc>
                  <a:txBody>
                    <a:bodyPr/>
                    <a:lstStyle/>
                    <a:p>
                      <a:pPr algn="l" fontAlgn="b"/>
                      <a:r>
                        <a:rPr lang="en-US" sz="2000" b="0" i="0" u="none" strike="noStrike">
                          <a:solidFill>
                            <a:srgbClr val="000000"/>
                          </a:solidFill>
                          <a:effectLst/>
                          <a:latin typeface="Arial" panose="020B0604020202020204" pitchFamily="34" charset="0"/>
                        </a:rPr>
                        <a:t>Fitness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2245493492"/>
                  </a:ext>
                </a:extLst>
              </a:tr>
              <a:tr h="382803">
                <a:tc>
                  <a:txBody>
                    <a:bodyPr/>
                    <a:lstStyle/>
                    <a:p>
                      <a:pPr algn="l" fontAlgn="b"/>
                      <a:r>
                        <a:rPr lang="en-US" sz="2000" b="0" i="0" u="none" strike="noStrike">
                          <a:solidFill>
                            <a:srgbClr val="000000"/>
                          </a:solidFill>
                          <a:effectLst/>
                          <a:latin typeface="Arial" panose="020B0604020202020204" pitchFamily="34" charset="0"/>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extLst>
                  <a:ext uri="{0D108BD9-81ED-4DB2-BD59-A6C34878D82A}">
                    <a16:rowId xmlns:a16="http://schemas.microsoft.com/office/drawing/2014/main" val="3113090912"/>
                  </a:ext>
                </a:extLst>
              </a:tr>
              <a:tr h="382803">
                <a:tc>
                  <a:txBody>
                    <a:bodyPr/>
                    <a:lstStyle/>
                    <a:p>
                      <a:pPr algn="l" fontAlgn="b"/>
                      <a:r>
                        <a:rPr lang="en-US" sz="2000" b="0" i="0" u="none" strike="noStrike">
                          <a:solidFill>
                            <a:srgbClr val="000000"/>
                          </a:solidFill>
                          <a:effectLst/>
                          <a:latin typeface="Arial" panose="020B0604020202020204" pitchFamily="34" charset="0"/>
                        </a:rPr>
                        <a:t>Residency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00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49103681"/>
                  </a:ext>
                </a:extLst>
              </a:tr>
              <a:tr h="382803">
                <a:tc>
                  <a:txBody>
                    <a:bodyPr/>
                    <a:lstStyle/>
                    <a:p>
                      <a:pPr algn="l" fontAlgn="b"/>
                      <a:r>
                        <a:rPr lang="en-US" sz="2000" b="0" i="0" u="none" strike="noStrike">
                          <a:solidFill>
                            <a:srgbClr val="000000"/>
                          </a:solidFill>
                          <a:effectLst/>
                          <a:latin typeface="Arial" panose="020B0604020202020204" pitchFamily="34" charset="0"/>
                        </a:rPr>
                        <a:t>Other Salmon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D7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97781647"/>
                  </a:ext>
                </a:extLst>
              </a:tr>
            </a:tbl>
          </a:graphicData>
        </a:graphic>
      </p:graphicFrame>
      <p:sp>
        <p:nvSpPr>
          <p:cNvPr id="11" name="Freeform 10"/>
          <p:cNvSpPr/>
          <p:nvPr/>
        </p:nvSpPr>
        <p:spPr>
          <a:xfrm>
            <a:off x="7415546" y="20767915"/>
            <a:ext cx="5644615" cy="5686767"/>
          </a:xfrm>
          <a:custGeom>
            <a:avLst/>
            <a:gdLst>
              <a:gd name="connsiteX0" fmla="*/ 2601911 w 5644615"/>
              <a:gd name="connsiteY0" fmla="*/ 37879 h 5720667"/>
              <a:gd name="connsiteX1" fmla="*/ 3857505 w 5644615"/>
              <a:gd name="connsiteY1" fmla="*/ 174356 h 5720667"/>
              <a:gd name="connsiteX2" fmla="*/ 5126747 w 5644615"/>
              <a:gd name="connsiteY2" fmla="*/ 843096 h 5720667"/>
              <a:gd name="connsiteX3" fmla="*/ 5604418 w 5644615"/>
              <a:gd name="connsiteY3" fmla="*/ 2453532 h 5720667"/>
              <a:gd name="connsiteX4" fmla="*/ 4171403 w 5644615"/>
              <a:gd name="connsiteY4" fmla="*/ 2740135 h 5720667"/>
              <a:gd name="connsiteX5" fmla="*/ 4307881 w 5644615"/>
              <a:gd name="connsiteY5" fmla="*/ 4118559 h 5720667"/>
              <a:gd name="connsiteX6" fmla="*/ 4062221 w 5644615"/>
              <a:gd name="connsiteY6" fmla="*/ 5551574 h 5720667"/>
              <a:gd name="connsiteX7" fmla="*/ 2888514 w 5644615"/>
              <a:gd name="connsiteY7" fmla="*/ 5537926 h 5720667"/>
              <a:gd name="connsiteX8" fmla="*/ 2083296 w 5644615"/>
              <a:gd name="connsiteY8" fmla="*/ 4159502 h 5720667"/>
              <a:gd name="connsiteX9" fmla="*/ 1441851 w 5644615"/>
              <a:gd name="connsiteY9" fmla="*/ 2794726 h 5720667"/>
              <a:gd name="connsiteX10" fmla="*/ 350030 w 5644615"/>
              <a:gd name="connsiteY10" fmla="*/ 1716553 h 5720667"/>
              <a:gd name="connsiteX11" fmla="*/ 118018 w 5644615"/>
              <a:gd name="connsiteY11" fmla="*/ 747562 h 5720667"/>
              <a:gd name="connsiteX12" fmla="*/ 2069648 w 5644615"/>
              <a:gd name="connsiteY12" fmla="*/ 65174 h 5720667"/>
              <a:gd name="connsiteX13" fmla="*/ 2601911 w 5644615"/>
              <a:gd name="connsiteY13" fmla="*/ 37879 h 5720667"/>
              <a:gd name="connsiteX0" fmla="*/ 2601911 w 5644615"/>
              <a:gd name="connsiteY0" fmla="*/ 8696 h 5691484"/>
              <a:gd name="connsiteX1" fmla="*/ 3857505 w 5644615"/>
              <a:gd name="connsiteY1" fmla="*/ 145173 h 5691484"/>
              <a:gd name="connsiteX2" fmla="*/ 5126747 w 5644615"/>
              <a:gd name="connsiteY2" fmla="*/ 813913 h 5691484"/>
              <a:gd name="connsiteX3" fmla="*/ 5604418 w 5644615"/>
              <a:gd name="connsiteY3" fmla="*/ 2424349 h 5691484"/>
              <a:gd name="connsiteX4" fmla="*/ 4171403 w 5644615"/>
              <a:gd name="connsiteY4" fmla="*/ 2710952 h 5691484"/>
              <a:gd name="connsiteX5" fmla="*/ 4307881 w 5644615"/>
              <a:gd name="connsiteY5" fmla="*/ 4089376 h 5691484"/>
              <a:gd name="connsiteX6" fmla="*/ 4062221 w 5644615"/>
              <a:gd name="connsiteY6" fmla="*/ 5522391 h 5691484"/>
              <a:gd name="connsiteX7" fmla="*/ 2888514 w 5644615"/>
              <a:gd name="connsiteY7" fmla="*/ 5508743 h 5691484"/>
              <a:gd name="connsiteX8" fmla="*/ 2083296 w 5644615"/>
              <a:gd name="connsiteY8" fmla="*/ 4130319 h 5691484"/>
              <a:gd name="connsiteX9" fmla="*/ 1441851 w 5644615"/>
              <a:gd name="connsiteY9" fmla="*/ 2765543 h 5691484"/>
              <a:gd name="connsiteX10" fmla="*/ 350030 w 5644615"/>
              <a:gd name="connsiteY10" fmla="*/ 1687370 h 5691484"/>
              <a:gd name="connsiteX11" fmla="*/ 118018 w 5644615"/>
              <a:gd name="connsiteY11" fmla="*/ 718379 h 5691484"/>
              <a:gd name="connsiteX12" fmla="*/ 1742102 w 5644615"/>
              <a:gd name="connsiteY12" fmla="*/ 90582 h 5691484"/>
              <a:gd name="connsiteX13" fmla="*/ 2601911 w 5644615"/>
              <a:gd name="connsiteY13" fmla="*/ 8696 h 5691484"/>
              <a:gd name="connsiteX0" fmla="*/ 2601911 w 5644615"/>
              <a:gd name="connsiteY0" fmla="*/ 3979 h 5686767"/>
              <a:gd name="connsiteX1" fmla="*/ 3857505 w 5644615"/>
              <a:gd name="connsiteY1" fmla="*/ 140456 h 5686767"/>
              <a:gd name="connsiteX2" fmla="*/ 5126747 w 5644615"/>
              <a:gd name="connsiteY2" fmla="*/ 809196 h 5686767"/>
              <a:gd name="connsiteX3" fmla="*/ 5604418 w 5644615"/>
              <a:gd name="connsiteY3" fmla="*/ 2419632 h 5686767"/>
              <a:gd name="connsiteX4" fmla="*/ 4171403 w 5644615"/>
              <a:gd name="connsiteY4" fmla="*/ 2706235 h 5686767"/>
              <a:gd name="connsiteX5" fmla="*/ 4307881 w 5644615"/>
              <a:gd name="connsiteY5" fmla="*/ 4084659 h 5686767"/>
              <a:gd name="connsiteX6" fmla="*/ 4062221 w 5644615"/>
              <a:gd name="connsiteY6" fmla="*/ 5517674 h 5686767"/>
              <a:gd name="connsiteX7" fmla="*/ 2888514 w 5644615"/>
              <a:gd name="connsiteY7" fmla="*/ 5504026 h 5686767"/>
              <a:gd name="connsiteX8" fmla="*/ 2083296 w 5644615"/>
              <a:gd name="connsiteY8" fmla="*/ 4125602 h 5686767"/>
              <a:gd name="connsiteX9" fmla="*/ 1441851 w 5644615"/>
              <a:gd name="connsiteY9" fmla="*/ 2760826 h 5686767"/>
              <a:gd name="connsiteX10" fmla="*/ 350030 w 5644615"/>
              <a:gd name="connsiteY10" fmla="*/ 1682653 h 5686767"/>
              <a:gd name="connsiteX11" fmla="*/ 118018 w 5644615"/>
              <a:gd name="connsiteY11" fmla="*/ 713662 h 5686767"/>
              <a:gd name="connsiteX12" fmla="*/ 1346317 w 5644615"/>
              <a:gd name="connsiteY12" fmla="*/ 222342 h 5686767"/>
              <a:gd name="connsiteX13" fmla="*/ 2601911 w 5644615"/>
              <a:gd name="connsiteY13" fmla="*/ 3979 h 568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44615" h="5686767">
                <a:moveTo>
                  <a:pt x="2601911" y="3979"/>
                </a:moveTo>
                <a:cubicBezTo>
                  <a:pt x="3020442" y="-9669"/>
                  <a:pt x="3436699" y="6253"/>
                  <a:pt x="3857505" y="140456"/>
                </a:cubicBezTo>
                <a:cubicBezTo>
                  <a:pt x="4278311" y="274659"/>
                  <a:pt x="4835595" y="429333"/>
                  <a:pt x="5126747" y="809196"/>
                </a:cubicBezTo>
                <a:cubicBezTo>
                  <a:pt x="5417899" y="1189059"/>
                  <a:pt x="5763642" y="2103459"/>
                  <a:pt x="5604418" y="2419632"/>
                </a:cubicBezTo>
                <a:cubicBezTo>
                  <a:pt x="5445194" y="2735805"/>
                  <a:pt x="4387492" y="2428731"/>
                  <a:pt x="4171403" y="2706235"/>
                </a:cubicBezTo>
                <a:cubicBezTo>
                  <a:pt x="3955314" y="2983739"/>
                  <a:pt x="4326078" y="3616086"/>
                  <a:pt x="4307881" y="4084659"/>
                </a:cubicBezTo>
                <a:cubicBezTo>
                  <a:pt x="4289684" y="4553232"/>
                  <a:pt x="4298782" y="5281113"/>
                  <a:pt x="4062221" y="5517674"/>
                </a:cubicBezTo>
                <a:cubicBezTo>
                  <a:pt x="3825660" y="5754235"/>
                  <a:pt x="3218335" y="5736038"/>
                  <a:pt x="2888514" y="5504026"/>
                </a:cubicBezTo>
                <a:cubicBezTo>
                  <a:pt x="2558693" y="5272014"/>
                  <a:pt x="2324406" y="4582802"/>
                  <a:pt x="2083296" y="4125602"/>
                </a:cubicBezTo>
                <a:cubicBezTo>
                  <a:pt x="1842185" y="3668402"/>
                  <a:pt x="1730729" y="3167984"/>
                  <a:pt x="1441851" y="2760826"/>
                </a:cubicBezTo>
                <a:cubicBezTo>
                  <a:pt x="1152973" y="2353668"/>
                  <a:pt x="570669" y="2023847"/>
                  <a:pt x="350030" y="1682653"/>
                </a:cubicBezTo>
                <a:cubicBezTo>
                  <a:pt x="129391" y="1341459"/>
                  <a:pt x="-168585" y="988892"/>
                  <a:pt x="118018" y="713662"/>
                </a:cubicBezTo>
                <a:cubicBezTo>
                  <a:pt x="404621" y="438432"/>
                  <a:pt x="939159" y="338348"/>
                  <a:pt x="1346317" y="222342"/>
                </a:cubicBezTo>
                <a:cubicBezTo>
                  <a:pt x="1753475" y="106336"/>
                  <a:pt x="2183380" y="17627"/>
                  <a:pt x="2601911" y="3979"/>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852345" y="22664727"/>
            <a:ext cx="2861673" cy="3711215"/>
          </a:xfrm>
          <a:custGeom>
            <a:avLst/>
            <a:gdLst>
              <a:gd name="connsiteX0" fmla="*/ 2878508 w 2906404"/>
              <a:gd name="connsiteY0" fmla="*/ 3361553 h 3812103"/>
              <a:gd name="connsiteX1" fmla="*/ 2469075 w 2906404"/>
              <a:gd name="connsiteY1" fmla="*/ 2228788 h 3812103"/>
              <a:gd name="connsiteX2" fmla="*/ 1745744 w 2906404"/>
              <a:gd name="connsiteY2" fmla="*/ 932251 h 3812103"/>
              <a:gd name="connsiteX3" fmla="*/ 981469 w 2906404"/>
              <a:gd name="connsiteY3" fmla="*/ 45147 h 3812103"/>
              <a:gd name="connsiteX4" fmla="*/ 26126 w 2906404"/>
              <a:gd name="connsiteY4" fmla="*/ 277159 h 3812103"/>
              <a:gd name="connsiteX5" fmla="*/ 367320 w 2906404"/>
              <a:gd name="connsiteY5" fmla="*/ 1532753 h 3812103"/>
              <a:gd name="connsiteX6" fmla="*/ 1390902 w 2906404"/>
              <a:gd name="connsiteY6" fmla="*/ 3252371 h 3812103"/>
              <a:gd name="connsiteX7" fmla="*/ 2155176 w 2906404"/>
              <a:gd name="connsiteY7" fmla="*/ 3689099 h 3812103"/>
              <a:gd name="connsiteX8" fmla="*/ 2851212 w 2906404"/>
              <a:gd name="connsiteY8" fmla="*/ 3784633 h 3812103"/>
              <a:gd name="connsiteX9" fmla="*/ 2864860 w 2906404"/>
              <a:gd name="connsiteY9" fmla="*/ 3266018 h 3812103"/>
              <a:gd name="connsiteX10" fmla="*/ 2878508 w 2906404"/>
              <a:gd name="connsiteY10" fmla="*/ 3361553 h 3812103"/>
              <a:gd name="connsiteX0" fmla="*/ 2878508 w 2884134"/>
              <a:gd name="connsiteY0" fmla="*/ 3361553 h 3812103"/>
              <a:gd name="connsiteX1" fmla="*/ 2469075 w 2884134"/>
              <a:gd name="connsiteY1" fmla="*/ 2228788 h 3812103"/>
              <a:gd name="connsiteX2" fmla="*/ 1745744 w 2884134"/>
              <a:gd name="connsiteY2" fmla="*/ 932251 h 3812103"/>
              <a:gd name="connsiteX3" fmla="*/ 981469 w 2884134"/>
              <a:gd name="connsiteY3" fmla="*/ 45147 h 3812103"/>
              <a:gd name="connsiteX4" fmla="*/ 26126 w 2884134"/>
              <a:gd name="connsiteY4" fmla="*/ 277159 h 3812103"/>
              <a:gd name="connsiteX5" fmla="*/ 367320 w 2884134"/>
              <a:gd name="connsiteY5" fmla="*/ 1532753 h 3812103"/>
              <a:gd name="connsiteX6" fmla="*/ 1390902 w 2884134"/>
              <a:gd name="connsiteY6" fmla="*/ 3252371 h 3812103"/>
              <a:gd name="connsiteX7" fmla="*/ 2155176 w 2884134"/>
              <a:gd name="connsiteY7" fmla="*/ 3689099 h 3812103"/>
              <a:gd name="connsiteX8" fmla="*/ 2851212 w 2884134"/>
              <a:gd name="connsiteY8" fmla="*/ 3784633 h 3812103"/>
              <a:gd name="connsiteX9" fmla="*/ 2714735 w 2884134"/>
              <a:gd name="connsiteY9" fmla="*/ 2897528 h 3812103"/>
              <a:gd name="connsiteX10" fmla="*/ 2878508 w 2884134"/>
              <a:gd name="connsiteY10" fmla="*/ 3361553 h 3812103"/>
              <a:gd name="connsiteX0" fmla="*/ 2578258 w 2886963"/>
              <a:gd name="connsiteY0" fmla="*/ 2569982 h 3812103"/>
              <a:gd name="connsiteX1" fmla="*/ 2469075 w 2886963"/>
              <a:gd name="connsiteY1" fmla="*/ 2228788 h 3812103"/>
              <a:gd name="connsiteX2" fmla="*/ 1745744 w 2886963"/>
              <a:gd name="connsiteY2" fmla="*/ 932251 h 3812103"/>
              <a:gd name="connsiteX3" fmla="*/ 981469 w 2886963"/>
              <a:gd name="connsiteY3" fmla="*/ 45147 h 3812103"/>
              <a:gd name="connsiteX4" fmla="*/ 26126 w 2886963"/>
              <a:gd name="connsiteY4" fmla="*/ 277159 h 3812103"/>
              <a:gd name="connsiteX5" fmla="*/ 367320 w 2886963"/>
              <a:gd name="connsiteY5" fmla="*/ 1532753 h 3812103"/>
              <a:gd name="connsiteX6" fmla="*/ 1390902 w 2886963"/>
              <a:gd name="connsiteY6" fmla="*/ 3252371 h 3812103"/>
              <a:gd name="connsiteX7" fmla="*/ 2155176 w 2886963"/>
              <a:gd name="connsiteY7" fmla="*/ 3689099 h 3812103"/>
              <a:gd name="connsiteX8" fmla="*/ 2851212 w 2886963"/>
              <a:gd name="connsiteY8" fmla="*/ 3784633 h 3812103"/>
              <a:gd name="connsiteX9" fmla="*/ 2714735 w 2886963"/>
              <a:gd name="connsiteY9" fmla="*/ 2897528 h 3812103"/>
              <a:gd name="connsiteX10" fmla="*/ 2578258 w 2886963"/>
              <a:gd name="connsiteY10" fmla="*/ 2569982 h 3812103"/>
              <a:gd name="connsiteX0" fmla="*/ 2578258 w 2899284"/>
              <a:gd name="connsiteY0" fmla="*/ 2569982 h 3742840"/>
              <a:gd name="connsiteX1" fmla="*/ 2469075 w 2899284"/>
              <a:gd name="connsiteY1" fmla="*/ 2228788 h 3742840"/>
              <a:gd name="connsiteX2" fmla="*/ 1745744 w 2899284"/>
              <a:gd name="connsiteY2" fmla="*/ 932251 h 3742840"/>
              <a:gd name="connsiteX3" fmla="*/ 981469 w 2899284"/>
              <a:gd name="connsiteY3" fmla="*/ 45147 h 3742840"/>
              <a:gd name="connsiteX4" fmla="*/ 26126 w 2899284"/>
              <a:gd name="connsiteY4" fmla="*/ 277159 h 3742840"/>
              <a:gd name="connsiteX5" fmla="*/ 367320 w 2899284"/>
              <a:gd name="connsiteY5" fmla="*/ 1532753 h 3742840"/>
              <a:gd name="connsiteX6" fmla="*/ 1390902 w 2899284"/>
              <a:gd name="connsiteY6" fmla="*/ 3252371 h 3742840"/>
              <a:gd name="connsiteX7" fmla="*/ 2155176 w 2899284"/>
              <a:gd name="connsiteY7" fmla="*/ 3689099 h 3742840"/>
              <a:gd name="connsiteX8" fmla="*/ 2864860 w 2899284"/>
              <a:gd name="connsiteY8" fmla="*/ 3689099 h 3742840"/>
              <a:gd name="connsiteX9" fmla="*/ 2714735 w 2899284"/>
              <a:gd name="connsiteY9" fmla="*/ 2897528 h 3742840"/>
              <a:gd name="connsiteX10" fmla="*/ 2578258 w 2899284"/>
              <a:gd name="connsiteY10" fmla="*/ 2569982 h 3742840"/>
              <a:gd name="connsiteX0" fmla="*/ 2578258 w 2883933"/>
              <a:gd name="connsiteY0" fmla="*/ 2569982 h 3742840"/>
              <a:gd name="connsiteX1" fmla="*/ 2469075 w 2883933"/>
              <a:gd name="connsiteY1" fmla="*/ 2228788 h 3742840"/>
              <a:gd name="connsiteX2" fmla="*/ 1745744 w 2883933"/>
              <a:gd name="connsiteY2" fmla="*/ 932251 h 3742840"/>
              <a:gd name="connsiteX3" fmla="*/ 981469 w 2883933"/>
              <a:gd name="connsiteY3" fmla="*/ 45147 h 3742840"/>
              <a:gd name="connsiteX4" fmla="*/ 26126 w 2883933"/>
              <a:gd name="connsiteY4" fmla="*/ 277159 h 3742840"/>
              <a:gd name="connsiteX5" fmla="*/ 367320 w 2883933"/>
              <a:gd name="connsiteY5" fmla="*/ 1532753 h 3742840"/>
              <a:gd name="connsiteX6" fmla="*/ 1390902 w 2883933"/>
              <a:gd name="connsiteY6" fmla="*/ 3252371 h 3742840"/>
              <a:gd name="connsiteX7" fmla="*/ 2155176 w 2883933"/>
              <a:gd name="connsiteY7" fmla="*/ 3689099 h 3742840"/>
              <a:gd name="connsiteX8" fmla="*/ 2864860 w 2883933"/>
              <a:gd name="connsiteY8" fmla="*/ 3689099 h 3742840"/>
              <a:gd name="connsiteX9" fmla="*/ 2714735 w 2883933"/>
              <a:gd name="connsiteY9" fmla="*/ 2897528 h 3742840"/>
              <a:gd name="connsiteX10" fmla="*/ 2578258 w 2883933"/>
              <a:gd name="connsiteY10" fmla="*/ 2569982 h 3742840"/>
              <a:gd name="connsiteX0" fmla="*/ 2619201 w 2883438"/>
              <a:gd name="connsiteY0" fmla="*/ 2556335 h 3742840"/>
              <a:gd name="connsiteX1" fmla="*/ 2469075 w 2883438"/>
              <a:gd name="connsiteY1" fmla="*/ 2228788 h 3742840"/>
              <a:gd name="connsiteX2" fmla="*/ 1745744 w 2883438"/>
              <a:gd name="connsiteY2" fmla="*/ 932251 h 3742840"/>
              <a:gd name="connsiteX3" fmla="*/ 981469 w 2883438"/>
              <a:gd name="connsiteY3" fmla="*/ 45147 h 3742840"/>
              <a:gd name="connsiteX4" fmla="*/ 26126 w 2883438"/>
              <a:gd name="connsiteY4" fmla="*/ 277159 h 3742840"/>
              <a:gd name="connsiteX5" fmla="*/ 367320 w 2883438"/>
              <a:gd name="connsiteY5" fmla="*/ 1532753 h 3742840"/>
              <a:gd name="connsiteX6" fmla="*/ 1390902 w 2883438"/>
              <a:gd name="connsiteY6" fmla="*/ 3252371 h 3742840"/>
              <a:gd name="connsiteX7" fmla="*/ 2155176 w 2883438"/>
              <a:gd name="connsiteY7" fmla="*/ 3689099 h 3742840"/>
              <a:gd name="connsiteX8" fmla="*/ 2864860 w 2883438"/>
              <a:gd name="connsiteY8" fmla="*/ 3689099 h 3742840"/>
              <a:gd name="connsiteX9" fmla="*/ 2714735 w 2883438"/>
              <a:gd name="connsiteY9" fmla="*/ 2897528 h 3742840"/>
              <a:gd name="connsiteX10" fmla="*/ 2619201 w 2883438"/>
              <a:gd name="connsiteY10" fmla="*/ 2556335 h 3742840"/>
              <a:gd name="connsiteX0" fmla="*/ 2619201 w 2833135"/>
              <a:gd name="connsiteY0" fmla="*/ 2556335 h 3711215"/>
              <a:gd name="connsiteX1" fmla="*/ 2469075 w 2833135"/>
              <a:gd name="connsiteY1" fmla="*/ 2228788 h 3711215"/>
              <a:gd name="connsiteX2" fmla="*/ 1745744 w 2833135"/>
              <a:gd name="connsiteY2" fmla="*/ 932251 h 3711215"/>
              <a:gd name="connsiteX3" fmla="*/ 981469 w 2833135"/>
              <a:gd name="connsiteY3" fmla="*/ 45147 h 3711215"/>
              <a:gd name="connsiteX4" fmla="*/ 26126 w 2833135"/>
              <a:gd name="connsiteY4" fmla="*/ 277159 h 3711215"/>
              <a:gd name="connsiteX5" fmla="*/ 367320 w 2833135"/>
              <a:gd name="connsiteY5" fmla="*/ 1532753 h 3711215"/>
              <a:gd name="connsiteX6" fmla="*/ 1390902 w 2833135"/>
              <a:gd name="connsiteY6" fmla="*/ 3252371 h 3711215"/>
              <a:gd name="connsiteX7" fmla="*/ 2155176 w 2833135"/>
              <a:gd name="connsiteY7" fmla="*/ 3689099 h 3711215"/>
              <a:gd name="connsiteX8" fmla="*/ 2810269 w 2833135"/>
              <a:gd name="connsiteY8" fmla="*/ 3607213 h 3711215"/>
              <a:gd name="connsiteX9" fmla="*/ 2714735 w 2833135"/>
              <a:gd name="connsiteY9" fmla="*/ 2897528 h 3711215"/>
              <a:gd name="connsiteX10" fmla="*/ 2619201 w 2833135"/>
              <a:gd name="connsiteY10" fmla="*/ 2556335 h 3711215"/>
              <a:gd name="connsiteX0" fmla="*/ 2619201 w 2833135"/>
              <a:gd name="connsiteY0" fmla="*/ 2556335 h 3711215"/>
              <a:gd name="connsiteX1" fmla="*/ 2455427 w 2833135"/>
              <a:gd name="connsiteY1" fmla="*/ 2051367 h 3711215"/>
              <a:gd name="connsiteX2" fmla="*/ 1745744 w 2833135"/>
              <a:gd name="connsiteY2" fmla="*/ 932251 h 3711215"/>
              <a:gd name="connsiteX3" fmla="*/ 981469 w 2833135"/>
              <a:gd name="connsiteY3" fmla="*/ 45147 h 3711215"/>
              <a:gd name="connsiteX4" fmla="*/ 26126 w 2833135"/>
              <a:gd name="connsiteY4" fmla="*/ 277159 h 3711215"/>
              <a:gd name="connsiteX5" fmla="*/ 367320 w 2833135"/>
              <a:gd name="connsiteY5" fmla="*/ 1532753 h 3711215"/>
              <a:gd name="connsiteX6" fmla="*/ 1390902 w 2833135"/>
              <a:gd name="connsiteY6" fmla="*/ 3252371 h 3711215"/>
              <a:gd name="connsiteX7" fmla="*/ 2155176 w 2833135"/>
              <a:gd name="connsiteY7" fmla="*/ 3689099 h 3711215"/>
              <a:gd name="connsiteX8" fmla="*/ 2810269 w 2833135"/>
              <a:gd name="connsiteY8" fmla="*/ 3607213 h 3711215"/>
              <a:gd name="connsiteX9" fmla="*/ 2714735 w 2833135"/>
              <a:gd name="connsiteY9" fmla="*/ 2897528 h 3711215"/>
              <a:gd name="connsiteX10" fmla="*/ 2619201 w 2833135"/>
              <a:gd name="connsiteY10" fmla="*/ 2556335 h 3711215"/>
              <a:gd name="connsiteX0" fmla="*/ 2714736 w 2831568"/>
              <a:gd name="connsiteY0" fmla="*/ 2610926 h 3711215"/>
              <a:gd name="connsiteX1" fmla="*/ 2455427 w 2831568"/>
              <a:gd name="connsiteY1" fmla="*/ 2051367 h 3711215"/>
              <a:gd name="connsiteX2" fmla="*/ 1745744 w 2831568"/>
              <a:gd name="connsiteY2" fmla="*/ 932251 h 3711215"/>
              <a:gd name="connsiteX3" fmla="*/ 981469 w 2831568"/>
              <a:gd name="connsiteY3" fmla="*/ 45147 h 3711215"/>
              <a:gd name="connsiteX4" fmla="*/ 26126 w 2831568"/>
              <a:gd name="connsiteY4" fmla="*/ 277159 h 3711215"/>
              <a:gd name="connsiteX5" fmla="*/ 367320 w 2831568"/>
              <a:gd name="connsiteY5" fmla="*/ 1532753 h 3711215"/>
              <a:gd name="connsiteX6" fmla="*/ 1390902 w 2831568"/>
              <a:gd name="connsiteY6" fmla="*/ 3252371 h 3711215"/>
              <a:gd name="connsiteX7" fmla="*/ 2155176 w 2831568"/>
              <a:gd name="connsiteY7" fmla="*/ 3689099 h 3711215"/>
              <a:gd name="connsiteX8" fmla="*/ 2810269 w 2831568"/>
              <a:gd name="connsiteY8" fmla="*/ 3607213 h 3711215"/>
              <a:gd name="connsiteX9" fmla="*/ 2714735 w 2831568"/>
              <a:gd name="connsiteY9" fmla="*/ 2897528 h 3711215"/>
              <a:gd name="connsiteX10" fmla="*/ 2714736 w 2831568"/>
              <a:gd name="connsiteY10" fmla="*/ 2610926 h 3711215"/>
              <a:gd name="connsiteX0" fmla="*/ 2714735 w 2836331"/>
              <a:gd name="connsiteY0" fmla="*/ 2897528 h 3711215"/>
              <a:gd name="connsiteX1" fmla="*/ 2455427 w 2836331"/>
              <a:gd name="connsiteY1" fmla="*/ 2051367 h 3711215"/>
              <a:gd name="connsiteX2" fmla="*/ 1745744 w 2836331"/>
              <a:gd name="connsiteY2" fmla="*/ 932251 h 3711215"/>
              <a:gd name="connsiteX3" fmla="*/ 981469 w 2836331"/>
              <a:gd name="connsiteY3" fmla="*/ 45147 h 3711215"/>
              <a:gd name="connsiteX4" fmla="*/ 26126 w 2836331"/>
              <a:gd name="connsiteY4" fmla="*/ 277159 h 3711215"/>
              <a:gd name="connsiteX5" fmla="*/ 367320 w 2836331"/>
              <a:gd name="connsiteY5" fmla="*/ 1532753 h 3711215"/>
              <a:gd name="connsiteX6" fmla="*/ 1390902 w 2836331"/>
              <a:gd name="connsiteY6" fmla="*/ 3252371 h 3711215"/>
              <a:gd name="connsiteX7" fmla="*/ 2155176 w 2836331"/>
              <a:gd name="connsiteY7" fmla="*/ 3689099 h 3711215"/>
              <a:gd name="connsiteX8" fmla="*/ 2810269 w 2836331"/>
              <a:gd name="connsiteY8" fmla="*/ 3607213 h 3711215"/>
              <a:gd name="connsiteX9" fmla="*/ 2714735 w 2836331"/>
              <a:gd name="connsiteY9" fmla="*/ 2897528 h 3711215"/>
              <a:gd name="connsiteX0" fmla="*/ 2810269 w 2861673"/>
              <a:gd name="connsiteY0" fmla="*/ 2897528 h 3711215"/>
              <a:gd name="connsiteX1" fmla="*/ 2455427 w 2861673"/>
              <a:gd name="connsiteY1" fmla="*/ 2051367 h 3711215"/>
              <a:gd name="connsiteX2" fmla="*/ 1745744 w 2861673"/>
              <a:gd name="connsiteY2" fmla="*/ 932251 h 3711215"/>
              <a:gd name="connsiteX3" fmla="*/ 981469 w 2861673"/>
              <a:gd name="connsiteY3" fmla="*/ 45147 h 3711215"/>
              <a:gd name="connsiteX4" fmla="*/ 26126 w 2861673"/>
              <a:gd name="connsiteY4" fmla="*/ 277159 h 3711215"/>
              <a:gd name="connsiteX5" fmla="*/ 367320 w 2861673"/>
              <a:gd name="connsiteY5" fmla="*/ 1532753 h 3711215"/>
              <a:gd name="connsiteX6" fmla="*/ 1390902 w 2861673"/>
              <a:gd name="connsiteY6" fmla="*/ 3252371 h 3711215"/>
              <a:gd name="connsiteX7" fmla="*/ 2155176 w 2861673"/>
              <a:gd name="connsiteY7" fmla="*/ 3689099 h 3711215"/>
              <a:gd name="connsiteX8" fmla="*/ 2810269 w 2861673"/>
              <a:gd name="connsiteY8" fmla="*/ 3607213 h 3711215"/>
              <a:gd name="connsiteX9" fmla="*/ 2810269 w 2861673"/>
              <a:gd name="connsiteY9" fmla="*/ 2897528 h 371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673" h="3711215">
                <a:moveTo>
                  <a:pt x="2810269" y="2897528"/>
                </a:moveTo>
                <a:cubicBezTo>
                  <a:pt x="2751129" y="2638220"/>
                  <a:pt x="2632848" y="2378913"/>
                  <a:pt x="2455427" y="2051367"/>
                </a:cubicBezTo>
                <a:cubicBezTo>
                  <a:pt x="2278006" y="1723821"/>
                  <a:pt x="1991404" y="1266621"/>
                  <a:pt x="1745744" y="932251"/>
                </a:cubicBezTo>
                <a:cubicBezTo>
                  <a:pt x="1500084" y="597881"/>
                  <a:pt x="1268072" y="154329"/>
                  <a:pt x="981469" y="45147"/>
                </a:cubicBezTo>
                <a:cubicBezTo>
                  <a:pt x="694866" y="-64035"/>
                  <a:pt x="128484" y="29225"/>
                  <a:pt x="26126" y="277159"/>
                </a:cubicBezTo>
                <a:cubicBezTo>
                  <a:pt x="-76232" y="525093"/>
                  <a:pt x="139857" y="1036884"/>
                  <a:pt x="367320" y="1532753"/>
                </a:cubicBezTo>
                <a:cubicBezTo>
                  <a:pt x="594783" y="2028622"/>
                  <a:pt x="1092926" y="2892980"/>
                  <a:pt x="1390902" y="3252371"/>
                </a:cubicBezTo>
                <a:cubicBezTo>
                  <a:pt x="1688878" y="3611762"/>
                  <a:pt x="1918615" y="3629959"/>
                  <a:pt x="2155176" y="3689099"/>
                </a:cubicBezTo>
                <a:cubicBezTo>
                  <a:pt x="2391737" y="3748239"/>
                  <a:pt x="2691988" y="3677727"/>
                  <a:pt x="2810269" y="3607213"/>
                </a:cubicBezTo>
                <a:cubicBezTo>
                  <a:pt x="2887606" y="3345632"/>
                  <a:pt x="2869409" y="3156836"/>
                  <a:pt x="2810269" y="2897528"/>
                </a:cubicBezTo>
                <a:close/>
              </a:path>
            </a:pathLst>
          </a:custGeom>
          <a:solidFill>
            <a:schemeClr val="accent6">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857989" y="23563685"/>
            <a:ext cx="6793929" cy="5074229"/>
          </a:xfrm>
          <a:custGeom>
            <a:avLst/>
            <a:gdLst>
              <a:gd name="connsiteX0" fmla="*/ 683415 w 7203125"/>
              <a:gd name="connsiteY0" fmla="*/ 58891 h 5240755"/>
              <a:gd name="connsiteX1" fmla="*/ 2075487 w 7203125"/>
              <a:gd name="connsiteY1" fmla="*/ 31595 h 5240755"/>
              <a:gd name="connsiteX2" fmla="*/ 2976239 w 7203125"/>
              <a:gd name="connsiteY2" fmla="*/ 550210 h 5240755"/>
              <a:gd name="connsiteX3" fmla="*/ 4313720 w 7203125"/>
              <a:gd name="connsiteY3" fmla="*/ 2460897 h 5240755"/>
              <a:gd name="connsiteX4" fmla="*/ 5460132 w 7203125"/>
              <a:gd name="connsiteY4" fmla="*/ 2843034 h 5240755"/>
              <a:gd name="connsiteX5" fmla="*/ 6374532 w 7203125"/>
              <a:gd name="connsiteY5" fmla="*/ 2965864 h 5240755"/>
              <a:gd name="connsiteX6" fmla="*/ 7138807 w 7203125"/>
              <a:gd name="connsiteY6" fmla="*/ 3852968 h 5240755"/>
              <a:gd name="connsiteX7" fmla="*/ 4627618 w 7203125"/>
              <a:gd name="connsiteY7" fmla="*/ 5190449 h 5240755"/>
              <a:gd name="connsiteX8" fmla="*/ 1270269 w 7203125"/>
              <a:gd name="connsiteY8" fmla="*/ 4794664 h 5240755"/>
              <a:gd name="connsiteX9" fmla="*/ 847189 w 7203125"/>
              <a:gd name="connsiteY9" fmla="*/ 3266115 h 5240755"/>
              <a:gd name="connsiteX10" fmla="*/ 765302 w 7203125"/>
              <a:gd name="connsiteY10" fmla="*/ 1505553 h 5240755"/>
              <a:gd name="connsiteX11" fmla="*/ 14675 w 7203125"/>
              <a:gd name="connsiteY11" fmla="*/ 673040 h 5240755"/>
              <a:gd name="connsiteX12" fmla="*/ 301278 w 7203125"/>
              <a:gd name="connsiteY12" fmla="*/ 72538 h 5240755"/>
              <a:gd name="connsiteX13" fmla="*/ 683415 w 7203125"/>
              <a:gd name="connsiteY13" fmla="*/ 58891 h 5240755"/>
              <a:gd name="connsiteX0" fmla="*/ 1082500 w 7206425"/>
              <a:gd name="connsiteY0" fmla="*/ 49150 h 5244661"/>
              <a:gd name="connsiteX1" fmla="*/ 2078787 w 7206425"/>
              <a:gd name="connsiteY1" fmla="*/ 35501 h 5244661"/>
              <a:gd name="connsiteX2" fmla="*/ 2979539 w 7206425"/>
              <a:gd name="connsiteY2" fmla="*/ 554116 h 5244661"/>
              <a:gd name="connsiteX3" fmla="*/ 4317020 w 7206425"/>
              <a:gd name="connsiteY3" fmla="*/ 2464803 h 5244661"/>
              <a:gd name="connsiteX4" fmla="*/ 5463432 w 7206425"/>
              <a:gd name="connsiteY4" fmla="*/ 2846940 h 5244661"/>
              <a:gd name="connsiteX5" fmla="*/ 6377832 w 7206425"/>
              <a:gd name="connsiteY5" fmla="*/ 2969770 h 5244661"/>
              <a:gd name="connsiteX6" fmla="*/ 7142107 w 7206425"/>
              <a:gd name="connsiteY6" fmla="*/ 3856874 h 5244661"/>
              <a:gd name="connsiteX7" fmla="*/ 4630918 w 7206425"/>
              <a:gd name="connsiteY7" fmla="*/ 5194355 h 5244661"/>
              <a:gd name="connsiteX8" fmla="*/ 1273569 w 7206425"/>
              <a:gd name="connsiteY8" fmla="*/ 4798570 h 5244661"/>
              <a:gd name="connsiteX9" fmla="*/ 850489 w 7206425"/>
              <a:gd name="connsiteY9" fmla="*/ 3270021 h 5244661"/>
              <a:gd name="connsiteX10" fmla="*/ 768602 w 7206425"/>
              <a:gd name="connsiteY10" fmla="*/ 1509459 h 5244661"/>
              <a:gd name="connsiteX11" fmla="*/ 17975 w 7206425"/>
              <a:gd name="connsiteY11" fmla="*/ 676946 h 5244661"/>
              <a:gd name="connsiteX12" fmla="*/ 304578 w 7206425"/>
              <a:gd name="connsiteY12" fmla="*/ 76444 h 5244661"/>
              <a:gd name="connsiteX13" fmla="*/ 1082500 w 7206425"/>
              <a:gd name="connsiteY13" fmla="*/ 49150 h 5244661"/>
              <a:gd name="connsiteX0" fmla="*/ 1082500 w 7220706"/>
              <a:gd name="connsiteY0" fmla="*/ 49150 h 5244661"/>
              <a:gd name="connsiteX1" fmla="*/ 2078787 w 7220706"/>
              <a:gd name="connsiteY1" fmla="*/ 35501 h 5244661"/>
              <a:gd name="connsiteX2" fmla="*/ 2979539 w 7220706"/>
              <a:gd name="connsiteY2" fmla="*/ 554116 h 5244661"/>
              <a:gd name="connsiteX3" fmla="*/ 4317020 w 7220706"/>
              <a:gd name="connsiteY3" fmla="*/ 2464803 h 5244661"/>
              <a:gd name="connsiteX4" fmla="*/ 5463432 w 7220706"/>
              <a:gd name="connsiteY4" fmla="*/ 2846940 h 5244661"/>
              <a:gd name="connsiteX5" fmla="*/ 6487015 w 7220706"/>
              <a:gd name="connsiteY5" fmla="*/ 3065304 h 5244661"/>
              <a:gd name="connsiteX6" fmla="*/ 7142107 w 7220706"/>
              <a:gd name="connsiteY6" fmla="*/ 3856874 h 5244661"/>
              <a:gd name="connsiteX7" fmla="*/ 4630918 w 7220706"/>
              <a:gd name="connsiteY7" fmla="*/ 5194355 h 5244661"/>
              <a:gd name="connsiteX8" fmla="*/ 1273569 w 7220706"/>
              <a:gd name="connsiteY8" fmla="*/ 4798570 h 5244661"/>
              <a:gd name="connsiteX9" fmla="*/ 850489 w 7220706"/>
              <a:gd name="connsiteY9" fmla="*/ 3270021 h 5244661"/>
              <a:gd name="connsiteX10" fmla="*/ 768602 w 7220706"/>
              <a:gd name="connsiteY10" fmla="*/ 1509459 h 5244661"/>
              <a:gd name="connsiteX11" fmla="*/ 17975 w 7220706"/>
              <a:gd name="connsiteY11" fmla="*/ 676946 h 5244661"/>
              <a:gd name="connsiteX12" fmla="*/ 304578 w 7220706"/>
              <a:gd name="connsiteY12" fmla="*/ 76444 h 5244661"/>
              <a:gd name="connsiteX13" fmla="*/ 1082500 w 7220706"/>
              <a:gd name="connsiteY13" fmla="*/ 49150 h 5244661"/>
              <a:gd name="connsiteX0" fmla="*/ 1082500 w 6789887"/>
              <a:gd name="connsiteY0" fmla="*/ 49150 h 5234716"/>
              <a:gd name="connsiteX1" fmla="*/ 2078787 w 6789887"/>
              <a:gd name="connsiteY1" fmla="*/ 35501 h 5234716"/>
              <a:gd name="connsiteX2" fmla="*/ 2979539 w 6789887"/>
              <a:gd name="connsiteY2" fmla="*/ 554116 h 5234716"/>
              <a:gd name="connsiteX3" fmla="*/ 4317020 w 6789887"/>
              <a:gd name="connsiteY3" fmla="*/ 2464803 h 5234716"/>
              <a:gd name="connsiteX4" fmla="*/ 5463432 w 6789887"/>
              <a:gd name="connsiteY4" fmla="*/ 2846940 h 5234716"/>
              <a:gd name="connsiteX5" fmla="*/ 6487015 w 6789887"/>
              <a:gd name="connsiteY5" fmla="*/ 3065304 h 5234716"/>
              <a:gd name="connsiteX6" fmla="*/ 6650787 w 6789887"/>
              <a:gd name="connsiteY6" fmla="*/ 4006999 h 5234716"/>
              <a:gd name="connsiteX7" fmla="*/ 4630918 w 6789887"/>
              <a:gd name="connsiteY7" fmla="*/ 5194355 h 5234716"/>
              <a:gd name="connsiteX8" fmla="*/ 1273569 w 6789887"/>
              <a:gd name="connsiteY8" fmla="*/ 4798570 h 5234716"/>
              <a:gd name="connsiteX9" fmla="*/ 850489 w 6789887"/>
              <a:gd name="connsiteY9" fmla="*/ 3270021 h 5234716"/>
              <a:gd name="connsiteX10" fmla="*/ 768602 w 6789887"/>
              <a:gd name="connsiteY10" fmla="*/ 1509459 h 5234716"/>
              <a:gd name="connsiteX11" fmla="*/ 17975 w 6789887"/>
              <a:gd name="connsiteY11" fmla="*/ 676946 h 5234716"/>
              <a:gd name="connsiteX12" fmla="*/ 304578 w 6789887"/>
              <a:gd name="connsiteY12" fmla="*/ 76444 h 5234716"/>
              <a:gd name="connsiteX13" fmla="*/ 1082500 w 6789887"/>
              <a:gd name="connsiteY13" fmla="*/ 49150 h 5234716"/>
              <a:gd name="connsiteX0" fmla="*/ 1082500 w 6793929"/>
              <a:gd name="connsiteY0" fmla="*/ 49150 h 5073146"/>
              <a:gd name="connsiteX1" fmla="*/ 2078787 w 6793929"/>
              <a:gd name="connsiteY1" fmla="*/ 35501 h 5073146"/>
              <a:gd name="connsiteX2" fmla="*/ 2979539 w 6793929"/>
              <a:gd name="connsiteY2" fmla="*/ 554116 h 5073146"/>
              <a:gd name="connsiteX3" fmla="*/ 4317020 w 6793929"/>
              <a:gd name="connsiteY3" fmla="*/ 2464803 h 5073146"/>
              <a:gd name="connsiteX4" fmla="*/ 5463432 w 6793929"/>
              <a:gd name="connsiteY4" fmla="*/ 2846940 h 5073146"/>
              <a:gd name="connsiteX5" fmla="*/ 6487015 w 6793929"/>
              <a:gd name="connsiteY5" fmla="*/ 3065304 h 5073146"/>
              <a:gd name="connsiteX6" fmla="*/ 6650787 w 6793929"/>
              <a:gd name="connsiteY6" fmla="*/ 4006999 h 5073146"/>
              <a:gd name="connsiteX7" fmla="*/ 4576327 w 6793929"/>
              <a:gd name="connsiteY7" fmla="*/ 5003286 h 5073146"/>
              <a:gd name="connsiteX8" fmla="*/ 1273569 w 6793929"/>
              <a:gd name="connsiteY8" fmla="*/ 4798570 h 5073146"/>
              <a:gd name="connsiteX9" fmla="*/ 850489 w 6793929"/>
              <a:gd name="connsiteY9" fmla="*/ 3270021 h 5073146"/>
              <a:gd name="connsiteX10" fmla="*/ 768602 w 6793929"/>
              <a:gd name="connsiteY10" fmla="*/ 1509459 h 5073146"/>
              <a:gd name="connsiteX11" fmla="*/ 17975 w 6793929"/>
              <a:gd name="connsiteY11" fmla="*/ 676946 h 5073146"/>
              <a:gd name="connsiteX12" fmla="*/ 304578 w 6793929"/>
              <a:gd name="connsiteY12" fmla="*/ 76444 h 5073146"/>
              <a:gd name="connsiteX13" fmla="*/ 1082500 w 6793929"/>
              <a:gd name="connsiteY13" fmla="*/ 49150 h 5073146"/>
              <a:gd name="connsiteX0" fmla="*/ 1082500 w 6793929"/>
              <a:gd name="connsiteY0" fmla="*/ 49150 h 5076436"/>
              <a:gd name="connsiteX1" fmla="*/ 2078787 w 6793929"/>
              <a:gd name="connsiteY1" fmla="*/ 35501 h 5076436"/>
              <a:gd name="connsiteX2" fmla="*/ 2979539 w 6793929"/>
              <a:gd name="connsiteY2" fmla="*/ 554116 h 5076436"/>
              <a:gd name="connsiteX3" fmla="*/ 4317020 w 6793929"/>
              <a:gd name="connsiteY3" fmla="*/ 2464803 h 5076436"/>
              <a:gd name="connsiteX4" fmla="*/ 5463432 w 6793929"/>
              <a:gd name="connsiteY4" fmla="*/ 2846940 h 5076436"/>
              <a:gd name="connsiteX5" fmla="*/ 6487015 w 6793929"/>
              <a:gd name="connsiteY5" fmla="*/ 3065304 h 5076436"/>
              <a:gd name="connsiteX6" fmla="*/ 6650787 w 6793929"/>
              <a:gd name="connsiteY6" fmla="*/ 4006999 h 5076436"/>
              <a:gd name="connsiteX7" fmla="*/ 4576327 w 6793929"/>
              <a:gd name="connsiteY7" fmla="*/ 5003286 h 5076436"/>
              <a:gd name="connsiteX8" fmla="*/ 1273569 w 6793929"/>
              <a:gd name="connsiteY8" fmla="*/ 4798570 h 5076436"/>
              <a:gd name="connsiteX9" fmla="*/ 1041557 w 6793929"/>
              <a:gd name="connsiteY9" fmla="*/ 3188134 h 5076436"/>
              <a:gd name="connsiteX10" fmla="*/ 768602 w 6793929"/>
              <a:gd name="connsiteY10" fmla="*/ 1509459 h 5076436"/>
              <a:gd name="connsiteX11" fmla="*/ 17975 w 6793929"/>
              <a:gd name="connsiteY11" fmla="*/ 676946 h 5076436"/>
              <a:gd name="connsiteX12" fmla="*/ 304578 w 6793929"/>
              <a:gd name="connsiteY12" fmla="*/ 76444 h 5076436"/>
              <a:gd name="connsiteX13" fmla="*/ 1082500 w 6793929"/>
              <a:gd name="connsiteY13" fmla="*/ 49150 h 5076436"/>
              <a:gd name="connsiteX0" fmla="*/ 1082500 w 6793929"/>
              <a:gd name="connsiteY0" fmla="*/ 46943 h 5074229"/>
              <a:gd name="connsiteX1" fmla="*/ 1915014 w 6793929"/>
              <a:gd name="connsiteY1" fmla="*/ 415431 h 5074229"/>
              <a:gd name="connsiteX2" fmla="*/ 2979539 w 6793929"/>
              <a:gd name="connsiteY2" fmla="*/ 551909 h 5074229"/>
              <a:gd name="connsiteX3" fmla="*/ 4317020 w 6793929"/>
              <a:gd name="connsiteY3" fmla="*/ 2462596 h 5074229"/>
              <a:gd name="connsiteX4" fmla="*/ 5463432 w 6793929"/>
              <a:gd name="connsiteY4" fmla="*/ 2844733 h 5074229"/>
              <a:gd name="connsiteX5" fmla="*/ 6487015 w 6793929"/>
              <a:gd name="connsiteY5" fmla="*/ 3063097 h 5074229"/>
              <a:gd name="connsiteX6" fmla="*/ 6650787 w 6793929"/>
              <a:gd name="connsiteY6" fmla="*/ 4004792 h 5074229"/>
              <a:gd name="connsiteX7" fmla="*/ 4576327 w 6793929"/>
              <a:gd name="connsiteY7" fmla="*/ 5001079 h 5074229"/>
              <a:gd name="connsiteX8" fmla="*/ 1273569 w 6793929"/>
              <a:gd name="connsiteY8" fmla="*/ 4796363 h 5074229"/>
              <a:gd name="connsiteX9" fmla="*/ 1041557 w 6793929"/>
              <a:gd name="connsiteY9" fmla="*/ 3185927 h 5074229"/>
              <a:gd name="connsiteX10" fmla="*/ 768602 w 6793929"/>
              <a:gd name="connsiteY10" fmla="*/ 1507252 h 5074229"/>
              <a:gd name="connsiteX11" fmla="*/ 17975 w 6793929"/>
              <a:gd name="connsiteY11" fmla="*/ 674739 h 5074229"/>
              <a:gd name="connsiteX12" fmla="*/ 304578 w 6793929"/>
              <a:gd name="connsiteY12" fmla="*/ 74237 h 5074229"/>
              <a:gd name="connsiteX13" fmla="*/ 1082500 w 6793929"/>
              <a:gd name="connsiteY13" fmla="*/ 46943 h 5074229"/>
              <a:gd name="connsiteX0" fmla="*/ 1082500 w 6793929"/>
              <a:gd name="connsiteY0" fmla="*/ 46943 h 5074229"/>
              <a:gd name="connsiteX1" fmla="*/ 1915014 w 6793929"/>
              <a:gd name="connsiteY1" fmla="*/ 415431 h 5074229"/>
              <a:gd name="connsiteX2" fmla="*/ 2897652 w 6793929"/>
              <a:gd name="connsiteY2" fmla="*/ 715682 h 5074229"/>
              <a:gd name="connsiteX3" fmla="*/ 4317020 w 6793929"/>
              <a:gd name="connsiteY3" fmla="*/ 2462596 h 5074229"/>
              <a:gd name="connsiteX4" fmla="*/ 5463432 w 6793929"/>
              <a:gd name="connsiteY4" fmla="*/ 2844733 h 5074229"/>
              <a:gd name="connsiteX5" fmla="*/ 6487015 w 6793929"/>
              <a:gd name="connsiteY5" fmla="*/ 3063097 h 5074229"/>
              <a:gd name="connsiteX6" fmla="*/ 6650787 w 6793929"/>
              <a:gd name="connsiteY6" fmla="*/ 4004792 h 5074229"/>
              <a:gd name="connsiteX7" fmla="*/ 4576327 w 6793929"/>
              <a:gd name="connsiteY7" fmla="*/ 5001079 h 5074229"/>
              <a:gd name="connsiteX8" fmla="*/ 1273569 w 6793929"/>
              <a:gd name="connsiteY8" fmla="*/ 4796363 h 5074229"/>
              <a:gd name="connsiteX9" fmla="*/ 1041557 w 6793929"/>
              <a:gd name="connsiteY9" fmla="*/ 3185927 h 5074229"/>
              <a:gd name="connsiteX10" fmla="*/ 768602 w 6793929"/>
              <a:gd name="connsiteY10" fmla="*/ 1507252 h 5074229"/>
              <a:gd name="connsiteX11" fmla="*/ 17975 w 6793929"/>
              <a:gd name="connsiteY11" fmla="*/ 674739 h 5074229"/>
              <a:gd name="connsiteX12" fmla="*/ 304578 w 6793929"/>
              <a:gd name="connsiteY12" fmla="*/ 74237 h 5074229"/>
              <a:gd name="connsiteX13" fmla="*/ 1082500 w 6793929"/>
              <a:gd name="connsiteY13" fmla="*/ 46943 h 507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3929" h="5074229">
                <a:moveTo>
                  <a:pt x="1082500" y="46943"/>
                </a:moveTo>
                <a:cubicBezTo>
                  <a:pt x="1350906" y="103809"/>
                  <a:pt x="1612489" y="303975"/>
                  <a:pt x="1915014" y="415431"/>
                </a:cubicBezTo>
                <a:cubicBezTo>
                  <a:pt x="2217539" y="526887"/>
                  <a:pt x="2497318" y="374488"/>
                  <a:pt x="2897652" y="715682"/>
                </a:cubicBezTo>
                <a:cubicBezTo>
                  <a:pt x="3297986" y="1056876"/>
                  <a:pt x="3889390" y="2107754"/>
                  <a:pt x="4317020" y="2462596"/>
                </a:cubicBezTo>
                <a:cubicBezTo>
                  <a:pt x="4744650" y="2817438"/>
                  <a:pt x="5101766" y="2744650"/>
                  <a:pt x="5463432" y="2844733"/>
                </a:cubicBezTo>
                <a:cubicBezTo>
                  <a:pt x="5825098" y="2944817"/>
                  <a:pt x="6289123" y="2869754"/>
                  <a:pt x="6487015" y="3063097"/>
                </a:cubicBezTo>
                <a:cubicBezTo>
                  <a:pt x="6684907" y="3256440"/>
                  <a:pt x="6969235" y="3681795"/>
                  <a:pt x="6650787" y="4004792"/>
                </a:cubicBezTo>
                <a:cubicBezTo>
                  <a:pt x="6332339" y="4327789"/>
                  <a:pt x="5472530" y="4869151"/>
                  <a:pt x="4576327" y="5001079"/>
                </a:cubicBezTo>
                <a:cubicBezTo>
                  <a:pt x="3680124" y="5133007"/>
                  <a:pt x="1862697" y="5098888"/>
                  <a:pt x="1273569" y="4796363"/>
                </a:cubicBezTo>
                <a:cubicBezTo>
                  <a:pt x="684441" y="4493838"/>
                  <a:pt x="1125718" y="3734112"/>
                  <a:pt x="1041557" y="3185927"/>
                </a:cubicBezTo>
                <a:cubicBezTo>
                  <a:pt x="957396" y="2637742"/>
                  <a:pt x="939199" y="1925783"/>
                  <a:pt x="768602" y="1507252"/>
                </a:cubicBezTo>
                <a:cubicBezTo>
                  <a:pt x="598005" y="1088721"/>
                  <a:pt x="95312" y="913575"/>
                  <a:pt x="17975" y="674739"/>
                </a:cubicBezTo>
                <a:cubicBezTo>
                  <a:pt x="-59362" y="435903"/>
                  <a:pt x="127157" y="178870"/>
                  <a:pt x="304578" y="74237"/>
                </a:cubicBezTo>
                <a:cubicBezTo>
                  <a:pt x="481999" y="-30396"/>
                  <a:pt x="814094" y="-9923"/>
                  <a:pt x="1082500" y="46943"/>
                </a:cubicBezTo>
                <a:close/>
              </a:path>
            </a:pathLst>
          </a:custGeom>
          <a:solidFill>
            <a:srgbClr val="FFC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1696521" y="23485257"/>
            <a:ext cx="1416922" cy="873617"/>
          </a:xfrm>
          <a:custGeom>
            <a:avLst/>
            <a:gdLst>
              <a:gd name="connsiteX0" fmla="*/ 282262 w 1509736"/>
              <a:gd name="connsiteY0" fmla="*/ 34334 h 918862"/>
              <a:gd name="connsiteX1" fmla="*/ 882763 w 1509736"/>
              <a:gd name="connsiteY1" fmla="*/ 7039 h 918862"/>
              <a:gd name="connsiteX2" fmla="*/ 1483265 w 1509736"/>
              <a:gd name="connsiteY2" fmla="*/ 170812 h 918862"/>
              <a:gd name="connsiteX3" fmla="*/ 1292196 w 1509736"/>
              <a:gd name="connsiteY3" fmla="*/ 853200 h 918862"/>
              <a:gd name="connsiteX4" fmla="*/ 309557 w 1509736"/>
              <a:gd name="connsiteY4" fmla="*/ 853200 h 918862"/>
              <a:gd name="connsiteX5" fmla="*/ 22954 w 1509736"/>
              <a:gd name="connsiteY5" fmla="*/ 512006 h 918862"/>
              <a:gd name="connsiteX6" fmla="*/ 50250 w 1509736"/>
              <a:gd name="connsiteY6" fmla="*/ 75278 h 918862"/>
              <a:gd name="connsiteX7" fmla="*/ 282262 w 1509736"/>
              <a:gd name="connsiteY7" fmla="*/ 34334 h 918862"/>
              <a:gd name="connsiteX0" fmla="*/ 438322 w 1515671"/>
              <a:gd name="connsiteY0" fmla="*/ 23885 h 922060"/>
              <a:gd name="connsiteX1" fmla="*/ 888698 w 1515671"/>
              <a:gd name="connsiteY1" fmla="*/ 10237 h 922060"/>
              <a:gd name="connsiteX2" fmla="*/ 1489200 w 1515671"/>
              <a:gd name="connsiteY2" fmla="*/ 174010 h 922060"/>
              <a:gd name="connsiteX3" fmla="*/ 1298131 w 1515671"/>
              <a:gd name="connsiteY3" fmla="*/ 856398 h 922060"/>
              <a:gd name="connsiteX4" fmla="*/ 315492 w 1515671"/>
              <a:gd name="connsiteY4" fmla="*/ 856398 h 922060"/>
              <a:gd name="connsiteX5" fmla="*/ 28889 w 1515671"/>
              <a:gd name="connsiteY5" fmla="*/ 515204 h 922060"/>
              <a:gd name="connsiteX6" fmla="*/ 56185 w 1515671"/>
              <a:gd name="connsiteY6" fmla="*/ 78476 h 922060"/>
              <a:gd name="connsiteX7" fmla="*/ 438322 w 1515671"/>
              <a:gd name="connsiteY7" fmla="*/ 23885 h 922060"/>
              <a:gd name="connsiteX0" fmla="*/ 422691 w 1500040"/>
              <a:gd name="connsiteY0" fmla="*/ 25794 h 923969"/>
              <a:gd name="connsiteX1" fmla="*/ 873067 w 1500040"/>
              <a:gd name="connsiteY1" fmla="*/ 12146 h 923969"/>
              <a:gd name="connsiteX2" fmla="*/ 1473569 w 1500040"/>
              <a:gd name="connsiteY2" fmla="*/ 175919 h 923969"/>
              <a:gd name="connsiteX3" fmla="*/ 1282500 w 1500040"/>
              <a:gd name="connsiteY3" fmla="*/ 858307 h 923969"/>
              <a:gd name="connsiteX4" fmla="*/ 299861 w 1500040"/>
              <a:gd name="connsiteY4" fmla="*/ 858307 h 923969"/>
              <a:gd name="connsiteX5" fmla="*/ 13258 w 1500040"/>
              <a:gd name="connsiteY5" fmla="*/ 517113 h 923969"/>
              <a:gd name="connsiteX6" fmla="*/ 108793 w 1500040"/>
              <a:gd name="connsiteY6" fmla="*/ 134976 h 923969"/>
              <a:gd name="connsiteX7" fmla="*/ 422691 w 1500040"/>
              <a:gd name="connsiteY7" fmla="*/ 25794 h 923969"/>
              <a:gd name="connsiteX0" fmla="*/ 422691 w 1500040"/>
              <a:gd name="connsiteY0" fmla="*/ 25794 h 923969"/>
              <a:gd name="connsiteX1" fmla="*/ 873067 w 1500040"/>
              <a:gd name="connsiteY1" fmla="*/ 12146 h 923969"/>
              <a:gd name="connsiteX2" fmla="*/ 1473569 w 1500040"/>
              <a:gd name="connsiteY2" fmla="*/ 175919 h 923969"/>
              <a:gd name="connsiteX3" fmla="*/ 1282500 w 1500040"/>
              <a:gd name="connsiteY3" fmla="*/ 858307 h 923969"/>
              <a:gd name="connsiteX4" fmla="*/ 299861 w 1500040"/>
              <a:gd name="connsiteY4" fmla="*/ 858307 h 923969"/>
              <a:gd name="connsiteX5" fmla="*/ 13258 w 1500040"/>
              <a:gd name="connsiteY5" fmla="*/ 517113 h 923969"/>
              <a:gd name="connsiteX6" fmla="*/ 108793 w 1500040"/>
              <a:gd name="connsiteY6" fmla="*/ 134976 h 923969"/>
              <a:gd name="connsiteX7" fmla="*/ 422691 w 1500040"/>
              <a:gd name="connsiteY7" fmla="*/ 25794 h 923969"/>
              <a:gd name="connsiteX0" fmla="*/ 422691 w 1435174"/>
              <a:gd name="connsiteY0" fmla="*/ 29834 h 924180"/>
              <a:gd name="connsiteX1" fmla="*/ 873067 w 1435174"/>
              <a:gd name="connsiteY1" fmla="*/ 16186 h 924180"/>
              <a:gd name="connsiteX2" fmla="*/ 1391683 w 1435174"/>
              <a:gd name="connsiteY2" fmla="*/ 234550 h 924180"/>
              <a:gd name="connsiteX3" fmla="*/ 1282500 w 1435174"/>
              <a:gd name="connsiteY3" fmla="*/ 862347 h 924180"/>
              <a:gd name="connsiteX4" fmla="*/ 299861 w 1435174"/>
              <a:gd name="connsiteY4" fmla="*/ 862347 h 924180"/>
              <a:gd name="connsiteX5" fmla="*/ 13258 w 1435174"/>
              <a:gd name="connsiteY5" fmla="*/ 521153 h 924180"/>
              <a:gd name="connsiteX6" fmla="*/ 108793 w 1435174"/>
              <a:gd name="connsiteY6" fmla="*/ 139016 h 924180"/>
              <a:gd name="connsiteX7" fmla="*/ 422691 w 1435174"/>
              <a:gd name="connsiteY7" fmla="*/ 29834 h 924180"/>
              <a:gd name="connsiteX0" fmla="*/ 422691 w 1416922"/>
              <a:gd name="connsiteY0" fmla="*/ 29834 h 873617"/>
              <a:gd name="connsiteX1" fmla="*/ 873067 w 1416922"/>
              <a:gd name="connsiteY1" fmla="*/ 16186 h 873617"/>
              <a:gd name="connsiteX2" fmla="*/ 1391683 w 1416922"/>
              <a:gd name="connsiteY2" fmla="*/ 234550 h 873617"/>
              <a:gd name="connsiteX3" fmla="*/ 1227909 w 1416922"/>
              <a:gd name="connsiteY3" fmla="*/ 739518 h 873617"/>
              <a:gd name="connsiteX4" fmla="*/ 299861 w 1416922"/>
              <a:gd name="connsiteY4" fmla="*/ 862347 h 873617"/>
              <a:gd name="connsiteX5" fmla="*/ 13258 w 1416922"/>
              <a:gd name="connsiteY5" fmla="*/ 521153 h 873617"/>
              <a:gd name="connsiteX6" fmla="*/ 108793 w 1416922"/>
              <a:gd name="connsiteY6" fmla="*/ 139016 h 873617"/>
              <a:gd name="connsiteX7" fmla="*/ 422691 w 1416922"/>
              <a:gd name="connsiteY7" fmla="*/ 29834 h 8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6922" h="873617">
                <a:moveTo>
                  <a:pt x="422691" y="29834"/>
                </a:moveTo>
                <a:cubicBezTo>
                  <a:pt x="550070" y="9362"/>
                  <a:pt x="711568" y="-17933"/>
                  <a:pt x="873067" y="16186"/>
                </a:cubicBezTo>
                <a:cubicBezTo>
                  <a:pt x="1034566" y="50305"/>
                  <a:pt x="1332543" y="113995"/>
                  <a:pt x="1391683" y="234550"/>
                </a:cubicBezTo>
                <a:cubicBezTo>
                  <a:pt x="1450823" y="355105"/>
                  <a:pt x="1409879" y="634885"/>
                  <a:pt x="1227909" y="739518"/>
                </a:cubicBezTo>
                <a:cubicBezTo>
                  <a:pt x="1045939" y="844151"/>
                  <a:pt x="502303" y="898741"/>
                  <a:pt x="299861" y="862347"/>
                </a:cubicBezTo>
                <a:cubicBezTo>
                  <a:pt x="97419" y="825953"/>
                  <a:pt x="56476" y="650807"/>
                  <a:pt x="13258" y="521153"/>
                </a:cubicBezTo>
                <a:cubicBezTo>
                  <a:pt x="-29960" y="391499"/>
                  <a:pt x="40554" y="220902"/>
                  <a:pt x="108793" y="139016"/>
                </a:cubicBezTo>
                <a:cubicBezTo>
                  <a:pt x="177032" y="57130"/>
                  <a:pt x="295312" y="50306"/>
                  <a:pt x="422691" y="29834"/>
                </a:cubicBezTo>
                <a:close/>
              </a:path>
            </a:pathLst>
          </a:cu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580108" y="24195520"/>
            <a:ext cx="3636095" cy="4515842"/>
          </a:xfrm>
          <a:custGeom>
            <a:avLst/>
            <a:gdLst>
              <a:gd name="connsiteX0" fmla="*/ 3445982 w 3636095"/>
              <a:gd name="connsiteY0" fmla="*/ 616110 h 4515842"/>
              <a:gd name="connsiteX1" fmla="*/ 3282208 w 3636095"/>
              <a:gd name="connsiteY1" fmla="*/ 97495 h 4515842"/>
              <a:gd name="connsiteX2" fmla="*/ 2517934 w 3636095"/>
              <a:gd name="connsiteY2" fmla="*/ 42904 h 4515842"/>
              <a:gd name="connsiteX3" fmla="*/ 907498 w 3636095"/>
              <a:gd name="connsiteY3" fmla="*/ 575167 h 4515842"/>
              <a:gd name="connsiteX4" fmla="*/ 252405 w 3636095"/>
              <a:gd name="connsiteY4" fmla="*/ 1366737 h 4515842"/>
              <a:gd name="connsiteX5" fmla="*/ 102280 w 3636095"/>
              <a:gd name="connsiteY5" fmla="*/ 2758808 h 4515842"/>
              <a:gd name="connsiteX6" fmla="*/ 1740011 w 3636095"/>
              <a:gd name="connsiteY6" fmla="*/ 4355596 h 4515842"/>
              <a:gd name="connsiteX7" fmla="*/ 3295856 w 3636095"/>
              <a:gd name="connsiteY7" fmla="*/ 4382892 h 4515842"/>
              <a:gd name="connsiteX8" fmla="*/ 3582459 w 3636095"/>
              <a:gd name="connsiteY8" fmla="*/ 3673208 h 4515842"/>
              <a:gd name="connsiteX9" fmla="*/ 2517934 w 3636095"/>
              <a:gd name="connsiteY9" fmla="*/ 3127298 h 4515842"/>
              <a:gd name="connsiteX10" fmla="*/ 1507999 w 3636095"/>
              <a:gd name="connsiteY10" fmla="*/ 2608683 h 4515842"/>
              <a:gd name="connsiteX11" fmla="*/ 1262340 w 3636095"/>
              <a:gd name="connsiteY11" fmla="*/ 1789817 h 4515842"/>
              <a:gd name="connsiteX12" fmla="*/ 1617182 w 3636095"/>
              <a:gd name="connsiteY12" fmla="*/ 930008 h 4515842"/>
              <a:gd name="connsiteX13" fmla="*/ 2586173 w 3636095"/>
              <a:gd name="connsiteY13" fmla="*/ 793531 h 4515842"/>
              <a:gd name="connsiteX14" fmla="*/ 2981958 w 3636095"/>
              <a:gd name="connsiteY14" fmla="*/ 820826 h 4515842"/>
              <a:gd name="connsiteX15" fmla="*/ 3445982 w 3636095"/>
              <a:gd name="connsiteY15" fmla="*/ 616110 h 451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6095" h="4515842">
                <a:moveTo>
                  <a:pt x="3445982" y="616110"/>
                </a:moveTo>
                <a:cubicBezTo>
                  <a:pt x="3496024" y="495555"/>
                  <a:pt x="3436883" y="193029"/>
                  <a:pt x="3282208" y="97495"/>
                </a:cubicBezTo>
                <a:cubicBezTo>
                  <a:pt x="3127533" y="1961"/>
                  <a:pt x="2913719" y="-36708"/>
                  <a:pt x="2517934" y="42904"/>
                </a:cubicBezTo>
                <a:cubicBezTo>
                  <a:pt x="2122149" y="122516"/>
                  <a:pt x="1285086" y="354528"/>
                  <a:pt x="907498" y="575167"/>
                </a:cubicBezTo>
                <a:cubicBezTo>
                  <a:pt x="529910" y="795806"/>
                  <a:pt x="386608" y="1002797"/>
                  <a:pt x="252405" y="1366737"/>
                </a:cubicBezTo>
                <a:cubicBezTo>
                  <a:pt x="118202" y="1730677"/>
                  <a:pt x="-145654" y="2260665"/>
                  <a:pt x="102280" y="2758808"/>
                </a:cubicBezTo>
                <a:cubicBezTo>
                  <a:pt x="350214" y="3256951"/>
                  <a:pt x="1207748" y="4084915"/>
                  <a:pt x="1740011" y="4355596"/>
                </a:cubicBezTo>
                <a:cubicBezTo>
                  <a:pt x="2272274" y="4626277"/>
                  <a:pt x="2988781" y="4496623"/>
                  <a:pt x="3295856" y="4382892"/>
                </a:cubicBezTo>
                <a:cubicBezTo>
                  <a:pt x="3602931" y="4269161"/>
                  <a:pt x="3712113" y="3882474"/>
                  <a:pt x="3582459" y="3673208"/>
                </a:cubicBezTo>
                <a:cubicBezTo>
                  <a:pt x="3452805" y="3463942"/>
                  <a:pt x="2517934" y="3127298"/>
                  <a:pt x="2517934" y="3127298"/>
                </a:cubicBezTo>
                <a:cubicBezTo>
                  <a:pt x="2172191" y="2949877"/>
                  <a:pt x="1717265" y="2831596"/>
                  <a:pt x="1507999" y="2608683"/>
                </a:cubicBezTo>
                <a:cubicBezTo>
                  <a:pt x="1298733" y="2385770"/>
                  <a:pt x="1244143" y="2069596"/>
                  <a:pt x="1262340" y="1789817"/>
                </a:cubicBezTo>
                <a:cubicBezTo>
                  <a:pt x="1280537" y="1510038"/>
                  <a:pt x="1396543" y="1096056"/>
                  <a:pt x="1617182" y="930008"/>
                </a:cubicBezTo>
                <a:cubicBezTo>
                  <a:pt x="1837821" y="763960"/>
                  <a:pt x="2358710" y="811728"/>
                  <a:pt x="2586173" y="793531"/>
                </a:cubicBezTo>
                <a:cubicBezTo>
                  <a:pt x="2813636" y="775334"/>
                  <a:pt x="2838657" y="845847"/>
                  <a:pt x="2981958" y="820826"/>
                </a:cubicBezTo>
                <a:cubicBezTo>
                  <a:pt x="3125259" y="795805"/>
                  <a:pt x="3395940" y="736665"/>
                  <a:pt x="3445982" y="616110"/>
                </a:cubicBezTo>
                <a:close/>
              </a:path>
            </a:pathLst>
          </a:cu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7495843" y="25971954"/>
            <a:ext cx="12486603" cy="2062103"/>
          </a:xfrm>
          <a:prstGeom prst="rect">
            <a:avLst/>
          </a:prstGeom>
        </p:spPr>
        <p:txBody>
          <a:bodyPr wrap="square">
            <a:spAutoFit/>
          </a:bodyPr>
          <a:lstStyle/>
          <a:p>
            <a:pPr lvl="0"/>
            <a:r>
              <a:rPr lang="en-US" sz="3200" dirty="0">
                <a:solidFill>
                  <a:srgbClr val="44546A"/>
                </a:solidFill>
              </a:rPr>
              <a:t>Qualitative Network Modeling indicates that anthropogenic impacts and changing </a:t>
            </a:r>
            <a:r>
              <a:rPr lang="en-US" sz="3200" dirty="0" err="1">
                <a:solidFill>
                  <a:srgbClr val="44546A"/>
                </a:solidFill>
              </a:rPr>
              <a:t>foodwebs</a:t>
            </a:r>
            <a:r>
              <a:rPr lang="en-US" sz="3200" dirty="0">
                <a:solidFill>
                  <a:srgbClr val="44546A"/>
                </a:solidFill>
              </a:rPr>
              <a:t> should be further evaluated in the context of declining marine survival of Coho, Chinook, and Steelhead. Additionally, there are likely multiple pathways to declining survival.</a:t>
            </a:r>
            <a:endParaRPr lang="en-US" sz="3200" dirty="0">
              <a:solidFill>
                <a:srgbClr val="44546A"/>
              </a:solidFill>
            </a:endParaRPr>
          </a:p>
        </p:txBody>
      </p:sp>
      <p:sp>
        <p:nvSpPr>
          <p:cNvPr id="61" name="TextBox 60"/>
          <p:cNvSpPr txBox="1"/>
          <p:nvPr/>
        </p:nvSpPr>
        <p:spPr>
          <a:xfrm>
            <a:off x="27279972" y="24997538"/>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Conclusions</a:t>
            </a:r>
            <a:endParaRPr lang="en-US" sz="4400" dirty="0"/>
          </a:p>
        </p:txBody>
      </p:sp>
    </p:spTree>
    <p:extLst>
      <p:ext uri="{BB962C8B-B14F-4D97-AF65-F5344CB8AC3E}">
        <p14:creationId xmlns:p14="http://schemas.microsoft.com/office/powerpoint/2010/main" val="337627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TotalTime>
  <Words>1058</Words>
  <Application>Microsoft Office PowerPoint</Application>
  <PresentationFormat>Custom</PresentationFormat>
  <Paragraphs>381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Exploring Drivers in Declining Marine Survival  in Pacific Salmon K.L. Sobocinski1,2, C. Greene1, M. Schmidt2 1. NOAA-Fisheries NWFSC  2. Long Live the Kings</vt:lpstr>
    </vt:vector>
  </TitlesOfParts>
  <Company>NWFSC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Kathryn.Sobocinski</dc:creator>
  <cp:lastModifiedBy>Kathryn.Sobocinski</cp:lastModifiedBy>
  <cp:revision>65</cp:revision>
  <dcterms:created xsi:type="dcterms:W3CDTF">2016-06-29T18:38:09Z</dcterms:created>
  <dcterms:modified xsi:type="dcterms:W3CDTF">2016-07-11T20:31:37Z</dcterms:modified>
</cp:coreProperties>
</file>