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9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5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2DE2-0509-44B7-80DB-F082B5E60B88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D0C5-03DF-4885-A895-00D9C844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86871"/>
              </p:ext>
            </p:extLst>
          </p:nvPr>
        </p:nvGraphicFramePr>
        <p:xfrm>
          <a:off x="587831" y="3197602"/>
          <a:ext cx="10515596" cy="2364351"/>
        </p:xfrm>
        <a:graphic>
          <a:graphicData uri="http://schemas.openxmlformats.org/drawingml/2006/table">
            <a:tbl>
              <a:tblPr/>
              <a:tblGrid>
                <a:gridCol w="672363">
                  <a:extLst>
                    <a:ext uri="{9D8B030D-6E8A-4147-A177-3AD203B41FA5}">
                      <a16:colId xmlns:a16="http://schemas.microsoft.com/office/drawing/2014/main" val="673348346"/>
                    </a:ext>
                  </a:extLst>
                </a:gridCol>
                <a:gridCol w="192540">
                  <a:extLst>
                    <a:ext uri="{9D8B030D-6E8A-4147-A177-3AD203B41FA5}">
                      <a16:colId xmlns:a16="http://schemas.microsoft.com/office/drawing/2014/main" val="3766769217"/>
                    </a:ext>
                  </a:extLst>
                </a:gridCol>
                <a:gridCol w="355283">
                  <a:extLst>
                    <a:ext uri="{9D8B030D-6E8A-4147-A177-3AD203B41FA5}">
                      <a16:colId xmlns:a16="http://schemas.microsoft.com/office/drawing/2014/main" val="3967845907"/>
                    </a:ext>
                  </a:extLst>
                </a:gridCol>
                <a:gridCol w="401125">
                  <a:extLst>
                    <a:ext uri="{9D8B030D-6E8A-4147-A177-3AD203B41FA5}">
                      <a16:colId xmlns:a16="http://schemas.microsoft.com/office/drawing/2014/main" val="704241313"/>
                    </a:ext>
                  </a:extLst>
                </a:gridCol>
                <a:gridCol w="192540">
                  <a:extLst>
                    <a:ext uri="{9D8B030D-6E8A-4147-A177-3AD203B41FA5}">
                      <a16:colId xmlns:a16="http://schemas.microsoft.com/office/drawing/2014/main" val="1339935062"/>
                    </a:ext>
                  </a:extLst>
                </a:gridCol>
                <a:gridCol w="236091">
                  <a:extLst>
                    <a:ext uri="{9D8B030D-6E8A-4147-A177-3AD203B41FA5}">
                      <a16:colId xmlns:a16="http://schemas.microsoft.com/office/drawing/2014/main" val="4098668503"/>
                    </a:ext>
                  </a:extLst>
                </a:gridCol>
                <a:gridCol w="332361">
                  <a:extLst>
                    <a:ext uri="{9D8B030D-6E8A-4147-A177-3AD203B41FA5}">
                      <a16:colId xmlns:a16="http://schemas.microsoft.com/office/drawing/2014/main" val="1653238494"/>
                    </a:ext>
                  </a:extLst>
                </a:gridCol>
                <a:gridCol w="204001">
                  <a:extLst>
                    <a:ext uri="{9D8B030D-6E8A-4147-A177-3AD203B41FA5}">
                      <a16:colId xmlns:a16="http://schemas.microsoft.com/office/drawing/2014/main" val="3921052624"/>
                    </a:ext>
                  </a:extLst>
                </a:gridCol>
                <a:gridCol w="281934">
                  <a:extLst>
                    <a:ext uri="{9D8B030D-6E8A-4147-A177-3AD203B41FA5}">
                      <a16:colId xmlns:a16="http://schemas.microsoft.com/office/drawing/2014/main" val="1595863131"/>
                    </a:ext>
                  </a:extLst>
                </a:gridCol>
                <a:gridCol w="253664">
                  <a:extLst>
                    <a:ext uri="{9D8B030D-6E8A-4147-A177-3AD203B41FA5}">
                      <a16:colId xmlns:a16="http://schemas.microsoft.com/office/drawing/2014/main" val="30459079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1552391821"/>
                    </a:ext>
                  </a:extLst>
                </a:gridCol>
                <a:gridCol w="220046">
                  <a:extLst>
                    <a:ext uri="{9D8B030D-6E8A-4147-A177-3AD203B41FA5}">
                      <a16:colId xmlns:a16="http://schemas.microsoft.com/office/drawing/2014/main" val="2308542660"/>
                    </a:ext>
                  </a:extLst>
                </a:gridCol>
                <a:gridCol w="220046">
                  <a:extLst>
                    <a:ext uri="{9D8B030D-6E8A-4147-A177-3AD203B41FA5}">
                      <a16:colId xmlns:a16="http://schemas.microsoft.com/office/drawing/2014/main" val="1802295708"/>
                    </a:ext>
                  </a:extLst>
                </a:gridCol>
                <a:gridCol w="220046">
                  <a:extLst>
                    <a:ext uri="{9D8B030D-6E8A-4147-A177-3AD203B41FA5}">
                      <a16:colId xmlns:a16="http://schemas.microsoft.com/office/drawing/2014/main" val="364254"/>
                    </a:ext>
                  </a:extLst>
                </a:gridCol>
                <a:gridCol w="400361">
                  <a:extLst>
                    <a:ext uri="{9D8B030D-6E8A-4147-A177-3AD203B41FA5}">
                      <a16:colId xmlns:a16="http://schemas.microsoft.com/office/drawing/2014/main" val="2192404577"/>
                    </a:ext>
                  </a:extLst>
                </a:gridCol>
                <a:gridCol w="236091">
                  <a:extLst>
                    <a:ext uri="{9D8B030D-6E8A-4147-A177-3AD203B41FA5}">
                      <a16:colId xmlns:a16="http://schemas.microsoft.com/office/drawing/2014/main" val="367638822"/>
                    </a:ext>
                  </a:extLst>
                </a:gridCol>
                <a:gridCol w="190248">
                  <a:extLst>
                    <a:ext uri="{9D8B030D-6E8A-4147-A177-3AD203B41FA5}">
                      <a16:colId xmlns:a16="http://schemas.microsoft.com/office/drawing/2014/main" val="1385093936"/>
                    </a:ext>
                  </a:extLst>
                </a:gridCol>
                <a:gridCol w="287282">
                  <a:extLst>
                    <a:ext uri="{9D8B030D-6E8A-4147-A177-3AD203B41FA5}">
                      <a16:colId xmlns:a16="http://schemas.microsoft.com/office/drawing/2014/main" val="1877800982"/>
                    </a:ext>
                  </a:extLst>
                </a:gridCol>
                <a:gridCol w="290338">
                  <a:extLst>
                    <a:ext uri="{9D8B030D-6E8A-4147-A177-3AD203B41FA5}">
                      <a16:colId xmlns:a16="http://schemas.microsoft.com/office/drawing/2014/main" val="3377116361"/>
                    </a:ext>
                  </a:extLst>
                </a:gridCol>
                <a:gridCol w="189484">
                  <a:extLst>
                    <a:ext uri="{9D8B030D-6E8A-4147-A177-3AD203B41FA5}">
                      <a16:colId xmlns:a16="http://schemas.microsoft.com/office/drawing/2014/main" val="2717511610"/>
                    </a:ext>
                  </a:extLst>
                </a:gridCol>
                <a:gridCol w="410294">
                  <a:extLst>
                    <a:ext uri="{9D8B030D-6E8A-4147-A177-3AD203B41FA5}">
                      <a16:colId xmlns:a16="http://schemas.microsoft.com/office/drawing/2014/main" val="3635751519"/>
                    </a:ext>
                  </a:extLst>
                </a:gridCol>
                <a:gridCol w="210877">
                  <a:extLst>
                    <a:ext uri="{9D8B030D-6E8A-4147-A177-3AD203B41FA5}">
                      <a16:colId xmlns:a16="http://schemas.microsoft.com/office/drawing/2014/main" val="2911724178"/>
                    </a:ext>
                  </a:extLst>
                </a:gridCol>
                <a:gridCol w="210877">
                  <a:extLst>
                    <a:ext uri="{9D8B030D-6E8A-4147-A177-3AD203B41FA5}">
                      <a16:colId xmlns:a16="http://schemas.microsoft.com/office/drawing/2014/main" val="311229266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734982703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1472884369"/>
                    </a:ext>
                  </a:extLst>
                </a:gridCol>
                <a:gridCol w="247552">
                  <a:extLst>
                    <a:ext uri="{9D8B030D-6E8A-4147-A177-3AD203B41FA5}">
                      <a16:colId xmlns:a16="http://schemas.microsoft.com/office/drawing/2014/main" val="1922440006"/>
                    </a:ext>
                  </a:extLst>
                </a:gridCol>
                <a:gridCol w="275058">
                  <a:extLst>
                    <a:ext uri="{9D8B030D-6E8A-4147-A177-3AD203B41FA5}">
                      <a16:colId xmlns:a16="http://schemas.microsoft.com/office/drawing/2014/main" val="42699432"/>
                    </a:ext>
                  </a:extLst>
                </a:gridCol>
                <a:gridCol w="275058">
                  <a:extLst>
                    <a:ext uri="{9D8B030D-6E8A-4147-A177-3AD203B41FA5}">
                      <a16:colId xmlns:a16="http://schemas.microsoft.com/office/drawing/2014/main" val="2675506836"/>
                    </a:ext>
                  </a:extLst>
                </a:gridCol>
                <a:gridCol w="275058">
                  <a:extLst>
                    <a:ext uri="{9D8B030D-6E8A-4147-A177-3AD203B41FA5}">
                      <a16:colId xmlns:a16="http://schemas.microsoft.com/office/drawing/2014/main" val="673039"/>
                    </a:ext>
                  </a:extLst>
                </a:gridCol>
                <a:gridCol w="210877">
                  <a:extLst>
                    <a:ext uri="{9D8B030D-6E8A-4147-A177-3AD203B41FA5}">
                      <a16:colId xmlns:a16="http://schemas.microsoft.com/office/drawing/2014/main" val="2323813789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1509441725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462755695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1620739320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3323506598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822097344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9818741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4142485742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1411977095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1611160452"/>
                    </a:ext>
                  </a:extLst>
                </a:gridCol>
                <a:gridCol w="291103">
                  <a:extLst>
                    <a:ext uri="{9D8B030D-6E8A-4147-A177-3AD203B41FA5}">
                      <a16:colId xmlns:a16="http://schemas.microsoft.com/office/drawing/2014/main" val="789243516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1124271811"/>
                    </a:ext>
                  </a:extLst>
                </a:gridCol>
                <a:gridCol w="146697">
                  <a:extLst>
                    <a:ext uri="{9D8B030D-6E8A-4147-A177-3AD203B41FA5}">
                      <a16:colId xmlns:a16="http://schemas.microsoft.com/office/drawing/2014/main" val="3927879004"/>
                    </a:ext>
                  </a:extLst>
                </a:gridCol>
                <a:gridCol w="566160">
                  <a:extLst>
                    <a:ext uri="{9D8B030D-6E8A-4147-A177-3AD203B41FA5}">
                      <a16:colId xmlns:a16="http://schemas.microsoft.com/office/drawing/2014/main" val="2843314316"/>
                    </a:ext>
                  </a:extLst>
                </a:gridCol>
              </a:tblGrid>
              <a:tr h="71093"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Focal salmon populations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 individuals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Foodweb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quality/quantity in Salish Sea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Climate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79197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749795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timing (out of SS)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Timing (out of SS)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9431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timing (into SS)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 Timing (into SS)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89020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672934"/>
                  </a:ext>
                </a:extLst>
              </a:tr>
              <a:tr h="4816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Abundance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Abundance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57366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 (F and 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 (F and 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244363"/>
                  </a:ext>
                </a:extLst>
              </a:tr>
              <a:tr h="807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Residency in 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Residency in Puget Sound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828567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Health/Fitness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Health/Fitness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896544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565045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44535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mammals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Mammals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11929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246353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predators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Predators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29012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salmon spp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 spp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525130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Forage fish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Forage fish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75842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Zooplankton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Zooplankton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31614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Terrestrial inverts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Terrestrial inverts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312702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Microplankton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Microplankton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587049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Diatoms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Diatoms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852085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detritivores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Detritivores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267930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198137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Dissolved CO2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398635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60748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Nutrients (Salish Sea)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931562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Temperature-SST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often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Temp-SST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784173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Stratification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369911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River flow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River flow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346367"/>
                  </a:ext>
                </a:extLst>
              </a:tr>
              <a:tr h="807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Conservation policy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Conservation policy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86984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Contaminants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Contaminants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33839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Estuarine/shoreline habitat loss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Estuarine/shoreline habitat loss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12338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 habitat loss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 habitat loss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6822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diversions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diversions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20615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 acidification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 acidification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967683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Nutrient inputs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Nutrient inputs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915549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Hatcheries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348421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Aquaculture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Aquaculture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57814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181082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Harvest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141289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increase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inc.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 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05246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Upwelling (N winds)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Upwelling (N winds)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104627"/>
                  </a:ext>
                </a:extLst>
              </a:tr>
              <a:tr h="45866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20365"/>
                  </a:ext>
                </a:extLst>
              </a:tr>
              <a:tr h="8072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warming (+atmos. CO2)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in winter, -1 in summer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warming (+atmos. CO2)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4925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7156" y="399011"/>
            <a:ext cx="4247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Kaje</a:t>
            </a:r>
            <a:r>
              <a:rPr lang="en-US" sz="3200" dirty="0" smtClean="0"/>
              <a:t> Matrix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1920" y="628212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Kaje</a:t>
            </a:r>
            <a:r>
              <a:rPr lang="en-US" sz="1200" dirty="0" smtClean="0"/>
              <a:t>, J. 1999. </a:t>
            </a:r>
            <a:r>
              <a:rPr lang="en-US" sz="1200" dirty="0" err="1" smtClean="0"/>
              <a:t>Kaje</a:t>
            </a:r>
            <a:r>
              <a:rPr lang="en-US" sz="1200" dirty="0" smtClean="0"/>
              <a:t> System: a conceptual modeling tool for interdisciplinary research. Seattle: JISAO/SMA Climate Impacts Group, University of Washington. 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19878" y="983786"/>
            <a:ext cx="10851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matrix of relationships among drivers and traits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influences row: positive=green, negative=red, uncertain=yellow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Uncertainties can be context dependent (response could be + or – depending on situation) or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Conceptual tool underpinning qualitative network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Boils down to a matrix of +1, -1, 0s.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groups of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endParaRPr lang="en-US" dirty="0"/>
          </a:p>
          <a:p>
            <a:r>
              <a:rPr lang="en-US" dirty="0"/>
              <a:t>People/Anthropogenic Impacts</a:t>
            </a:r>
          </a:p>
          <a:p>
            <a:r>
              <a:rPr lang="en-US" dirty="0"/>
              <a:t>Water </a:t>
            </a:r>
            <a:r>
              <a:rPr lang="en-US" dirty="0" smtClean="0"/>
              <a:t>quality/quantity and oceanography </a:t>
            </a:r>
            <a:r>
              <a:rPr lang="en-US" dirty="0"/>
              <a:t>in Salish Sea</a:t>
            </a:r>
            <a:r>
              <a:rPr lang="en-US" dirty="0" smtClean="0"/>
              <a:t> </a:t>
            </a:r>
          </a:p>
          <a:p>
            <a:r>
              <a:rPr lang="en-US" dirty="0" err="1"/>
              <a:t>Foodweb</a:t>
            </a:r>
            <a:r>
              <a:rPr lang="en-US" dirty="0" smtClean="0"/>
              <a:t> </a:t>
            </a:r>
          </a:p>
          <a:p>
            <a:r>
              <a:rPr lang="en-US" dirty="0"/>
              <a:t>Salmon individuals</a:t>
            </a:r>
            <a:r>
              <a:rPr lang="en-US" dirty="0" smtClean="0"/>
              <a:t> </a:t>
            </a:r>
          </a:p>
          <a:p>
            <a:r>
              <a:rPr lang="en-US" dirty="0"/>
              <a:t>Focal salmon populations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Focus on </a:t>
            </a:r>
            <a:r>
              <a:rPr lang="en-US" i="1" dirty="0" err="1" smtClean="0"/>
              <a:t>foodweb</a:t>
            </a:r>
            <a:r>
              <a:rPr lang="en-US" i="1" dirty="0"/>
              <a:t> </a:t>
            </a:r>
            <a:r>
              <a:rPr lang="en-US" i="1" dirty="0" smtClean="0"/>
              <a:t>and ties to salmon to start and build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9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861994"/>
              </p:ext>
            </p:extLst>
          </p:nvPr>
        </p:nvGraphicFramePr>
        <p:xfrm>
          <a:off x="332511" y="324208"/>
          <a:ext cx="11072553" cy="6226213"/>
        </p:xfrm>
        <a:graphic>
          <a:graphicData uri="http://schemas.openxmlformats.org/drawingml/2006/table">
            <a:tbl>
              <a:tblPr/>
              <a:tblGrid>
                <a:gridCol w="920949">
                  <a:extLst>
                    <a:ext uri="{9D8B030D-6E8A-4147-A177-3AD203B41FA5}">
                      <a16:colId xmlns:a16="http://schemas.microsoft.com/office/drawing/2014/main" val="469523835"/>
                    </a:ext>
                  </a:extLst>
                </a:gridCol>
                <a:gridCol w="565272">
                  <a:extLst>
                    <a:ext uri="{9D8B030D-6E8A-4147-A177-3AD203B41FA5}">
                      <a16:colId xmlns:a16="http://schemas.microsoft.com/office/drawing/2014/main" val="957536993"/>
                    </a:ext>
                  </a:extLst>
                </a:gridCol>
                <a:gridCol w="781219">
                  <a:extLst>
                    <a:ext uri="{9D8B030D-6E8A-4147-A177-3AD203B41FA5}">
                      <a16:colId xmlns:a16="http://schemas.microsoft.com/office/drawing/2014/main" val="2203910737"/>
                    </a:ext>
                  </a:extLst>
                </a:gridCol>
                <a:gridCol w="702885">
                  <a:extLst>
                    <a:ext uri="{9D8B030D-6E8A-4147-A177-3AD203B41FA5}">
                      <a16:colId xmlns:a16="http://schemas.microsoft.com/office/drawing/2014/main" val="1176731366"/>
                    </a:ext>
                  </a:extLst>
                </a:gridCol>
                <a:gridCol w="719821">
                  <a:extLst>
                    <a:ext uri="{9D8B030D-6E8A-4147-A177-3AD203B41FA5}">
                      <a16:colId xmlns:a16="http://schemas.microsoft.com/office/drawing/2014/main" val="3152519031"/>
                    </a:ext>
                  </a:extLst>
                </a:gridCol>
                <a:gridCol w="609731">
                  <a:extLst>
                    <a:ext uri="{9D8B030D-6E8A-4147-A177-3AD203B41FA5}">
                      <a16:colId xmlns:a16="http://schemas.microsoft.com/office/drawing/2014/main" val="2379484167"/>
                    </a:ext>
                  </a:extLst>
                </a:gridCol>
                <a:gridCol w="609731">
                  <a:extLst>
                    <a:ext uri="{9D8B030D-6E8A-4147-A177-3AD203B41FA5}">
                      <a16:colId xmlns:a16="http://schemas.microsoft.com/office/drawing/2014/main" val="3278245435"/>
                    </a:ext>
                  </a:extLst>
                </a:gridCol>
                <a:gridCol w="609731">
                  <a:extLst>
                    <a:ext uri="{9D8B030D-6E8A-4147-A177-3AD203B41FA5}">
                      <a16:colId xmlns:a16="http://schemas.microsoft.com/office/drawing/2014/main" val="612934747"/>
                    </a:ext>
                  </a:extLst>
                </a:gridCol>
                <a:gridCol w="1109373">
                  <a:extLst>
                    <a:ext uri="{9D8B030D-6E8A-4147-A177-3AD203B41FA5}">
                      <a16:colId xmlns:a16="http://schemas.microsoft.com/office/drawing/2014/main" val="3414332192"/>
                    </a:ext>
                  </a:extLst>
                </a:gridCol>
                <a:gridCol w="654191">
                  <a:extLst>
                    <a:ext uri="{9D8B030D-6E8A-4147-A177-3AD203B41FA5}">
                      <a16:colId xmlns:a16="http://schemas.microsoft.com/office/drawing/2014/main" val="3543952378"/>
                    </a:ext>
                  </a:extLst>
                </a:gridCol>
                <a:gridCol w="527164">
                  <a:extLst>
                    <a:ext uri="{9D8B030D-6E8A-4147-A177-3AD203B41FA5}">
                      <a16:colId xmlns:a16="http://schemas.microsoft.com/office/drawing/2014/main" val="4179679914"/>
                    </a:ext>
                  </a:extLst>
                </a:gridCol>
                <a:gridCol w="796037">
                  <a:extLst>
                    <a:ext uri="{9D8B030D-6E8A-4147-A177-3AD203B41FA5}">
                      <a16:colId xmlns:a16="http://schemas.microsoft.com/office/drawing/2014/main" val="1707718655"/>
                    </a:ext>
                  </a:extLst>
                </a:gridCol>
                <a:gridCol w="804507">
                  <a:extLst>
                    <a:ext uri="{9D8B030D-6E8A-4147-A177-3AD203B41FA5}">
                      <a16:colId xmlns:a16="http://schemas.microsoft.com/office/drawing/2014/main" val="4152593035"/>
                    </a:ext>
                  </a:extLst>
                </a:gridCol>
                <a:gridCol w="525046">
                  <a:extLst>
                    <a:ext uri="{9D8B030D-6E8A-4147-A177-3AD203B41FA5}">
                      <a16:colId xmlns:a16="http://schemas.microsoft.com/office/drawing/2014/main" val="1904660315"/>
                    </a:ext>
                  </a:extLst>
                </a:gridCol>
                <a:gridCol w="1136896">
                  <a:extLst>
                    <a:ext uri="{9D8B030D-6E8A-4147-A177-3AD203B41FA5}">
                      <a16:colId xmlns:a16="http://schemas.microsoft.com/office/drawing/2014/main" val="1277742911"/>
                    </a:ext>
                  </a:extLst>
                </a:gridCol>
              </a:tblGrid>
              <a:tr h="21678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 individuals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Foodweb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720048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114170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32970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4161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27255"/>
                  </a:ext>
                </a:extLst>
              </a:tr>
              <a:tr h="146857"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33759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Mortality (F and 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587076"/>
                  </a:ext>
                </a:extLst>
              </a:tr>
              <a:tr h="2610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Residency in Puget Sound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7212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Health/Fitness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089890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75381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04317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Marine Mammals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54924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282818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Predators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895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 spp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087534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Forage fish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065644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Zooplankton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6785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Terrestrial inverts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392123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Microplankton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2827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Diatoms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54391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Microbial Detritivores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976743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1380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61183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24377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01731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often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0015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04604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30830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82749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538DD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65145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21549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6908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4642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99031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22947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or -1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901737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44553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78444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101285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394482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4693"/>
                  </a:ext>
                </a:extLst>
              </a:tr>
              <a:tr h="13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57872"/>
                  </a:ext>
                </a:extLst>
              </a:tr>
              <a:tr h="14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513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2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52" y="789709"/>
            <a:ext cx="9612045" cy="5595071"/>
          </a:xfrm>
        </p:spPr>
      </p:pic>
      <p:cxnSp>
        <p:nvCxnSpPr>
          <p:cNvPr id="3" name="Straight Arrow Connector 2"/>
          <p:cNvCxnSpPr/>
          <p:nvPr/>
        </p:nvCxnSpPr>
        <p:spPr>
          <a:xfrm flipV="1">
            <a:off x="942392" y="5602780"/>
            <a:ext cx="592960" cy="14249"/>
          </a:xfrm>
          <a:prstGeom prst="straightConnector1">
            <a:avLst/>
          </a:prstGeom>
          <a:ln w="28575"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42392" y="5882700"/>
            <a:ext cx="592960" cy="14249"/>
          </a:xfrm>
          <a:prstGeom prst="straightConnector1">
            <a:avLst/>
          </a:prstGeom>
          <a:ln w="28575"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40293" y="6148371"/>
            <a:ext cx="592960" cy="14249"/>
          </a:xfrm>
          <a:prstGeom prst="straightConnector1">
            <a:avLst/>
          </a:prstGeom>
          <a:ln w="28575">
            <a:prstDash val="sysDot"/>
            <a:headEnd type="none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865" y="5394869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865" y="5712283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4865" y="5980160"/>
            <a:ext cx="250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Dashed line=Uncertain relationship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43" y="0"/>
            <a:ext cx="4786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Dia</a:t>
            </a:r>
            <a:r>
              <a:rPr lang="en-US" dirty="0" smtClean="0"/>
              <a:t> diagram for Salish Sea model</a:t>
            </a:r>
          </a:p>
          <a:p>
            <a:r>
              <a:rPr lang="en-US" dirty="0" smtClean="0"/>
              <a:t>This gets converted to code for the model</a:t>
            </a:r>
            <a:endParaRPr lang="en-US" dirty="0"/>
          </a:p>
          <a:p>
            <a:r>
              <a:rPr lang="en-US" dirty="0" smtClean="0"/>
              <a:t>Focal responses areas will be treated with 	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221023"/>
            <a:ext cx="8128000" cy="65184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637" y="6211669"/>
            <a:ext cx="31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from </a:t>
            </a:r>
            <a:r>
              <a:rPr lang="en-US" dirty="0" err="1" smtClean="0"/>
              <a:t>Reum</a:t>
            </a:r>
            <a:r>
              <a:rPr lang="en-US" dirty="0" smtClean="0"/>
              <a:t> et al. 2015 (MEPS)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94" y="0"/>
            <a:ext cx="1000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4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911</Words>
  <Application>Microsoft Office PowerPoint</Application>
  <PresentationFormat>Widescreen</PresentationFormat>
  <Paragraphs>799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Major groups of drivers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Kathryn.Sobocinski</dc:creator>
  <cp:lastModifiedBy>Kathryn.Sobocinski</cp:lastModifiedBy>
  <cp:revision>7</cp:revision>
  <dcterms:created xsi:type="dcterms:W3CDTF">2016-02-26T16:38:22Z</dcterms:created>
  <dcterms:modified xsi:type="dcterms:W3CDTF">2016-03-16T19:07:03Z</dcterms:modified>
</cp:coreProperties>
</file>