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F37F494-C4CA-4503-B671-53319A3E197B}">
  <a:tblStyle styleId="{5F37F494-C4CA-4503-B671-53319A3E197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78670f4e4_2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1278670f4e4_2_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1278670f4e4_2_7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78670f4e4_2_1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1278670f4e4_2_1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1278670f4e4_2_15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78670f4e4_2_1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1278670f4e4_2_1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1278670f4e4_2_16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278670f4e4_2_1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1278670f4e4_2_17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1278670f4e4_2_17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78670f4e4_2_8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1278670f4e4_2_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78670f4e4_2_8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1278670f4e4_2_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78670f4e4_2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1278670f4e4_2_9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1278670f4e4_2_9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78670f4e4_2_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1278670f4e4_2_10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1278670f4e4_2_10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78670f4e4_2_1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1278670f4e4_2_1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1278670f4e4_2_1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78670f4e4_2_1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1278670f4e4_2_1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1278670f4e4_2_1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78670f4e4_2_1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1278670f4e4_2_1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1278670f4e4_2_14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78670f4e4_2_1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1278670f4e4_2_1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1278670f4e4_2_14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ym.openai.com/docs/" TargetMode="External"/><Relationship Id="rId4" Type="http://schemas.openxmlformats.org/officeDocument/2006/relationships/hyperlink" Target="https://github.com/openai/gym/wiki/Pendulum-v0" TargetMode="External"/><Relationship Id="rId5" Type="http://schemas.openxmlformats.org/officeDocument/2006/relationships/hyperlink" Target="https://pytorch.org/tutorials/intermediate/reinforcement_q_learning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ctrTitle"/>
          </p:nvPr>
        </p:nvSpPr>
        <p:spPr>
          <a:xfrm>
            <a:off x="526953" y="2147972"/>
            <a:ext cx="76875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br>
              <a:rPr b="1" lang="zh-TW" sz="3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zh-TW" sz="5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6</a:t>
            </a:r>
            <a:endParaRPr b="1" sz="5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1" lang="zh-TW" sz="4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 Reinforcement Learning</a:t>
            </a:r>
            <a:br>
              <a:rPr b="1" lang="zh-TW" sz="5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zh-TW" sz="3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zh-TW" sz="3000">
                <a:latin typeface="Times New Roman"/>
                <a:ea typeface="Times New Roman"/>
                <a:cs typeface="Times New Roman"/>
                <a:sym typeface="Times New Roman"/>
              </a:rPr>
              <a:t>TA </a:t>
            </a:r>
            <a:r>
              <a:rPr b="1" lang="zh-TW" sz="3000">
                <a:latin typeface="Times New Roman"/>
                <a:ea typeface="Times New Roman"/>
                <a:cs typeface="Times New Roman"/>
                <a:sym typeface="Times New Roman"/>
              </a:rPr>
              <a:t>施囿維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32" name="Google Shape;132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Deep Learning and Practice, Spring 2022, NYCU CGI Lab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408758" y="345430"/>
            <a:ext cx="7886700" cy="666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lang="zh-TW" sz="2400">
                <a:latin typeface="Times New Roman"/>
                <a:ea typeface="Times New Roman"/>
                <a:cs typeface="Times New Roman"/>
                <a:sym typeface="Times New Roman"/>
              </a:rPr>
              <a:t>4. Scoring Criteria</a:t>
            </a:r>
            <a:endParaRPr/>
          </a:p>
        </p:txBody>
      </p:sp>
      <p:sp>
        <p:nvSpPr>
          <p:cNvPr id="221" name="Google Shape;221;p3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22" name="Google Shape;222;p34"/>
          <p:cNvSpPr txBox="1"/>
          <p:nvPr/>
        </p:nvSpPr>
        <p:spPr>
          <a:xfrm>
            <a:off x="340178" y="1012111"/>
            <a:ext cx="8582700" cy="31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 your work, otherwise no credit will be granted.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zh-TW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Report (80%)</a:t>
            </a:r>
            <a:endParaRPr sz="1100"/>
          </a:p>
          <a:p>
            <a:pPr indent="-254000" lvl="1" marL="596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zh-TW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(DO explain; do not only copy and paste your codes.)</a:t>
            </a:r>
            <a:endParaRPr sz="1100"/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zh-TW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Report Bonus (25%)</a:t>
            </a:r>
            <a:endParaRPr sz="1100"/>
          </a:p>
          <a:p>
            <a:pPr indent="-254000" lvl="1" marL="596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zh-TW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 and Experiment on Double-DQN (10%)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1" marL="596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zh-TW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 and Experiment on TD3 (Twin-Delayed DDPG) (10%)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1" marL="596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zh-TW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 hyperparameter tuning, e.g., Population Based Training. (</a:t>
            </a:r>
            <a:r>
              <a:rPr lang="zh-TW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b="0" i="0" lang="zh-TW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%)</a:t>
            </a:r>
            <a:endParaRPr sz="1100"/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zh-TW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(20%)</a:t>
            </a:r>
            <a:endParaRPr sz="1100"/>
          </a:p>
          <a:p>
            <a:pPr indent="-254000" lvl="1" marL="596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zh-TW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[LunarLander-v2] Average reward of 10 testing episodes: Average ÷ 30</a:t>
            </a:r>
            <a:endParaRPr sz="1100"/>
          </a:p>
          <a:p>
            <a:pPr indent="-254000" lvl="1" marL="596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zh-TW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[LunarLanderContinuous-v2] Average reward of 10 testing episodes: Average ÷ 30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3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Deep Learning and Practice, Spring 2022, NYCU CGI Lab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408758" y="345430"/>
            <a:ext cx="7886700" cy="666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lang="zh-TW" sz="2400">
                <a:latin typeface="Times New Roman"/>
                <a:ea typeface="Times New Roman"/>
                <a:cs typeface="Times New Roman"/>
                <a:sym typeface="Times New Roman"/>
              </a:rPr>
              <a:t>5. Reminders</a:t>
            </a:r>
            <a:endParaRPr/>
          </a:p>
        </p:txBody>
      </p:sp>
      <p:sp>
        <p:nvSpPr>
          <p:cNvPr id="230" name="Google Shape;230;p3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31" name="Google Shape;231;p35"/>
          <p:cNvSpPr txBox="1"/>
          <p:nvPr/>
        </p:nvSpPr>
        <p:spPr>
          <a:xfrm>
            <a:off x="340178" y="1012112"/>
            <a:ext cx="7886700" cy="11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zh-TW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Your network architecture and hyper-parameters </a:t>
            </a:r>
            <a:r>
              <a:rPr lang="zh-TW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</a:t>
            </a:r>
            <a:r>
              <a:rPr lang="zh-TW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differ from the defaults.</a:t>
            </a:r>
            <a:endParaRPr sz="1100"/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zh-TW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Ensure the </a:t>
            </a:r>
            <a:r>
              <a:rPr lang="zh-TW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shape</a:t>
            </a:r>
            <a:r>
              <a:rPr lang="zh-TW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tensors all the time especially when calculating the </a:t>
            </a:r>
            <a:r>
              <a:rPr lang="zh-TW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loss</a:t>
            </a:r>
            <a:r>
              <a:rPr lang="zh-TW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100"/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zh-TW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 aware of the </a:t>
            </a:r>
            <a:r>
              <a:rPr lang="zh-TW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indentation</a:t>
            </a:r>
            <a:r>
              <a:rPr lang="zh-TW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hints.</a:t>
            </a:r>
            <a:endParaRPr sz="1100"/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zh-TW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testing DDPG, action selection need </a:t>
            </a:r>
            <a:r>
              <a:rPr lang="zh-TW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</a:t>
            </a:r>
            <a:r>
              <a:rPr lang="zh-TW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include the noise.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3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Deep Learning and Practice, Spring 2022, NYCU CGI Lab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408758" y="345430"/>
            <a:ext cx="7886700" cy="666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lang="zh-TW" sz="240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/>
          </a:p>
        </p:txBody>
      </p:sp>
      <p:sp>
        <p:nvSpPr>
          <p:cNvPr id="239" name="Google Shape;239;p36"/>
          <p:cNvSpPr txBox="1"/>
          <p:nvPr/>
        </p:nvSpPr>
        <p:spPr>
          <a:xfrm>
            <a:off x="327558" y="1123819"/>
            <a:ext cx="8686800" cy="28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zh-TW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Mnih, Volodymyr et al. “Playing Atari with Deep Reinforcement Learning.” ArXiv abs/1312.5602 (2013).</a:t>
            </a:r>
            <a:endParaRPr sz="1100"/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zh-TW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Mnih, Volodymyr et al. “Human-level control through deep reinforcement learning.” Nature 518 (2015):529-533.</a:t>
            </a:r>
            <a:endParaRPr sz="1100"/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zh-TW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Van Hasselt, Hado, Arthur Guez, and David Silver. “Deep Reinforcement Learning with DoubleQ-Learning.” AAAI. 2016.</a:t>
            </a:r>
            <a:endParaRPr sz="1100"/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zh-TW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Lillicrap, Timothy P. et al. “Continuous control with deep reinforcement learning.” CoRRabs/1509.02971 (2015).</a:t>
            </a:r>
            <a:endParaRPr sz="1100"/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zh-TW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Silver, David et al. “Deterministic Policy Gradient Algorithms.” ICML (2014).</a:t>
            </a:r>
            <a:endParaRPr sz="1100"/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Fujimoto, S., Hoof, H.V., &amp; Meger, D. (2018). Addressing Function Approximation Error in Actor-Critic Methods. ArXiv, abs/1802.09477.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zh-TW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OpenAI. “OpenAI Gym Documentation.” Retrieved from Getting Started with Gym: </a:t>
            </a:r>
            <a:r>
              <a:rPr lang="zh-TW" sz="1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https://gym.openai.com/docs/</a:t>
            </a:r>
            <a:r>
              <a:rPr lang="zh-TW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zh-TW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OpenAI. “OpenAI Wiki for Pendulum v0.” Retrieved from Github:  </a:t>
            </a:r>
            <a:r>
              <a:rPr lang="zh-TW" sz="1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https://github.com/openai/gym/wiki/Pendulum-v0</a:t>
            </a:r>
            <a:r>
              <a:rPr lang="zh-TW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zh-TW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PyTorch. “Reinforcement Learning (DQN) Tutorial.” Retrieved from PyTorch Tutorials: </a:t>
            </a:r>
            <a:r>
              <a:rPr lang="zh-TW" sz="1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https://pytorch.org/tutorials/intermediate/reinforcement_q_learning.html</a:t>
            </a:r>
            <a:r>
              <a:rPr lang="zh-TW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3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41" name="Google Shape;241;p3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Deep Learning and Practice, Spring 2022, NYCU CGI Lab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ctrTitle"/>
          </p:nvPr>
        </p:nvSpPr>
        <p:spPr>
          <a:xfrm>
            <a:off x="438463" y="1974679"/>
            <a:ext cx="7687407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br>
              <a:rPr b="1" lang="zh-TW" sz="3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zh-TW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Deadline: 2022/5/24(Tue) 23:59</a:t>
            </a:r>
            <a:br>
              <a:rPr b="1" lang="zh-TW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zh-TW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zh-TW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Demo</a:t>
            </a:r>
            <a:br>
              <a:rPr b="1" lang="zh-TW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zh-TW" sz="30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39" name="Google Shape;139;p2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Deep Learning and Practice, Spring 2022, NYCU CGI Lab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ctrTitle"/>
          </p:nvPr>
        </p:nvSpPr>
        <p:spPr>
          <a:xfrm>
            <a:off x="375782" y="1170892"/>
            <a:ext cx="7687407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br>
              <a:rPr b="1" lang="zh-TW" sz="3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zh-TW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Must use sample code,</a:t>
            </a:r>
            <a:br>
              <a:rPr b="1" lang="zh-TW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zh-TW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otherwise no credit.</a:t>
            </a:r>
            <a:br>
              <a:rPr b="1" lang="zh-TW" sz="30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2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46" name="Google Shape;146;p27"/>
          <p:cNvSpPr/>
          <p:nvPr/>
        </p:nvSpPr>
        <p:spPr>
          <a:xfrm>
            <a:off x="674760" y="1128018"/>
            <a:ext cx="1446550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400" u="none" cap="none" strike="noStrike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lab,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2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Deep Learning and Practice, Spring 2022, NYCU CGI Lab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408758" y="345430"/>
            <a:ext cx="7886700" cy="666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Times New Roman"/>
              <a:buNone/>
            </a:pPr>
            <a:r>
              <a:rPr b="1" lang="zh-TW"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b="1" sz="24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28"/>
          <p:cNvSpPr txBox="1"/>
          <p:nvPr/>
        </p:nvSpPr>
        <p:spPr>
          <a:xfrm>
            <a:off x="408758" y="1204609"/>
            <a:ext cx="5001442" cy="12234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Solve </a:t>
            </a:r>
            <a:r>
              <a:rPr b="1" lang="zh-TW" sz="1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LunarLander-v2</a:t>
            </a:r>
            <a:r>
              <a:rPr b="1" lang="zh-TW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using </a:t>
            </a:r>
            <a:r>
              <a:rPr b="1" lang="zh-TW" sz="15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DQN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Solve </a:t>
            </a:r>
            <a:r>
              <a:rPr b="1" lang="zh-TW" sz="1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LunarLanderContinuous-v2</a:t>
            </a:r>
            <a:r>
              <a:rPr b="1" lang="zh-TW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using </a:t>
            </a:r>
            <a:r>
              <a:rPr b="1" lang="zh-TW" sz="15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DDPG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Modify and Run Sample Code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Scoring Criteria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Reminders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2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56" name="Google Shape;156;p2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Deep Learning and Practice, Spring 2022, NYCU CGI Lab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408758" y="345430"/>
            <a:ext cx="7886700" cy="666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lang="zh-TW" sz="2400">
                <a:latin typeface="Times New Roman"/>
                <a:ea typeface="Times New Roman"/>
                <a:cs typeface="Times New Roman"/>
                <a:sym typeface="Times New Roman"/>
              </a:rPr>
              <a:t>LunarLander-v2</a:t>
            </a:r>
            <a:endParaRPr/>
          </a:p>
        </p:txBody>
      </p:sp>
      <p:sp>
        <p:nvSpPr>
          <p:cNvPr id="163" name="Google Shape;163;p2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64" name="Google Shape;16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345" y="1089899"/>
            <a:ext cx="2990923" cy="3677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24193" y="768034"/>
            <a:ext cx="4691157" cy="401511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Deep Learning and Practice, Spring 2022, NYCU CGI Lab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758" y="1200230"/>
            <a:ext cx="4792844" cy="384087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0"/>
          <p:cNvSpPr txBox="1"/>
          <p:nvPr>
            <p:ph type="title"/>
          </p:nvPr>
        </p:nvSpPr>
        <p:spPr>
          <a:xfrm>
            <a:off x="408758" y="345430"/>
            <a:ext cx="7886700" cy="666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lang="zh-TW" sz="2400">
                <a:latin typeface="Times New Roman"/>
                <a:ea typeface="Times New Roman"/>
                <a:cs typeface="Times New Roman"/>
                <a:sym typeface="Times New Roman"/>
              </a:rPr>
              <a:t>Deep Q-Network (DQN)</a:t>
            </a:r>
            <a:endParaRPr/>
          </a:p>
        </p:txBody>
      </p:sp>
      <p:sp>
        <p:nvSpPr>
          <p:cNvPr id="174" name="Google Shape;174;p3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75" name="Google Shape;175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01602" y="1349930"/>
            <a:ext cx="3622610" cy="29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0"/>
          <p:cNvSpPr txBox="1"/>
          <p:nvPr/>
        </p:nvSpPr>
        <p:spPr>
          <a:xfrm>
            <a:off x="347798" y="923231"/>
            <a:ext cx="78867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1 – Deep Q-learning with experience replay: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30"/>
          <p:cNvSpPr/>
          <p:nvPr/>
        </p:nvSpPr>
        <p:spPr>
          <a:xfrm>
            <a:off x="655320" y="2343150"/>
            <a:ext cx="4442460" cy="400050"/>
          </a:xfrm>
          <a:prstGeom prst="rect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30"/>
          <p:cNvSpPr/>
          <p:nvPr/>
        </p:nvSpPr>
        <p:spPr>
          <a:xfrm>
            <a:off x="707231" y="3555205"/>
            <a:ext cx="4442460" cy="891064"/>
          </a:xfrm>
          <a:prstGeom prst="rect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30"/>
          <p:cNvSpPr/>
          <p:nvPr/>
        </p:nvSpPr>
        <p:spPr>
          <a:xfrm>
            <a:off x="707231" y="4446269"/>
            <a:ext cx="4442460" cy="212407"/>
          </a:xfrm>
          <a:prstGeom prst="rect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3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Deep Learning and Practice, Spring 2022, NYCU CGI Lab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562" y="1200225"/>
            <a:ext cx="4669578" cy="39112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7" name="Google Shape;187;p31"/>
          <p:cNvGraphicFramePr/>
          <p:nvPr/>
        </p:nvGraphicFramePr>
        <p:xfrm>
          <a:off x="479033" y="12002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{5F37F494-C4CA-4503-B671-53319A3E197B}</a:tableStyleId>
              </a:tblPr>
              <a:tblGrid>
                <a:gridCol w="4670650"/>
              </a:tblGrid>
              <a:tr h="3911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0" marB="0" marR="49625" marL="496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8" name="Google Shape;188;p31"/>
          <p:cNvSpPr txBox="1"/>
          <p:nvPr>
            <p:ph type="title"/>
          </p:nvPr>
        </p:nvSpPr>
        <p:spPr>
          <a:xfrm>
            <a:off x="408758" y="345430"/>
            <a:ext cx="7886700" cy="666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lang="zh-TW" sz="2400">
                <a:latin typeface="Times New Roman"/>
                <a:ea typeface="Times New Roman"/>
                <a:cs typeface="Times New Roman"/>
                <a:sym typeface="Times New Roman"/>
              </a:rPr>
              <a:t>Deep Deterministic Policy Gradient (DDPG)</a:t>
            </a:r>
            <a:endParaRPr/>
          </a:p>
        </p:txBody>
      </p:sp>
      <p:sp>
        <p:nvSpPr>
          <p:cNvPr id="189" name="Google Shape;189;p3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90" name="Google Shape;190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01602" y="1349930"/>
            <a:ext cx="3622610" cy="29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1"/>
          <p:cNvSpPr txBox="1"/>
          <p:nvPr/>
        </p:nvSpPr>
        <p:spPr>
          <a:xfrm>
            <a:off x="347798" y="923231"/>
            <a:ext cx="78867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2 – Deep Deterministic Policy Gradient Algorithm:</a:t>
            </a:r>
            <a:endParaRPr b="1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31"/>
          <p:cNvSpPr/>
          <p:nvPr/>
        </p:nvSpPr>
        <p:spPr>
          <a:xfrm>
            <a:off x="707231" y="2466538"/>
            <a:ext cx="4442460" cy="315317"/>
          </a:xfrm>
          <a:prstGeom prst="rect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31"/>
          <p:cNvSpPr/>
          <p:nvPr/>
        </p:nvSpPr>
        <p:spPr>
          <a:xfrm>
            <a:off x="707231" y="3289538"/>
            <a:ext cx="4442460" cy="451882"/>
          </a:xfrm>
          <a:prstGeom prst="rect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31"/>
          <p:cNvSpPr/>
          <p:nvPr/>
        </p:nvSpPr>
        <p:spPr>
          <a:xfrm>
            <a:off x="707231" y="3752849"/>
            <a:ext cx="4442460" cy="554832"/>
          </a:xfrm>
          <a:prstGeom prst="rect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31"/>
          <p:cNvSpPr/>
          <p:nvPr/>
        </p:nvSpPr>
        <p:spPr>
          <a:xfrm>
            <a:off x="707231" y="4307681"/>
            <a:ext cx="4442460" cy="507682"/>
          </a:xfrm>
          <a:prstGeom prst="rect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3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Deep Learning and Practice, Spring 2022, NYCU CGI Lab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408758" y="345430"/>
            <a:ext cx="7886700" cy="666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lang="zh-TW" sz="2400">
                <a:latin typeface="Times New Roman"/>
                <a:ea typeface="Times New Roman"/>
                <a:cs typeface="Times New Roman"/>
                <a:sym typeface="Times New Roman"/>
              </a:rPr>
              <a:t>3. Modify Sample Code</a:t>
            </a:r>
            <a:endParaRPr/>
          </a:p>
        </p:txBody>
      </p:sp>
      <p:sp>
        <p:nvSpPr>
          <p:cNvPr id="203" name="Google Shape;203;p3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04" name="Google Shape;204;p32"/>
          <p:cNvSpPr txBox="1"/>
          <p:nvPr/>
        </p:nvSpPr>
        <p:spPr>
          <a:xfrm>
            <a:off x="347798" y="923231"/>
            <a:ext cx="7886700" cy="6232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Find a #TODO comment with hints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remove the raise NotImplementedError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3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Deep Learning and Practice, Spring 2022, NYCU CGI Lab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408758" y="345430"/>
            <a:ext cx="7886700" cy="666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lang="zh-TW" sz="2400">
                <a:latin typeface="Times New Roman"/>
                <a:ea typeface="Times New Roman"/>
                <a:cs typeface="Times New Roman"/>
                <a:sym typeface="Times New Roman"/>
              </a:rPr>
              <a:t>3. Run Sample Code</a:t>
            </a:r>
            <a:endParaRPr/>
          </a:p>
        </p:txBody>
      </p:sp>
      <p:sp>
        <p:nvSpPr>
          <p:cNvPr id="212" name="Google Shape;212;p3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13" name="Google Shape;213;p33"/>
          <p:cNvSpPr txBox="1"/>
          <p:nvPr/>
        </p:nvSpPr>
        <p:spPr>
          <a:xfrm>
            <a:off x="340178" y="1012112"/>
            <a:ext cx="78867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zh-TW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Simply train and test: python dqn.py</a:t>
            </a:r>
            <a:endParaRPr sz="1100"/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zh-TW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test and render: python dqn.py --test_only --rende</a:t>
            </a:r>
            <a:r>
              <a:rPr lang="zh-TW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3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Deep Learning and Practice, Spring 2022, NYCU CGI Lab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