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1" r:id="rId9"/>
    <p:sldId id="276" r:id="rId10"/>
    <p:sldId id="265" r:id="rId11"/>
    <p:sldId id="262" r:id="rId12"/>
    <p:sldId id="277" r:id="rId13"/>
    <p:sldId id="266" r:id="rId14"/>
    <p:sldId id="272" r:id="rId15"/>
    <p:sldId id="281" r:id="rId16"/>
    <p:sldId id="267" r:id="rId17"/>
    <p:sldId id="278" r:id="rId18"/>
    <p:sldId id="273" r:id="rId19"/>
    <p:sldId id="279" r:id="rId20"/>
    <p:sldId id="264" r:id="rId21"/>
    <p:sldId id="268" r:id="rId22"/>
    <p:sldId id="282" r:id="rId23"/>
    <p:sldId id="269" r:id="rId24"/>
    <p:sldId id="280" r:id="rId25"/>
    <p:sldId id="270" r:id="rId26"/>
    <p:sldId id="260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DFE"/>
    <a:srgbClr val="008752"/>
    <a:srgbClr val="8C1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1" autoAdjust="0"/>
    <p:restoredTop sz="84071" autoAdjust="0"/>
  </p:normalViewPr>
  <p:slideViewPr>
    <p:cSldViewPr snapToGrid="0">
      <p:cViewPr varScale="1">
        <p:scale>
          <a:sx n="101" d="100"/>
          <a:sy n="101" d="100"/>
        </p:scale>
        <p:origin x="5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5024-ADFE-40F3-9450-517F33029F40}" type="datetimeFigureOut">
              <a:rPr lang="en-US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BB956-8B26-4618-9208-4DF24851CE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honored that you are here on a </a:t>
            </a:r>
            <a:r>
              <a:rPr lang="en-US" dirty="0" err="1" smtClean="0"/>
              <a:t>friday</a:t>
            </a:r>
            <a:r>
              <a:rPr lang="en-US" dirty="0" smtClean="0"/>
              <a:t> before a</a:t>
            </a:r>
            <a:r>
              <a:rPr lang="en-US" baseline="0" dirty="0" smtClean="0"/>
              <a:t> holiday weekend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01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know you may need to consume each of these. </a:t>
            </a:r>
          </a:p>
          <a:p>
            <a:r>
              <a:rPr lang="en-US" dirty="0" smtClean="0"/>
              <a:t>its good to know them both.</a:t>
            </a:r>
          </a:p>
          <a:p>
            <a:r>
              <a:rPr lang="en-US" dirty="0" smtClean="0"/>
              <a:t>yes it okay to use both.</a:t>
            </a:r>
          </a:p>
          <a:p>
            <a:r>
              <a:rPr lang="en-US" dirty="0" smtClean="0"/>
              <a:t>REST. Don’t want to give the client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8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3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Gmail app vs </a:t>
            </a:r>
            <a:r>
              <a:rPr lang="en-US" dirty="0" err="1" smtClean="0"/>
              <a:t>gmail</a:t>
            </a:r>
            <a:r>
              <a:rPr lang="en-US" dirty="0" smtClean="0"/>
              <a:t> user/messages/draft service</a:t>
            </a:r>
          </a:p>
          <a:p>
            <a:endParaRPr lang="en-US" dirty="0" smtClean="0"/>
          </a:p>
          <a:p>
            <a:r>
              <a:rPr lang="en-US" dirty="0" smtClean="0"/>
              <a:t>So you’ve made an API,</a:t>
            </a:r>
            <a:r>
              <a:rPr lang="en-US" baseline="0" dirty="0" smtClean="0"/>
              <a:t> how do you show it to the world?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Define fairly well, but difficult to decide when something is micro vs normal</a:t>
            </a:r>
          </a:p>
          <a:p>
            <a:endParaRPr lang="en-US" baseline="0" dirty="0" smtClean="0"/>
          </a:p>
          <a:p>
            <a:r>
              <a:rPr lang="en-US" dirty="0" err="1" smtClean="0"/>
              <a:t>WebApp</a:t>
            </a:r>
            <a:r>
              <a:rPr lang="en-US" baseline="0" dirty="0" smtClean="0"/>
              <a:t> (jack of all trades)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microservices(one things)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DriveTime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to know the order of the methods</a:t>
            </a:r>
          </a:p>
          <a:p>
            <a:r>
              <a:rPr lang="en-US" dirty="0" smtClean="0"/>
              <a:t>needs</a:t>
            </a:r>
            <a:r>
              <a:rPr lang="en-US" baseline="0" dirty="0" smtClean="0"/>
              <a:t> lots of documentation</a:t>
            </a:r>
          </a:p>
          <a:p>
            <a:r>
              <a:rPr lang="en-US" baseline="0" dirty="0" smtClean="0"/>
              <a:t>requires an understanding of the model</a:t>
            </a:r>
          </a:p>
          <a:p>
            <a:r>
              <a:rPr lang="en-US" baseline="0" dirty="0" smtClean="0"/>
              <a:t>Maybe we could have added HATEOAS to this….but still same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Alternatively, we should have simplified it.</a:t>
            </a:r>
          </a:p>
          <a:p>
            <a:r>
              <a:rPr lang="en-US" baseline="0" dirty="0" smtClean="0"/>
              <a:t>One POST to make </a:t>
            </a:r>
            <a:r>
              <a:rPr lang="en-US" baseline="0" dirty="0" err="1" smtClean="0"/>
              <a:t>EventTemplate</a:t>
            </a:r>
            <a:endParaRPr lang="en-US" baseline="0" dirty="0" smtClean="0"/>
          </a:p>
          <a:p>
            <a:r>
              <a:rPr lang="en-US" baseline="0" dirty="0" smtClean="0"/>
              <a:t>One PUT to update an </a:t>
            </a:r>
            <a:r>
              <a:rPr lang="en-US" baseline="0" dirty="0" err="1" smtClean="0"/>
              <a:t>EventTemplate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One POST to send an Event (not really RESTful. Performing an action)</a:t>
            </a:r>
          </a:p>
          <a:p>
            <a:endParaRPr lang="en-US" dirty="0" smtClean="0"/>
          </a:p>
          <a:p>
            <a:r>
              <a:rPr lang="en-US" dirty="0" smtClean="0"/>
              <a:t>Save time. Save money.</a:t>
            </a:r>
            <a:r>
              <a:rPr lang="en-US" baseline="0" dirty="0" smtClean="0"/>
              <a:t> Make it easier. REST was not the right choice for this, but you can do all that stuff! It just takes 5-6 API calls, documentation, and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purpose of each </a:t>
            </a:r>
            <a:r>
              <a:rPr lang="en-US" dirty="0" err="1" smtClean="0"/>
              <a:t>ap</a:t>
            </a:r>
            <a:r>
              <a:rPr lang="en-US" dirty="0" smtClean="0"/>
              <a:t>,</a:t>
            </a:r>
            <a:r>
              <a:rPr lang="en-US" baseline="0" dirty="0" smtClean="0"/>
              <a:t> where it is used, and some design decisions they made</a:t>
            </a:r>
          </a:p>
          <a:p>
            <a:endParaRPr lang="en-US" dirty="0" smtClean="0"/>
          </a:p>
          <a:p>
            <a:r>
              <a:rPr lang="en-US" dirty="0" smtClean="0"/>
              <a:t>Show mobile</a:t>
            </a:r>
            <a:r>
              <a:rPr lang="en-US" baseline="0" dirty="0" smtClean="0"/>
              <a:t> before going to the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</a:t>
            </a:r>
            <a:r>
              <a:rPr lang="en-US" baseline="0" dirty="0" smtClean="0"/>
              <a:t> Services</a:t>
            </a:r>
          </a:p>
          <a:p>
            <a:endParaRPr lang="en-US" baseline="0" dirty="0" smtClean="0"/>
          </a:p>
          <a:p>
            <a:r>
              <a:rPr lang="en-US" dirty="0" smtClean="0"/>
              <a:t>This just makes up one page. Vehicle details. Not even complete.</a:t>
            </a:r>
          </a:p>
          <a:p>
            <a:endParaRPr lang="en-US" dirty="0" smtClean="0"/>
          </a:p>
          <a:p>
            <a:r>
              <a:rPr lang="en-US" dirty="0" smtClean="0"/>
              <a:t>also not all of these are rest </a:t>
            </a:r>
            <a:r>
              <a:rPr lang="en-US" dirty="0" err="1" smtClean="0"/>
              <a:t>apis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 world just a bunch of service serving data. any other website is just like this.</a:t>
            </a:r>
          </a:p>
          <a:p>
            <a:endParaRPr lang="en-US" dirty="0" smtClean="0"/>
          </a:p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Separate logic, separate teams, just care about 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B956-8B26-4618-9208-4DF24851CE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6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53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8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api/v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developers.google.com/gmail/api/v1/reference/" TargetMode="External"/><Relationship Id="rId4" Type="http://schemas.openxmlformats.org/officeDocument/2006/relationships/hyperlink" Target="http://docs.sendsonar.com/docs/send-campaig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ile.drivetime.com/used-cars/az/mesa/mercedes-benz/c300/2015/105015891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joshclaxt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joshclaxton/CardGame/1.0.0" TargetMode="External"/><Relationship Id="rId2" Type="http://schemas.openxmlformats.org/officeDocument/2006/relationships/hyperlink" Target="http://www.joshclax.com/save-time-with-design-time-rest-api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in the Wild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…and its cousins</a:t>
            </a:r>
          </a:p>
          <a:p>
            <a:r>
              <a:rPr lang="en-US" dirty="0" smtClean="0"/>
              <a:t>March 30</a:t>
            </a:r>
            <a:r>
              <a:rPr lang="en-US" baseline="30000" dirty="0" smtClean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skill as a developer</a:t>
            </a:r>
          </a:p>
          <a:p>
            <a:r>
              <a:rPr lang="en-US" dirty="0" smtClean="0"/>
              <a:t>Balance perfection and beautiful design against time to implement, complexity, readability, and efficiency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83" y="3524250"/>
            <a:ext cx="400557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9972808">
            <a:off x="6861595" y="4189482"/>
            <a:ext cx="403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55ADFE"/>
                </a:solidFill>
              </a:rPr>
              <a:t>What else can we balance?</a:t>
            </a:r>
            <a:endParaRPr lang="en-US" sz="2400" b="1" dirty="0">
              <a:solidFill>
                <a:srgbClr val="55AD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Overly Complex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0" y="1930400"/>
            <a:ext cx="3217779" cy="4197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46" y="2143585"/>
            <a:ext cx="1572525" cy="3718574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>
            <a:off x="4334485" y="3412671"/>
            <a:ext cx="1573653" cy="6162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ADFE"/>
                </a:solidFill>
              </a:rPr>
              <a:t>Dude, that API sucked…</a:t>
            </a:r>
            <a:endParaRPr lang="en-US" dirty="0">
              <a:solidFill>
                <a:srgbClr val="55ADF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Pokémon API (a </a:t>
            </a:r>
            <a:r>
              <a:rPr lang="en-US" sz="2400" dirty="0"/>
              <a:t>bit of </a:t>
            </a:r>
            <a:r>
              <a:rPr lang="en-US" sz="2400" dirty="0" smtClean="0"/>
              <a:t>HATEOAS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://pokeapi.co/api/v2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endParaRPr lang="en-US" sz="2000" dirty="0" smtClean="0"/>
          </a:p>
          <a:p>
            <a:r>
              <a:rPr lang="en-US" sz="2800" dirty="0" err="1" smtClean="0"/>
              <a:t>SendSonar</a:t>
            </a:r>
            <a:r>
              <a:rPr lang="en-US" sz="2800" dirty="0" smtClean="0"/>
              <a:t> </a:t>
            </a:r>
            <a:r>
              <a:rPr lang="en-US" sz="2800" dirty="0"/>
              <a:t>(Simple hybrid</a:t>
            </a:r>
            <a:r>
              <a:rPr lang="en-US" sz="2800" dirty="0" smtClean="0"/>
              <a:t>)</a:t>
            </a:r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docs.sendsonar.com/docs/send-campaign</a:t>
            </a:r>
            <a:r>
              <a:rPr lang="en-US" sz="2000" dirty="0" smtClean="0"/>
              <a:t> 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Gmail </a:t>
            </a:r>
            <a:r>
              <a:rPr lang="en-US" sz="2800" dirty="0"/>
              <a:t>(More complex hybrid)</a:t>
            </a:r>
            <a:endParaRPr lang="en-US" sz="2800" dirty="0" smtClean="0"/>
          </a:p>
          <a:p>
            <a:pPr lvl="1"/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://developers.google.com/gmail/api/v1/reference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/>
          </a:p>
        </p:txBody>
      </p:sp>
      <p:pic>
        <p:nvPicPr>
          <p:cNvPr id="5" name="Picture 4" descr="Final Haven | P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04391"/>
            <a:ext cx="2286000" cy="2258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29921" y="3530084"/>
            <a:ext cx="24753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https://www.nintendo.dk/pokemon</a:t>
            </a:r>
          </a:p>
        </p:txBody>
      </p:sp>
    </p:spTree>
    <p:extLst>
      <p:ext uri="{BB962C8B-B14F-4D97-AF65-F5344CB8AC3E}">
        <p14:creationId xmlns:p14="http://schemas.microsoft.com/office/powerpoint/2010/main" val="35814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ADFE"/>
                </a:solidFill>
              </a:rPr>
              <a:t>Cool. But why?</a:t>
            </a:r>
            <a:endParaRPr lang="en-US" dirty="0">
              <a:solidFill>
                <a:srgbClr val="55ADF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Web of Web Services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68" y="1270000"/>
            <a:ext cx="6126000" cy="558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0" y="57347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mobile.drivetime.com/used-cars/az/mesa/mercedes-benz/c300/2015/1050158918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5ADFE"/>
                </a:solidFill>
              </a:rPr>
              <a:t>Sooo</a:t>
            </a:r>
            <a:r>
              <a:rPr lang="en-US" dirty="0" smtClean="0">
                <a:solidFill>
                  <a:srgbClr val="55ADFE"/>
                </a:solidFill>
              </a:rPr>
              <a:t> how does this apply to me?</a:t>
            </a:r>
            <a:endParaRPr lang="en-US" dirty="0">
              <a:solidFill>
                <a:srgbClr val="55ADF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SOAP/WCF</a:t>
            </a:r>
          </a:p>
          <a:p>
            <a:r>
              <a:rPr lang="en-US" sz="3000" dirty="0" smtClean="0"/>
              <a:t>RPC (GRPC)</a:t>
            </a:r>
          </a:p>
          <a:p>
            <a:r>
              <a:rPr lang="en-US" sz="3000" dirty="0" err="1"/>
              <a:t>GraphQL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1746566"/>
            <a:ext cx="3914775" cy="3525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5465" y="5179111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752"/>
                </a:solidFill>
                <a:latin typeface="Impact" panose="020B0806030902050204" pitchFamily="34" charset="0"/>
              </a:rPr>
              <a:t>#</a:t>
            </a:r>
            <a:r>
              <a:rPr lang="en-US" sz="3600" dirty="0" err="1" smtClean="0">
                <a:solidFill>
                  <a:srgbClr val="008752"/>
                </a:solidFill>
                <a:latin typeface="Impact" panose="020B0806030902050204" pitchFamily="34" charset="0"/>
              </a:rPr>
              <a:t>DogAlternative</a:t>
            </a:r>
            <a:endParaRPr lang="en-US" sz="2400" dirty="0">
              <a:solidFill>
                <a:srgbClr val="00875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34" y="2036023"/>
            <a:ext cx="10992230" cy="19073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3273" y="4044433"/>
            <a:ext cx="5338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https://graphql.org/learn</a:t>
            </a:r>
            <a:r>
              <a:rPr lang="en-US" sz="3200" dirty="0" smtClean="0">
                <a:hlinkClick r:id="rId3"/>
              </a:rPr>
              <a:t>/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24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ADFE"/>
                </a:solidFill>
              </a:rPr>
              <a:t>Huh?</a:t>
            </a:r>
            <a:endParaRPr lang="en-US" dirty="0">
              <a:solidFill>
                <a:srgbClr val="55ADF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ay contain: 1 person, smiling, cat and indo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95781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67087" y="881616"/>
            <a:ext cx="5623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Josh</a:t>
            </a:r>
            <a:r>
              <a:rPr lang="en-US" sz="3200" dirty="0" smtClean="0"/>
              <a:t> </a:t>
            </a:r>
            <a:r>
              <a:rPr lang="en-US" sz="3200" b="1" dirty="0" smtClean="0"/>
              <a:t>Claxton</a:t>
            </a:r>
          </a:p>
          <a:p>
            <a:r>
              <a:rPr lang="en-US" sz="3200" b="1" dirty="0" smtClean="0">
                <a:solidFill>
                  <a:srgbClr val="008752"/>
                </a:solidFill>
              </a:rPr>
              <a:t>Drive</a:t>
            </a:r>
            <a:r>
              <a:rPr lang="en-US" sz="3200" b="1" dirty="0" smtClean="0"/>
              <a:t>Time</a:t>
            </a:r>
            <a:r>
              <a:rPr lang="en-US" sz="3200" dirty="0" smtClean="0"/>
              <a:t> Senior Developer</a:t>
            </a:r>
          </a:p>
          <a:p>
            <a:r>
              <a:rPr lang="en-US" sz="3200" b="1" dirty="0" smtClean="0">
                <a:solidFill>
                  <a:srgbClr val="8C1C40"/>
                </a:solidFill>
              </a:rPr>
              <a:t>ASU</a:t>
            </a:r>
            <a:r>
              <a:rPr lang="en-US" sz="3200" dirty="0" smtClean="0"/>
              <a:t> Computer Science (2013)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01" y="5006236"/>
            <a:ext cx="1029324" cy="450612"/>
          </a:xfrm>
          <a:prstGeom prst="rect">
            <a:avLst/>
          </a:prstGeom>
        </p:spPr>
      </p:pic>
      <p:pic>
        <p:nvPicPr>
          <p:cNvPr id="1032" name="Picture 8" descr="Image result for driveti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00" y="3001065"/>
            <a:ext cx="2737250" cy="121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38337" y="2527476"/>
            <a:ext cx="6110288" cy="4168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 dirty="0" smtClean="0"/>
              <a:t>Is this fool qualified?</a:t>
            </a:r>
            <a:endParaRPr lang="en-US" sz="2000" b="1" dirty="0"/>
          </a:p>
          <a:p>
            <a:pPr lvl="1"/>
            <a:r>
              <a:rPr lang="en-US" sz="1800" dirty="0" smtClean="0"/>
              <a:t>6+ years professional development</a:t>
            </a:r>
          </a:p>
          <a:p>
            <a:pPr lvl="1"/>
            <a:r>
              <a:rPr lang="en-US" sz="1800" dirty="0" smtClean="0"/>
              <a:t>Resident REST and API expert</a:t>
            </a:r>
          </a:p>
          <a:p>
            <a:pPr lvl="1"/>
            <a:r>
              <a:rPr lang="en-US" sz="1800" dirty="0" smtClean="0"/>
              <a:t>Thesis project focused on REST</a:t>
            </a:r>
          </a:p>
          <a:p>
            <a:pPr lvl="1"/>
            <a:r>
              <a:rPr lang="en-US" sz="1800" dirty="0"/>
              <a:t>Organizing </a:t>
            </a:r>
            <a:r>
              <a:rPr lang="en-US" sz="1800" dirty="0" smtClean="0"/>
              <a:t>outreach with </a:t>
            </a:r>
            <a:r>
              <a:rPr lang="en-US" sz="1800" dirty="0"/>
              <a:t>CIDSE advising</a:t>
            </a:r>
          </a:p>
          <a:p>
            <a:pPr marL="0" lvl="0" indent="0">
              <a:buNone/>
            </a:pPr>
            <a:endParaRPr lang="en-US" sz="2000" b="1" dirty="0" smtClean="0"/>
          </a:p>
          <a:p>
            <a:pPr marL="0" lvl="0" indent="0">
              <a:buNone/>
            </a:pPr>
            <a:r>
              <a:rPr lang="en-US" sz="2000" b="1" dirty="0" smtClean="0"/>
              <a:t>Why is he doing this?</a:t>
            </a:r>
            <a:endParaRPr lang="en-US" sz="2000" b="1" dirty="0"/>
          </a:p>
          <a:p>
            <a:pPr lvl="1"/>
            <a:r>
              <a:rPr lang="en-US" sz="1800" dirty="0" smtClean="0"/>
              <a:t>Love mentoring/teaching</a:t>
            </a:r>
          </a:p>
          <a:p>
            <a:pPr lvl="1"/>
            <a:r>
              <a:rPr lang="en-US" sz="1800" dirty="0" smtClean="0"/>
              <a:t>Ease the shock of the real world</a:t>
            </a:r>
          </a:p>
          <a:p>
            <a:pPr lvl="1"/>
            <a:r>
              <a:rPr lang="en-US" sz="1800" dirty="0" smtClean="0"/>
              <a:t>Lead recruitment of Dev Interns</a:t>
            </a:r>
          </a:p>
        </p:txBody>
      </p:sp>
    </p:spTree>
    <p:extLst>
      <p:ext uri="{BB962C8B-B14F-4D97-AF65-F5344CB8AC3E}">
        <p14:creationId xmlns:p14="http://schemas.microsoft.com/office/powerpoint/2010/main" val="21447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693" y="609600"/>
            <a:ext cx="2056341" cy="742950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GraphQL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098" name="Picture 2" descr="Image result for ven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68" y="1617662"/>
            <a:ext cx="762000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1385" y="619125"/>
            <a:ext cx="808566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vs	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00652" y="609600"/>
            <a:ext cx="1353779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REST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7225" y="1847850"/>
            <a:ext cx="190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Client decides return structure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2849" y="2632680"/>
            <a:ext cx="1974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Traverse a tree of data with one network call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8623" y="2771180"/>
            <a:ext cx="113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focused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3050" y="386715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Single URI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1437" y="38576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Several URIs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0328" y="452834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Query Language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8565" y="4581028"/>
            <a:ext cx="194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URI and resource tied together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9344" y="1989365"/>
            <a:ext cx="213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Server decides the return structure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0645" y="2922408"/>
            <a:ext cx="19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One network call per resource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8849" y="4417831"/>
            <a:ext cx="124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Retrieve/Modify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65229" y="3592641"/>
            <a:ext cx="182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Pattern, not implementation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0439" y="6181185"/>
            <a:ext cx="292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5ADFE"/>
                </a:solidFill>
              </a:rPr>
              <a:t>Which is better?</a:t>
            </a:r>
            <a:endParaRPr lang="en-US" sz="2800" b="1" dirty="0">
              <a:solidFill>
                <a:srgbClr val="55AD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ADFE"/>
                </a:solidFill>
              </a:rPr>
              <a:t>That was a trick question. </a:t>
            </a:r>
            <a:br>
              <a:rPr lang="en-US" dirty="0" smtClean="0">
                <a:solidFill>
                  <a:srgbClr val="55ADFE"/>
                </a:solidFill>
              </a:rPr>
            </a:br>
            <a:r>
              <a:rPr lang="en-US" dirty="0">
                <a:solidFill>
                  <a:srgbClr val="55ADFE"/>
                </a:solidFill>
              </a:rPr>
              <a:t>	</a:t>
            </a:r>
            <a:r>
              <a:rPr lang="en-US" dirty="0" smtClean="0">
                <a:solidFill>
                  <a:srgbClr val="55ADFE"/>
                </a:solidFill>
              </a:rPr>
              <a:t>									I don’t trust you.</a:t>
            </a:r>
            <a:endParaRPr lang="en-US" dirty="0">
              <a:solidFill>
                <a:srgbClr val="55ADF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&lt;strong&gt;Serverless&lt;/strong&gt; and Playing Around With MongoDB Atlas - CodeProje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270000"/>
            <a:ext cx="6096000" cy="4067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Dedicated server</a:t>
            </a:r>
          </a:p>
          <a:p>
            <a:pPr lvl="1"/>
            <a:r>
              <a:rPr lang="en-US" dirty="0" smtClean="0"/>
              <a:t>Lots of methods and resources</a:t>
            </a:r>
          </a:p>
          <a:p>
            <a:pPr lvl="1"/>
            <a:r>
              <a:rPr lang="en-US" dirty="0" smtClean="0"/>
              <a:t>Can be Monolithic</a:t>
            </a:r>
          </a:p>
          <a:p>
            <a:r>
              <a:rPr lang="en-US" dirty="0" smtClean="0"/>
              <a:t>Microservices</a:t>
            </a:r>
          </a:p>
          <a:p>
            <a:pPr lvl="1"/>
            <a:r>
              <a:rPr lang="en-US" dirty="0" smtClean="0"/>
              <a:t>Several dedicated servers</a:t>
            </a:r>
          </a:p>
          <a:p>
            <a:pPr lvl="1"/>
            <a:r>
              <a:rPr lang="en-US" dirty="0" smtClean="0"/>
              <a:t>Highly focused APIs</a:t>
            </a:r>
          </a:p>
          <a:p>
            <a:pPr lvl="1"/>
            <a:r>
              <a:rPr lang="en-US" dirty="0" smtClean="0"/>
              <a:t>Web of services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  <a:p>
            <a:pPr lvl="1"/>
            <a:r>
              <a:rPr lang="en-US" dirty="0" smtClean="0"/>
              <a:t>“No server”</a:t>
            </a:r>
          </a:p>
          <a:p>
            <a:pPr lvl="1"/>
            <a:r>
              <a:rPr lang="en-US" dirty="0" smtClean="0"/>
              <a:t>Deploy an individual function, not a collection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4775" y="5106343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https://www.codeproject.com/Articles/1210776/Serverless-and-Playing-Around-With-MongoDB-Atlas</a:t>
            </a:r>
          </a:p>
        </p:txBody>
      </p:sp>
    </p:spTree>
    <p:extLst>
      <p:ext uri="{BB962C8B-B14F-4D97-AF65-F5344CB8AC3E}">
        <p14:creationId xmlns:p14="http://schemas.microsoft.com/office/powerpoint/2010/main" val="1313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5462" y="1228213"/>
            <a:ext cx="3145190" cy="714941"/>
          </a:xfrm>
        </p:spPr>
        <p:txBody>
          <a:bodyPr/>
          <a:lstStyle/>
          <a:p>
            <a:r>
              <a:rPr lang="en-US" dirty="0" smtClean="0"/>
              <a:t>Ask me later!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100" y="2202783"/>
            <a:ext cx="2711277" cy="388077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200" b="1" dirty="0" smtClean="0">
                <a:solidFill>
                  <a:srgbClr val="55ADFE"/>
                </a:solidFill>
              </a:rPr>
              <a:t>@</a:t>
            </a:r>
            <a:r>
              <a:rPr lang="en-US" sz="3200" b="1" dirty="0" err="1" smtClean="0">
                <a:solidFill>
                  <a:srgbClr val="55ADFE"/>
                </a:solidFill>
              </a:rPr>
              <a:t>JoshClax</a:t>
            </a:r>
            <a:endParaRPr lang="en-US" sz="3200" b="1" dirty="0" smtClean="0">
              <a:solidFill>
                <a:srgbClr val="55ADFE"/>
              </a:solidFill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3200" u="sng" dirty="0" smtClean="0">
                <a:solidFill>
                  <a:schemeClr val="tx1"/>
                </a:solidFill>
              </a:rPr>
              <a:t>joshclaxton</a:t>
            </a:r>
            <a:r>
              <a:rPr lang="en-US" sz="3200" dirty="0" smtClean="0"/>
              <a:t> </a:t>
            </a:r>
            <a:endParaRPr lang="en-US" sz="3200" dirty="0"/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u="sng" dirty="0" smtClean="0"/>
              <a:t>joshclax.com</a:t>
            </a:r>
            <a:r>
              <a:rPr lang="en-US" sz="3200" dirty="0" smtClean="0"/>
              <a:t> </a:t>
            </a:r>
          </a:p>
          <a:p>
            <a:pPr marL="0" lvl="0" indent="0">
              <a:buNone/>
            </a:pPr>
            <a:r>
              <a:rPr lang="en-US" sz="1200" dirty="0" smtClean="0"/>
              <a:t>(half tech, half cats)</a:t>
            </a:r>
          </a:p>
          <a:p>
            <a:pPr marL="0" lv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12" y="2269458"/>
            <a:ext cx="590288" cy="484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633" y="3266187"/>
            <a:ext cx="670755" cy="615578"/>
          </a:xfrm>
          <a:prstGeom prst="rect">
            <a:avLst/>
          </a:prstGeom>
        </p:spPr>
      </p:pic>
      <p:pic>
        <p:nvPicPr>
          <p:cNvPr id="8" name="Picture 2" descr="Image may contain: 1 person, smiling, cat and indo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39" y="4401022"/>
            <a:ext cx="586341" cy="58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04412" y="1228212"/>
            <a:ext cx="3145190" cy="714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Ask me now!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82" y="2640526"/>
            <a:ext cx="1866900" cy="18669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62582" y="4509526"/>
            <a:ext cx="18726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https://www.pokemon.com/us/</a:t>
            </a:r>
          </a:p>
        </p:txBody>
      </p:sp>
    </p:spTree>
    <p:extLst>
      <p:ext uri="{BB962C8B-B14F-4D97-AF65-F5344CB8AC3E}">
        <p14:creationId xmlns:p14="http://schemas.microsoft.com/office/powerpoint/2010/main" val="40220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time REST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http://www.joshclax.com/save-time-with-design-time-rest-apis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app.swaggerhub.com/apis/joshclaxton/CardGame/1.0.0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shared, now you share.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Discussion, not a lecture. Interrupt whenever.</a:t>
            </a:r>
            <a:endParaRPr lang="en-US" sz="2800" dirty="0"/>
          </a:p>
          <a:p>
            <a:r>
              <a:rPr lang="en-US" sz="2800" dirty="0">
                <a:solidFill>
                  <a:srgbClr val="55ADFE"/>
                </a:solidFill>
              </a:rPr>
              <a:t>What </a:t>
            </a:r>
            <a:r>
              <a:rPr lang="en-US" sz="2800" dirty="0" smtClean="0">
                <a:solidFill>
                  <a:srgbClr val="55ADFE"/>
                </a:solidFill>
              </a:rPr>
              <a:t>years are </a:t>
            </a:r>
            <a:r>
              <a:rPr lang="en-US" sz="2800" dirty="0">
                <a:solidFill>
                  <a:srgbClr val="55ADFE"/>
                </a:solidFill>
              </a:rPr>
              <a:t>you</a:t>
            </a:r>
            <a:r>
              <a:rPr lang="en-US" sz="2800" dirty="0" smtClean="0">
                <a:solidFill>
                  <a:srgbClr val="55ADFE"/>
                </a:solidFill>
              </a:rPr>
              <a:t>?</a:t>
            </a:r>
            <a:endParaRPr lang="en-US" sz="2800" dirty="0">
              <a:solidFill>
                <a:srgbClr val="55ADFE"/>
              </a:solidFill>
            </a:endParaRPr>
          </a:p>
          <a:p>
            <a:pPr lvl="0"/>
            <a:r>
              <a:rPr lang="en-US" sz="2800" dirty="0" smtClean="0">
                <a:solidFill>
                  <a:srgbClr val="55ADFE"/>
                </a:solidFill>
              </a:rPr>
              <a:t>What </a:t>
            </a:r>
            <a:r>
              <a:rPr lang="en-US" sz="2800" dirty="0">
                <a:solidFill>
                  <a:srgbClr val="55ADFE"/>
                </a:solidFill>
              </a:rPr>
              <a:t>are </a:t>
            </a:r>
            <a:r>
              <a:rPr lang="en-US" sz="2800" dirty="0" smtClean="0">
                <a:solidFill>
                  <a:srgbClr val="55ADFE"/>
                </a:solidFill>
              </a:rPr>
              <a:t>your </a:t>
            </a:r>
            <a:r>
              <a:rPr lang="en-US" sz="2800" dirty="0">
                <a:solidFill>
                  <a:srgbClr val="55ADFE"/>
                </a:solidFill>
              </a:rPr>
              <a:t>majors</a:t>
            </a:r>
            <a:r>
              <a:rPr lang="en-US" sz="2800" dirty="0" smtClean="0">
                <a:solidFill>
                  <a:srgbClr val="55ADFE"/>
                </a:solidFill>
              </a:rPr>
              <a:t>?</a:t>
            </a:r>
            <a:endParaRPr lang="en-US" sz="2800" dirty="0">
              <a:solidFill>
                <a:srgbClr val="55ADFE"/>
              </a:solidFill>
            </a:endParaRPr>
          </a:p>
          <a:p>
            <a:pPr lvl="0"/>
            <a:r>
              <a:rPr lang="en-US" sz="2800" dirty="0" smtClean="0">
                <a:solidFill>
                  <a:srgbClr val="55ADFE"/>
                </a:solidFill>
              </a:rPr>
              <a:t>Any real life experience?</a:t>
            </a:r>
          </a:p>
        </p:txBody>
      </p:sp>
    </p:spTree>
    <p:extLst>
      <p:ext uri="{BB962C8B-B14F-4D97-AF65-F5344CB8AC3E}">
        <p14:creationId xmlns:p14="http://schemas.microsoft.com/office/powerpoint/2010/main" val="33769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Quick review of REST/HATEOAS</a:t>
            </a:r>
          </a:p>
          <a:p>
            <a:r>
              <a:rPr lang="en-US" sz="2800" dirty="0" smtClean="0"/>
              <a:t>REST in practice</a:t>
            </a:r>
          </a:p>
          <a:p>
            <a:r>
              <a:rPr lang="en-US" sz="2800" dirty="0" smtClean="0"/>
              <a:t>Alternatives</a:t>
            </a:r>
          </a:p>
          <a:p>
            <a:r>
              <a:rPr lang="en-US" sz="2800" dirty="0"/>
              <a:t>Deployment </a:t>
            </a:r>
            <a:r>
              <a:rPr lang="en-US" sz="2800" dirty="0" smtClean="0"/>
              <a:t>Considerations</a:t>
            </a:r>
          </a:p>
          <a:p>
            <a:r>
              <a:rPr lang="en-US" sz="2800" dirty="0" smtClean="0"/>
              <a:t>Questions and Discussion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Design Time REST (if we have time)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URI represents a resource on the internet</a:t>
            </a:r>
          </a:p>
          <a:p>
            <a:r>
              <a:rPr lang="en-US" sz="2000" dirty="0" smtClean="0"/>
              <a:t>You can GET, PUT/PATCH, POST, DELETE to a resource to affect it</a:t>
            </a:r>
          </a:p>
          <a:p>
            <a:r>
              <a:rPr lang="en-US" sz="2000" dirty="0" smtClean="0"/>
              <a:t>The resource should respond back with an HTTP code (200 OK, 404 Not Found)</a:t>
            </a:r>
          </a:p>
          <a:p>
            <a:r>
              <a:rPr lang="en-US" sz="2000" dirty="0" smtClean="0"/>
              <a:t>With HATEOAS</a:t>
            </a:r>
          </a:p>
          <a:p>
            <a:pPr lvl="1"/>
            <a:r>
              <a:rPr lang="en-US" sz="1800" dirty="0" smtClean="0"/>
              <a:t>Single entry point  + Linked navigation</a:t>
            </a:r>
          </a:p>
          <a:p>
            <a:pPr lvl="1"/>
            <a:r>
              <a:rPr lang="en-US" sz="1800" dirty="0" smtClean="0"/>
              <a:t>Reduce need for documentation</a:t>
            </a:r>
          </a:p>
          <a:p>
            <a:pPr lvl="1"/>
            <a:r>
              <a:rPr lang="en-US" sz="1800" dirty="0" smtClean="0"/>
              <a:t>Encourage discoverability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REST/HATEOAS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5097464"/>
            <a:ext cx="4999566" cy="1174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2000" b="1" dirty="0" smtClean="0"/>
              <a:t>An architectural style, but not a concrete implementation</a:t>
            </a:r>
          </a:p>
        </p:txBody>
      </p:sp>
      <p:pic>
        <p:nvPicPr>
          <p:cNvPr id="6146" name="Picture 2" descr="Not F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3432494"/>
            <a:ext cx="4162424" cy="332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5400000">
            <a:off x="9242950" y="4468760"/>
            <a:ext cx="1301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https://http.cat/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975" y="1685925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 / </a:t>
            </a:r>
            <a:r>
              <a:rPr lang="en-US" b="1" dirty="0" smtClean="0"/>
              <a:t>H</a:t>
            </a:r>
            <a:r>
              <a:rPr lang="en-US" dirty="0" smtClean="0"/>
              <a:t>ypermedia </a:t>
            </a:r>
            <a:r>
              <a:rPr lang="en-US" b="1" dirty="0" smtClean="0"/>
              <a:t>A</a:t>
            </a:r>
            <a:r>
              <a:rPr lang="en-US" dirty="0" smtClean="0"/>
              <a:t>s </a:t>
            </a:r>
            <a:r>
              <a:rPr lang="en-US" b="1" dirty="0" smtClean="0"/>
              <a:t>T</a:t>
            </a:r>
            <a:r>
              <a:rPr lang="en-US" dirty="0" smtClean="0"/>
              <a:t>he </a:t>
            </a:r>
            <a:r>
              <a:rPr lang="en-US" b="1" dirty="0" smtClean="0"/>
              <a:t>E</a:t>
            </a:r>
            <a:r>
              <a:rPr lang="en-US" dirty="0" smtClean="0"/>
              <a:t>ngine </a:t>
            </a:r>
            <a:r>
              <a:rPr lang="en-US" b="1" dirty="0" smtClean="0"/>
              <a:t>O</a:t>
            </a:r>
            <a:r>
              <a:rPr lang="en-US" dirty="0" smtClean="0"/>
              <a:t>f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ADFE"/>
                </a:solidFill>
              </a:rPr>
              <a:t>Before I bombard you….questions?</a:t>
            </a:r>
            <a:endParaRPr lang="en-US" dirty="0">
              <a:solidFill>
                <a:srgbClr val="55ADF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devs</a:t>
            </a:r>
            <a:r>
              <a:rPr lang="en-US" dirty="0" smtClean="0"/>
              <a:t> think REST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27634"/>
          </a:xfrm>
        </p:spPr>
        <p:txBody>
          <a:bodyPr>
            <a:normAutofit/>
          </a:bodyPr>
          <a:lstStyle/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“It’s like WCF, but with HTTP”</a:t>
            </a:r>
          </a:p>
          <a:p>
            <a:pPr lvl="1"/>
            <a:r>
              <a:rPr lang="en-US" dirty="0" smtClean="0"/>
              <a:t>“It’s just URLs that take in JSON and return JSON” – </a:t>
            </a:r>
          </a:p>
          <a:p>
            <a:pPr lvl="1"/>
            <a:r>
              <a:rPr lang="en-US" dirty="0" smtClean="0"/>
              <a:t>“Just methods that you call over HTTP. You return HTTP codes in response”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3688223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“URIs representing resources that you perform CRUD operations against”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585159"/>
            <a:ext cx="8596668" cy="90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Advanced</a:t>
            </a:r>
          </a:p>
          <a:p>
            <a:pPr lvl="1"/>
            <a:r>
              <a:rPr lang="en-US" dirty="0" smtClean="0"/>
              <a:t>See previous slide</a:t>
            </a:r>
            <a:endParaRPr lang="en-US" b="1" dirty="0" smtClean="0">
              <a:solidFill>
                <a:srgbClr val="55ADFE"/>
              </a:solidFill>
            </a:endParaRP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5493209"/>
            <a:ext cx="8596668" cy="43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55ADFE"/>
                </a:solidFill>
              </a:rPr>
              <a:t>Guess who is most likely to be hired?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28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3057525"/>
            <a:ext cx="8596668" cy="3390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Too difficult and time intensive to design and implement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Difficult to consume correctly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Still needs a lot of documentation (kind of defeats the purpose, aye?)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“Ahead of its time”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Resources as URIs are very useful, but not the be-all, end-all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Mix in methods alongside the rest of the REST API for things that don’t fit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Easy to add (POST) a vehicle, update (PUT/PATCH) a vehicle, or remove (DELETE) a vehicle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Different to </a:t>
            </a:r>
            <a:r>
              <a:rPr lang="en-US" i="1" dirty="0" smtClean="0">
                <a:solidFill>
                  <a:schemeClr val="tx1"/>
                </a:solidFill>
              </a:rPr>
              <a:t>sell</a:t>
            </a:r>
            <a:r>
              <a:rPr lang="en-US" dirty="0" smtClean="0">
                <a:solidFill>
                  <a:schemeClr val="tx1"/>
                </a:solidFill>
              </a:rPr>
              <a:t> a vehicle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People still wrap the APIs with SDKs (</a:t>
            </a:r>
            <a:r>
              <a:rPr lang="en-US" dirty="0" smtClean="0">
                <a:solidFill>
                  <a:srgbClr val="55ADFE"/>
                </a:solidFill>
              </a:rPr>
              <a:t>remind you of anything?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4" y="2905364"/>
            <a:ext cx="8584201" cy="367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in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77886"/>
          </a:xfrm>
        </p:spPr>
        <p:txBody>
          <a:bodyPr/>
          <a:lstStyle/>
          <a:p>
            <a:r>
              <a:rPr lang="en-US" dirty="0" smtClean="0"/>
              <a:t>Most of the time, HATEOAS is completely ignored</a:t>
            </a:r>
          </a:p>
          <a:p>
            <a:pPr lvl="1"/>
            <a:r>
              <a:rPr lang="en-US" b="1" dirty="0" smtClean="0">
                <a:solidFill>
                  <a:srgbClr val="55ADFE"/>
                </a:solidFill>
              </a:rPr>
              <a:t>Why do you think?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7778" y="6521444"/>
            <a:ext cx="4161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http://theautismhelper.com/wp-content/uploads/2016/04/ignoring-social-media.jpg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ADFE"/>
                </a:solidFill>
              </a:rPr>
              <a:t>But that’s not what the books say!</a:t>
            </a:r>
            <a:endParaRPr lang="en-US" dirty="0">
              <a:solidFill>
                <a:srgbClr val="55ADF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512E45CB6AD47BBBF46CAB41DD0B4" ma:contentTypeVersion="0" ma:contentTypeDescription="Create a new document." ma:contentTypeScope="" ma:versionID="b516923ac827c3b41e1327a2ed94c9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632581fadfa51a52ea46ddb307d92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084584-8487-4F13-AFCA-153813A0D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D6E011-19CC-4A0F-B4BF-A5CAD656FBF9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DDA783F-D428-4C66-BCC0-4E968A722D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2572</TotalTime>
  <Words>973</Words>
  <Application>Microsoft Office PowerPoint</Application>
  <PresentationFormat>Widescreen</PresentationFormat>
  <Paragraphs>195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Impact</vt:lpstr>
      <vt:lpstr>Trebuchet MS</vt:lpstr>
      <vt:lpstr>Wingdings 3</vt:lpstr>
      <vt:lpstr>Facet</vt:lpstr>
      <vt:lpstr>REST in the Wild</vt:lpstr>
      <vt:lpstr>PowerPoint Presentation</vt:lpstr>
      <vt:lpstr>I shared, now you share.</vt:lpstr>
      <vt:lpstr>The plan</vt:lpstr>
      <vt:lpstr>Quick review of REST/HATEOAS </vt:lpstr>
      <vt:lpstr>Before I bombard you….questions?</vt:lpstr>
      <vt:lpstr>What devs think REST is</vt:lpstr>
      <vt:lpstr>REST in practice </vt:lpstr>
      <vt:lpstr>But that’s not what the books say!</vt:lpstr>
      <vt:lpstr>Balance</vt:lpstr>
      <vt:lpstr>Case Study: Overly Complex</vt:lpstr>
      <vt:lpstr>Dude, that API sucked…</vt:lpstr>
      <vt:lpstr>Other Examples</vt:lpstr>
      <vt:lpstr>Cool. But why?</vt:lpstr>
      <vt:lpstr>Case Study: Web of Web Services</vt:lpstr>
      <vt:lpstr>Sooo how does this apply to me?</vt:lpstr>
      <vt:lpstr>Alternatives </vt:lpstr>
      <vt:lpstr>GraphQL</vt:lpstr>
      <vt:lpstr>Huh?</vt:lpstr>
      <vt:lpstr>GraphQL </vt:lpstr>
      <vt:lpstr>That was a trick question.            I don’t trust you.</vt:lpstr>
      <vt:lpstr>Deployment Considerations</vt:lpstr>
      <vt:lpstr>Ask me later!</vt:lpstr>
      <vt:lpstr>Design time REST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Aguilera</dc:creator>
  <cp:lastModifiedBy>Joshua Claxton</cp:lastModifiedBy>
  <cp:revision>147</cp:revision>
  <dcterms:created xsi:type="dcterms:W3CDTF">2013-07-15T20:26:40Z</dcterms:created>
  <dcterms:modified xsi:type="dcterms:W3CDTF">2018-03-30T18:05:37Z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0x0101007AC512E45CB6AD47BBBF46CAB41DD0B4</vt:lpwstr>
  </property>
</Properties>
</file>