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334" r:id="rId2"/>
    <p:sldId id="256" r:id="rId3"/>
    <p:sldId id="322" r:id="rId4"/>
    <p:sldId id="311" r:id="rId5"/>
    <p:sldId id="257" r:id="rId6"/>
    <p:sldId id="313" r:id="rId7"/>
    <p:sldId id="285" r:id="rId8"/>
    <p:sldId id="344" r:id="rId9"/>
    <p:sldId id="278" r:id="rId10"/>
    <p:sldId id="346" r:id="rId11"/>
    <p:sldId id="258" r:id="rId12"/>
    <p:sldId id="326" r:id="rId13"/>
    <p:sldId id="283" r:id="rId14"/>
    <p:sldId id="286" r:id="rId15"/>
    <p:sldId id="321" r:id="rId16"/>
    <p:sldId id="314" r:id="rId17"/>
    <p:sldId id="315" r:id="rId18"/>
    <p:sldId id="317" r:id="rId19"/>
    <p:sldId id="347" r:id="rId20"/>
    <p:sldId id="328" r:id="rId21"/>
    <p:sldId id="323" r:id="rId22"/>
    <p:sldId id="324" r:id="rId23"/>
    <p:sldId id="295" r:id="rId24"/>
    <p:sldId id="292" r:id="rId25"/>
    <p:sldId id="339" r:id="rId26"/>
    <p:sldId id="340" r:id="rId27"/>
    <p:sldId id="335" r:id="rId28"/>
    <p:sldId id="338" r:id="rId29"/>
    <p:sldId id="337" r:id="rId30"/>
    <p:sldId id="265" r:id="rId31"/>
    <p:sldId id="345" r:id="rId32"/>
    <p:sldId id="342" r:id="rId33"/>
    <p:sldId id="343" r:id="rId34"/>
    <p:sldId id="333" r:id="rId35"/>
    <p:sldId id="332" r:id="rId36"/>
    <p:sldId id="32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0" autoAdjust="0"/>
    <p:restoredTop sz="97768" autoAdjust="0"/>
  </p:normalViewPr>
  <p:slideViewPr>
    <p:cSldViewPr snapToGrid="0">
      <p:cViewPr varScale="1">
        <p:scale>
          <a:sx n="74" d="100"/>
          <a:sy n="74" d="100"/>
        </p:scale>
        <p:origin x="-150" y="852"/>
      </p:cViewPr>
      <p:guideLst/>
    </p:cSldViewPr>
  </p:slideViewPr>
  <p:outlineViewPr>
    <p:cViewPr>
      <p:scale>
        <a:sx n="33" d="100"/>
        <a:sy n="33" d="100"/>
      </p:scale>
      <p:origin x="0" y="-330"/>
    </p:cViewPr>
  </p:outlineViewPr>
  <p:notesTextViewPr>
    <p:cViewPr>
      <p:scale>
        <a:sx n="3" d="2"/>
        <a:sy n="3" d="2"/>
      </p:scale>
      <p:origin x="0" y="0"/>
    </p:cViewPr>
  </p:notesTextViewPr>
  <p:sorterViewPr>
    <p:cViewPr>
      <p:scale>
        <a:sx n="140" d="100"/>
        <a:sy n="140" d="100"/>
      </p:scale>
      <p:origin x="0" y="-90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6E1AD8-18BD-4A9D-926D-4003FFDE6DEC}" type="datetimeFigureOut">
              <a:rPr lang="en-US" smtClean="0"/>
              <a:t>5/4/2014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3515D-1FBF-4AA1-91DE-17D7DC0B46F4}" type="slidenum">
              <a:rPr lang="en-US" smtClean="0"/>
              <a:t>‹#›</a:t>
            </a:fld>
            <a:endParaRPr lang="en-US"/>
          </a:p>
        </p:txBody>
      </p:sp>
    </p:spTree>
    <p:extLst>
      <p:ext uri="{BB962C8B-B14F-4D97-AF65-F5344CB8AC3E}">
        <p14:creationId xmlns:p14="http://schemas.microsoft.com/office/powerpoint/2010/main" val="3861119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708538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3515D-1FBF-4AA1-91DE-17D7DC0B46F4}" type="slidenum">
              <a:rPr lang="en-US" smtClean="0"/>
              <a:t>2</a:t>
            </a:fld>
            <a:endParaRPr lang="en-US"/>
          </a:p>
        </p:txBody>
      </p:sp>
    </p:spTree>
    <p:extLst>
      <p:ext uri="{BB962C8B-B14F-4D97-AF65-F5344CB8AC3E}">
        <p14:creationId xmlns:p14="http://schemas.microsoft.com/office/powerpoint/2010/main" val="1531285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3515D-1FBF-4AA1-91DE-17D7DC0B46F4}" type="slidenum">
              <a:rPr lang="en-US" smtClean="0"/>
              <a:t>30</a:t>
            </a:fld>
            <a:endParaRPr lang="en-US"/>
          </a:p>
        </p:txBody>
      </p:sp>
    </p:spTree>
    <p:extLst>
      <p:ext uri="{BB962C8B-B14F-4D97-AF65-F5344CB8AC3E}">
        <p14:creationId xmlns:p14="http://schemas.microsoft.com/office/powerpoint/2010/main" val="21201645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462269" y="474236"/>
            <a:ext cx="1775509" cy="380393"/>
          </a:xfrm>
          <a:prstGeom prst="rect">
            <a:avLst/>
          </a:prstGeom>
        </p:spPr>
      </p:pic>
      <p:pic>
        <p:nvPicPr>
          <p:cNvPr id="6" name="TechEd 2014 logo whit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0125" y="440042"/>
            <a:ext cx="2907036" cy="1257969"/>
          </a:xfrm>
          <a:prstGeom prst="rect">
            <a:avLst/>
          </a:prstGeom>
        </p:spPr>
      </p:pic>
    </p:spTree>
    <p:extLst>
      <p:ext uri="{BB962C8B-B14F-4D97-AF65-F5344CB8AC3E}">
        <p14:creationId xmlns:p14="http://schemas.microsoft.com/office/powerpoint/2010/main" val="415339783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4294967295" pos="288">
          <p15:clr>
            <a:srgbClr val="C35EA4"/>
          </p15:clr>
        </p15:guide>
        <p15:guide id="4294967295" pos="7546">
          <p15:clr>
            <a:srgbClr val="C35EA4"/>
          </p15:clr>
        </p15:guide>
        <p15:guide id="4294967295" orient="horz" pos="302">
          <p15:clr>
            <a:srgbClr val="C35EA4"/>
          </p15:clr>
        </p15:guide>
        <p15:guide id="4294967295"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279645276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167405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500658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3702629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046852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53255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097567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2967"/>
          </a:xfrm>
        </p:spPr>
        <p:txBody>
          <a:bodyPr wrap="square">
            <a:spAutoFit/>
          </a:bodyPr>
          <a:lstStyle>
            <a:lvl1pPr marL="281677" indent="-281677">
              <a:spcBef>
                <a:spcPts val="1200"/>
              </a:spcBef>
              <a:buClr>
                <a:schemeClr val="tx1"/>
              </a:buClr>
              <a:buFontTx/>
              <a:buBlip>
                <a:blip r:embed="rId2"/>
              </a:buBlip>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552967"/>
          </a:xfrm>
        </p:spPr>
        <p:txBody>
          <a:bodyPr wrap="square">
            <a:spAutoFit/>
          </a:bodyPr>
          <a:lstStyle>
            <a:lvl1pPr marL="281677" indent="-281677">
              <a:spcBef>
                <a:spcPts val="1200"/>
              </a:spcBef>
              <a:buClr>
                <a:schemeClr val="tx1"/>
              </a:buClr>
              <a:buFontTx/>
              <a:buBlip>
                <a:blip r:embed="rId2"/>
              </a:buBlip>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938345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2967"/>
          </a:xfrm>
        </p:spPr>
        <p:txBody>
          <a:bodyPr wrap="square">
            <a:spAutoFit/>
          </a:bodyPr>
          <a:lstStyle>
            <a:lvl1pPr marL="281677" indent="-281677">
              <a:spcBef>
                <a:spcPts val="1200"/>
              </a:spcBef>
              <a:buClr>
                <a:schemeClr val="tx2"/>
              </a:buClr>
              <a:buFontTx/>
              <a:buBlip>
                <a:blip r:embed="rId2"/>
              </a:buBlip>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552967"/>
          </a:xfrm>
        </p:spPr>
        <p:txBody>
          <a:bodyPr wrap="square">
            <a:spAutoFit/>
          </a:bodyPr>
          <a:lstStyle>
            <a:lvl1pPr marL="281677" indent="-281677">
              <a:spcBef>
                <a:spcPts val="1200"/>
              </a:spcBef>
              <a:buClr>
                <a:schemeClr val="tx2"/>
              </a:buClr>
              <a:buFontTx/>
              <a:buBlip>
                <a:blip r:embed="rId2"/>
              </a:buBlip>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78609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1532483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1008"/>
            <a:ext cx="12191999" cy="6855984"/>
          </a:xfrm>
          <a:prstGeom prst="rect">
            <a:avLst/>
          </a:prstGeom>
        </p:spPr>
      </p:pic>
      <p:sp>
        <p:nvSpPr>
          <p:cNvPr id="14" name="Dark gradation bottom"/>
          <p:cNvSpPr/>
          <p:nvPr/>
        </p:nvSpPr>
        <p:spPr bwMode="gray">
          <a:xfrm flipV="1">
            <a:off x="0" y="-3"/>
            <a:ext cx="12202081" cy="6858000"/>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Dark gradation top"/>
          <p:cNvSpPr/>
          <p:nvPr/>
        </p:nvSpPr>
        <p:spPr bwMode="gray">
          <a:xfrm>
            <a:off x="0" y="-1007"/>
            <a:ext cx="12202080" cy="6858000"/>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gray">
          <a:xfrm>
            <a:off x="269239" y="2084172"/>
            <a:ext cx="6274974" cy="3586208"/>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4171"/>
            <a:ext cx="6276530" cy="206206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4146242"/>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MS logo white"/>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449322" y="6061766"/>
            <a:ext cx="1522404" cy="326167"/>
          </a:xfrm>
          <a:prstGeom prst="rect">
            <a:avLst/>
          </a:prstGeom>
        </p:spPr>
      </p:pic>
      <p:pic>
        <p:nvPicPr>
          <p:cNvPr id="12" name="TechEd 2014 logo whit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788" y="440042"/>
            <a:ext cx="2907036" cy="1257969"/>
          </a:xfrm>
          <a:prstGeom prst="rect">
            <a:avLst/>
          </a:prstGeom>
        </p:spPr>
      </p:pic>
    </p:spTree>
    <p:extLst>
      <p:ext uri="{BB962C8B-B14F-4D97-AF65-F5344CB8AC3E}">
        <p14:creationId xmlns:p14="http://schemas.microsoft.com/office/powerpoint/2010/main" val="291403302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smtClean="0"/>
              <a:t>Click to edit Master title style</a:t>
            </a:r>
            <a:endParaRPr lang="en-US" dirty="0"/>
          </a:p>
        </p:txBody>
      </p:sp>
    </p:spTree>
    <p:extLst>
      <p:ext uri="{BB962C8B-B14F-4D97-AF65-F5344CB8AC3E}">
        <p14:creationId xmlns:p14="http://schemas.microsoft.com/office/powerpoint/2010/main" val="620965307"/>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Tree>
    <p:extLst>
      <p:ext uri="{BB962C8B-B14F-4D97-AF65-F5344CB8AC3E}">
        <p14:creationId xmlns:p14="http://schemas.microsoft.com/office/powerpoint/2010/main" val="94332104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Tree>
    <p:extLst>
      <p:ext uri="{BB962C8B-B14F-4D97-AF65-F5344CB8AC3E}">
        <p14:creationId xmlns:p14="http://schemas.microsoft.com/office/powerpoint/2010/main" val="264015886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318231829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82781351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44818375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50-50 Right Photo Layout">
    <p:bg bwMode="auto">
      <p:bgPr>
        <a:solidFill>
          <a:srgbClr val="002050"/>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gray">
          <a:xfrm>
            <a:off x="6097556" y="0"/>
            <a:ext cx="6094444" cy="6856100"/>
          </a:xfrm>
          <a:blipFill>
            <a:blip r:embed="rId2"/>
            <a:stretch>
              <a:fillRect/>
            </a:stretch>
          </a:blipFill>
        </p:spPr>
        <p:txBody>
          <a:bodyPr tIns="548640" anchor="ctr" anchorCtr="0">
            <a:noAutofit/>
          </a:bodyPr>
          <a:lstStyle>
            <a:lvl1pPr marL="336145" marR="0" indent="-336145" algn="ctr" defTabSz="914367" rtl="0" eaLnBrk="1" fontAlgn="auto" latinLnBrk="0" hangingPunct="1">
              <a:lnSpc>
                <a:spcPct val="90000"/>
              </a:lnSpc>
              <a:spcBef>
                <a:spcPct val="20000"/>
              </a:spcBef>
              <a:spcAft>
                <a:spcPts val="0"/>
              </a:spcAft>
              <a:buClr>
                <a:schemeClr val="tx1"/>
              </a:buClr>
              <a:buSzPct val="100000"/>
              <a:buFontTx/>
              <a:buBlip>
                <a:blip r:embed="rId3"/>
              </a:buBlip>
              <a:tabLst/>
              <a:defRPr lang="en-US" sz="2353" kern="1200" spc="0" baseline="0" dirty="0">
                <a:gradFill>
                  <a:gsLst>
                    <a:gs pos="1250">
                      <a:srgbClr val="FFFFFF"/>
                    </a:gs>
                    <a:gs pos="100000">
                      <a:srgbClr val="FFFFFF"/>
                    </a:gs>
                  </a:gsLst>
                  <a:lin ang="5400000" scaled="0"/>
                </a:gradFill>
                <a:latin typeface="+mj-lt"/>
                <a:ea typeface="+mn-ea"/>
                <a:cs typeface="+mn-cs"/>
              </a:defRPr>
            </a:lvl1pPr>
          </a:lstStyle>
          <a:p>
            <a:r>
              <a:rPr lang="en-US" smtClean="0"/>
              <a:t>Click icon to add picture</a:t>
            </a:r>
            <a:endParaRPr lang="en-US" dirty="0"/>
          </a:p>
        </p:txBody>
      </p:sp>
      <p:sp>
        <p:nvSpPr>
          <p:cNvPr id="4" name="Title 1"/>
          <p:cNvSpPr>
            <a:spLocks noGrp="1"/>
          </p:cNvSpPr>
          <p:nvPr>
            <p:ph type="title" hasCustomPrompt="1"/>
          </p:nvPr>
        </p:nvSpPr>
        <p:spPr bwMode="invGray">
          <a:xfrm>
            <a:off x="269240" y="2095970"/>
            <a:ext cx="5378549" cy="267785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841" y="4773829"/>
            <a:ext cx="5377215" cy="89655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TechEd 2014 logo white"/>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invGray">
          <a:xfrm>
            <a:off x="464788" y="440042"/>
            <a:ext cx="2907036" cy="1257969"/>
          </a:xfrm>
          <a:prstGeom prst="rect">
            <a:avLst/>
          </a:prstGeom>
        </p:spPr>
      </p:pic>
      <p:pic>
        <p:nvPicPr>
          <p:cNvPr id="10" name="MS logo white"/>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invGray">
          <a:xfrm>
            <a:off x="448213" y="6061766"/>
            <a:ext cx="1522404" cy="326167"/>
          </a:xfrm>
          <a:prstGeom prst="rect">
            <a:avLst/>
          </a:prstGeom>
        </p:spPr>
      </p:pic>
    </p:spTree>
    <p:extLst>
      <p:ext uri="{BB962C8B-B14F-4D97-AF65-F5344CB8AC3E}">
        <p14:creationId xmlns:p14="http://schemas.microsoft.com/office/powerpoint/2010/main" val="201667677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171788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3434693"/>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832592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806776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11" name="TechEd 2014 logo whit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64788" y="440042"/>
            <a:ext cx="2907036" cy="1257969"/>
          </a:xfrm>
          <a:prstGeom prst="rect">
            <a:avLst/>
          </a:prstGeom>
        </p:spPr>
      </p:pic>
      <p:pic>
        <p:nvPicPr>
          <p:cNvPr id="8" name="MS logo white"/>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449322" y="6061766"/>
            <a:ext cx="1522404" cy="326167"/>
          </a:xfrm>
          <a:prstGeom prst="rect">
            <a:avLst/>
          </a:prstGeom>
        </p:spPr>
      </p:pic>
    </p:spTree>
    <p:extLst>
      <p:ext uri="{BB962C8B-B14F-4D97-AF65-F5344CB8AC3E}">
        <p14:creationId xmlns:p14="http://schemas.microsoft.com/office/powerpoint/2010/main" val="190018143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294967295" orient="horz" pos="4406">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784971"/>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2089751"/>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705671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2641089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140932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0"/>
            <a:ext cx="11151917" cy="218480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172294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5B095DE-B117-4724-BACE-A69DC66D094B}" type="datetimeFigureOut">
              <a:rPr lang="en-US" smtClean="0"/>
              <a:t>5/4/2014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2A2575A-A01F-482B-8A1F-7C410161A48E}" type="slidenum">
              <a:rPr lang="en-US" smtClean="0"/>
              <a:t>‹#›</a:t>
            </a:fld>
            <a:endParaRPr lang="en-US"/>
          </a:p>
        </p:txBody>
      </p:sp>
    </p:spTree>
    <p:extLst>
      <p:ext uri="{BB962C8B-B14F-4D97-AF65-F5344CB8AC3E}">
        <p14:creationId xmlns:p14="http://schemas.microsoft.com/office/powerpoint/2010/main" val="3988313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Rectangle 2"/>
          <p:cNvSpPr/>
          <p:nvPr/>
        </p:nvSpPr>
        <p:spPr bwMode="auto">
          <a:xfrm>
            <a:off x="269239" y="2084172"/>
            <a:ext cx="8067823"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067761"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8067762"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49322" y="6061766"/>
            <a:ext cx="1522404" cy="326167"/>
          </a:xfrm>
          <a:prstGeom prst="rect">
            <a:avLst/>
          </a:prstGeom>
        </p:spPr>
      </p:pic>
      <p:pic>
        <p:nvPicPr>
          <p:cNvPr id="10" name="TechEd 2014 logo white"/>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64788" y="440042"/>
            <a:ext cx="2907036" cy="1257969"/>
          </a:xfrm>
          <a:prstGeom prst="rect">
            <a:avLst/>
          </a:prstGeom>
        </p:spPr>
      </p:pic>
    </p:spTree>
    <p:extLst>
      <p:ext uri="{BB962C8B-B14F-4D97-AF65-F5344CB8AC3E}">
        <p14:creationId xmlns:p14="http://schemas.microsoft.com/office/powerpoint/2010/main" val="20829986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8067822"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39" y="3877277"/>
            <a:ext cx="8067813" cy="1793881"/>
          </a:xfrm>
          <a:noFill/>
        </p:spPr>
        <p:txBody>
          <a:bodyPr lIns="182880" tIns="146304" rIns="182880" bIns="146304">
            <a:noAutofit/>
          </a:bodyPr>
          <a:lstStyle>
            <a:lvl1pPr marL="0" indent="0">
              <a:spcBef>
                <a:spcPts val="0"/>
              </a:spcBef>
              <a:buNone/>
              <a:defRPr sz="3529"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342543119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8067822"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pic>
        <p:nvPicPr>
          <p:cNvPr id="5" name="TechEd 2014 logo whit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57992552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194168410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3125824594"/>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8880125" y="440042"/>
            <a:ext cx="2907036" cy="1257969"/>
          </a:xfrm>
          <a:prstGeom prst="rect">
            <a:avLst/>
          </a:prstGeom>
        </p:spPr>
      </p:pic>
    </p:spTree>
    <p:extLst>
      <p:ext uri="{BB962C8B-B14F-4D97-AF65-F5344CB8AC3E}">
        <p14:creationId xmlns:p14="http://schemas.microsoft.com/office/powerpoint/2010/main" val="139036577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37" cstate="email">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38879373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100000"/>
        <a:buFontTx/>
        <a:buBlip>
          <a:blip r:embed="rId38"/>
        </a:buBlip>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100000"/>
        <a:buFontTx/>
        <a:buBlip>
          <a:blip r:embed="rId38"/>
        </a:buBlip>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100000"/>
        <a:buFontTx/>
        <a:buBlip>
          <a:blip r:embed="rId38"/>
        </a:buBlip>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100000"/>
        <a:buFontTx/>
        <a:buBlip>
          <a:blip r:embed="rId38"/>
        </a:buBlip>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100000"/>
        <a:buFontTx/>
        <a:buBlip>
          <a:blip r:embed="rId38"/>
        </a:buBlip>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187">
          <p15:clr>
            <a:srgbClr val="5ACBF0"/>
          </p15:clr>
        </p15:guide>
        <p15:guide id="4294967295" pos="173">
          <p15:clr>
            <a:srgbClr val="5ACBF0"/>
          </p15:clr>
        </p15:guide>
        <p15:guide id="4294967295" pos="7661">
          <p15:clr>
            <a:srgbClr val="5ACBF0"/>
          </p15:clr>
        </p15:guide>
        <p15:guide id="4294967295" orient="horz" pos="4219">
          <p15:clr>
            <a:srgbClr val="5ACBF0"/>
          </p15:clr>
        </p15:guide>
        <p15:guide id="4294967295" pos="749">
          <p15:clr>
            <a:srgbClr val="5ACBF0"/>
          </p15:clr>
        </p15:guide>
        <p15:guide id="4294967295" pos="1325">
          <p15:clr>
            <a:srgbClr val="5ACBF0"/>
          </p15:clr>
        </p15:guide>
        <p15:guide id="4294967295" pos="1901">
          <p15:clr>
            <a:srgbClr val="5ACBF0"/>
          </p15:clr>
        </p15:guide>
        <p15:guide id="4294967295" pos="2477">
          <p15:clr>
            <a:srgbClr val="5ACBF0"/>
          </p15:clr>
        </p15:guide>
        <p15:guide id="4294967295" pos="3053">
          <p15:clr>
            <a:srgbClr val="5ACBF0"/>
          </p15:clr>
        </p15:guide>
        <p15:guide id="4294967295" pos="3629">
          <p15:clr>
            <a:srgbClr val="5ACBF0"/>
          </p15:clr>
        </p15:guide>
        <p15:guide id="4294967295" pos="4205">
          <p15:clr>
            <a:srgbClr val="5ACBF0"/>
          </p15:clr>
        </p15:guide>
        <p15:guide id="4294967295" pos="4781">
          <p15:clr>
            <a:srgbClr val="5ACBF0"/>
          </p15:clr>
        </p15:guide>
        <p15:guide id="4294967295" pos="5357">
          <p15:clr>
            <a:srgbClr val="5ACBF0"/>
          </p15:clr>
        </p15:guide>
        <p15:guide id="4294967295" pos="5933">
          <p15:clr>
            <a:srgbClr val="5ACBF0"/>
          </p15:clr>
        </p15:guide>
        <p15:guide id="4294967295" pos="6509">
          <p15:clr>
            <a:srgbClr val="5ACBF0"/>
          </p15:clr>
        </p15:guide>
        <p15:guide id="4294967295" pos="7085">
          <p15:clr>
            <a:srgbClr val="5ACBF0"/>
          </p15:clr>
        </p15:guide>
        <p15:guide id="4294967295" orient="horz" pos="763">
          <p15:clr>
            <a:srgbClr val="5ACBF0"/>
          </p15:clr>
        </p15:guide>
        <p15:guide id="4294967295" orient="horz" pos="1339">
          <p15:clr>
            <a:srgbClr val="5ACBF0"/>
          </p15:clr>
        </p15:guide>
        <p15:guide id="4294967295" orient="horz" pos="1915">
          <p15:clr>
            <a:srgbClr val="5ACBF0"/>
          </p15:clr>
        </p15:guide>
        <p15:guide id="4294967295" orient="horz" pos="2491">
          <p15:clr>
            <a:srgbClr val="5ACBF0"/>
          </p15:clr>
        </p15:guide>
        <p15:guide id="4294967295" orient="horz" pos="3067">
          <p15:clr>
            <a:srgbClr val="5ACBF0"/>
          </p15:clr>
        </p15:guide>
        <p15:guide id="4294967295" orient="horz" pos="3643">
          <p15:clr>
            <a:srgbClr val="5ACBF0"/>
          </p15:clr>
        </p15:guide>
        <p15:guide id="4294967295" pos="288">
          <p15:clr>
            <a:srgbClr val="C35EA4"/>
          </p15:clr>
        </p15:guide>
        <p15:guide id="4294967295" pos="7546">
          <p15:clr>
            <a:srgbClr val="C35EA4"/>
          </p15:clr>
        </p15:guide>
        <p15:guide id="4294967295" orient="horz" pos="302">
          <p15:clr>
            <a:srgbClr val="C35EA4"/>
          </p15:clr>
        </p15:guide>
        <p15:guide id="4294967295"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6.jpeg"/><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Layout" Target="../slideLayouts/slideLayout2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hyperlink" Target="https://firstlook.org/theintercept/article/2014/03/20/inside-nsa-secret-efforts-hunt-hack-system-administrators/"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38484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400" dirty="0"/>
              <a:t>JEA is </a:t>
            </a:r>
            <a:r>
              <a:rPr lang="en-US" sz="5400" dirty="0" smtClean="0"/>
              <a:t>about </a:t>
            </a:r>
            <a:r>
              <a:rPr lang="en-US" sz="5400" dirty="0"/>
              <a:t>reducing the risk of admins</a:t>
            </a:r>
            <a:br>
              <a:rPr lang="en-US" sz="5400" dirty="0"/>
            </a:br>
            <a:endParaRPr lang="en-US" sz="5400" dirty="0"/>
          </a:p>
        </p:txBody>
      </p:sp>
    </p:spTree>
    <p:extLst>
      <p:ext uri="{BB962C8B-B14F-4D97-AF65-F5344CB8AC3E}">
        <p14:creationId xmlns:p14="http://schemas.microsoft.com/office/powerpoint/2010/main" val="271158300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2252924"/>
          </a:xfrm>
        </p:spPr>
        <p:txBody>
          <a:bodyPr/>
          <a:lstStyle/>
          <a:p>
            <a:r>
              <a:rPr lang="en-US" sz="3200" dirty="0" smtClean="0"/>
              <a:t>People didn’t have to have admin </a:t>
            </a:r>
            <a:r>
              <a:rPr lang="en-US" sz="3200" dirty="0" err="1" smtClean="0"/>
              <a:t>privs</a:t>
            </a:r>
            <a:r>
              <a:rPr lang="en-US" sz="3200" dirty="0" smtClean="0"/>
              <a:t> to do their job</a:t>
            </a:r>
          </a:p>
          <a:p>
            <a:r>
              <a:rPr lang="en-US" sz="3200" dirty="0" smtClean="0"/>
              <a:t>If a machine got cracked, it wouldn’t leak high value </a:t>
            </a:r>
            <a:r>
              <a:rPr lang="en-US" sz="3200" dirty="0" err="1" smtClean="0"/>
              <a:t>creds</a:t>
            </a:r>
            <a:endParaRPr lang="en-US" sz="3200" dirty="0" smtClean="0"/>
          </a:p>
          <a:p>
            <a:r>
              <a:rPr lang="en-US" sz="3200" dirty="0" smtClean="0"/>
              <a:t>People could only do what they needed to do</a:t>
            </a:r>
          </a:p>
          <a:p>
            <a:r>
              <a:rPr lang="en-US" sz="3200" dirty="0" smtClean="0"/>
              <a:t>All admin actions got logged</a:t>
            </a:r>
            <a:endParaRPr lang="en-US" sz="3200" dirty="0" smtClean="0"/>
          </a:p>
        </p:txBody>
      </p:sp>
      <p:sp>
        <p:nvSpPr>
          <p:cNvPr id="2" name="Title 1"/>
          <p:cNvSpPr>
            <a:spLocks noGrp="1"/>
          </p:cNvSpPr>
          <p:nvPr>
            <p:ph type="title"/>
          </p:nvPr>
        </p:nvSpPr>
        <p:spPr/>
        <p:txBody>
          <a:bodyPr/>
          <a:lstStyle/>
          <a:p>
            <a:r>
              <a:rPr lang="en-US" smtClean="0"/>
              <a:t>Wouldn’t it be great if?</a:t>
            </a:r>
            <a:endParaRPr lang="en-US" dirty="0"/>
          </a:p>
        </p:txBody>
      </p:sp>
    </p:spTree>
    <p:extLst>
      <p:ext uri="{BB962C8B-B14F-4D97-AF65-F5344CB8AC3E}">
        <p14:creationId xmlns:p14="http://schemas.microsoft.com/office/powerpoint/2010/main" val="32147231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upload.wikimedia.org/wikipedia/commons/6/60/Edward_Snowden-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029968" cy="24458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i1.social.s-msft.com/profile/u/avatar.jpg?displayname=jeffrey%20snover%20windows%20server&amp;size=extralarge&amp;version=78e4dd91-1a7e-438e-a451-8333353a14c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62499"/>
            <a:ext cx="2095500" cy="20955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84704" y="688848"/>
            <a:ext cx="6009979" cy="646331"/>
          </a:xfrm>
          <a:prstGeom prst="rect">
            <a:avLst/>
          </a:prstGeom>
          <a:noFill/>
        </p:spPr>
        <p:txBody>
          <a:bodyPr wrap="none" rtlCol="0">
            <a:spAutoFit/>
          </a:bodyPr>
          <a:lstStyle/>
          <a:p>
            <a:r>
              <a:rPr lang="en-US" dirty="0" smtClean="0">
                <a:solidFill>
                  <a:schemeClr val="tx2">
                    <a:lumMod val="60000"/>
                    <a:lumOff val="40000"/>
                  </a:schemeClr>
                </a:solidFill>
                <a:latin typeface="Consolas" panose="020B0609020204030204" pitchFamily="49" charset="0"/>
                <a:cs typeface="Consolas" panose="020B0609020204030204" pitchFamily="49" charset="0"/>
              </a:rPr>
              <a:t>PS&gt; Enter-</a:t>
            </a:r>
            <a:r>
              <a:rPr lang="en-US" dirty="0" err="1" smtClean="0">
                <a:solidFill>
                  <a:schemeClr val="tx2">
                    <a:lumMod val="60000"/>
                    <a:lumOff val="40000"/>
                  </a:schemeClr>
                </a:solidFill>
                <a:latin typeface="Consolas" panose="020B0609020204030204" pitchFamily="49" charset="0"/>
                <a:cs typeface="Consolas" panose="020B0609020204030204" pitchFamily="49" charset="0"/>
              </a:rPr>
              <a:t>PSSession</a:t>
            </a:r>
            <a:r>
              <a:rPr lang="en-US" dirty="0" smtClean="0">
                <a:solidFill>
                  <a:schemeClr val="tx2">
                    <a:lumMod val="60000"/>
                    <a:lumOff val="40000"/>
                  </a:schemeClr>
                </a:solidFill>
                <a:latin typeface="Consolas" panose="020B0609020204030204" pitchFamily="49" charset="0"/>
                <a:cs typeface="Consolas" panose="020B0609020204030204" pitchFamily="49" charset="0"/>
              </a:rPr>
              <a:t> Server1</a:t>
            </a:r>
            <a:r>
              <a:rPr lang="en-US" dirty="0" smtClean="0">
                <a:solidFill>
                  <a:schemeClr val="accent2"/>
                </a:solidFill>
                <a:latin typeface="Consolas" panose="020B0609020204030204" pitchFamily="49" charset="0"/>
                <a:cs typeface="Consolas" panose="020B0609020204030204" pitchFamily="49" charset="0"/>
              </a:rPr>
              <a:t/>
            </a:r>
            <a:br>
              <a:rPr lang="en-US" dirty="0" smtClean="0">
                <a:solidFill>
                  <a:schemeClr val="accent2"/>
                </a:solidFill>
                <a:latin typeface="Consolas" panose="020B0609020204030204" pitchFamily="49" charset="0"/>
                <a:cs typeface="Consolas" panose="020B0609020204030204" pitchFamily="49" charset="0"/>
              </a:rPr>
            </a:br>
            <a:r>
              <a:rPr lang="en-US" dirty="0" smtClean="0">
                <a:solidFill>
                  <a:srgbClr val="FF0000"/>
                </a:solidFill>
                <a:latin typeface="Consolas" panose="020B0609020204030204" pitchFamily="49" charset="0"/>
                <a:cs typeface="Consolas" panose="020B0609020204030204" pitchFamily="49" charset="0"/>
              </a:rPr>
              <a:t>FAIL! – Talk to your supervisor for assistance</a:t>
            </a:r>
            <a:endParaRPr lang="en-US" dirty="0">
              <a:solidFill>
                <a:srgbClr val="FF0000"/>
              </a:solidFill>
              <a:latin typeface="Consolas" panose="020B0609020204030204" pitchFamily="49" charset="0"/>
              <a:cs typeface="Consolas" panose="020B0609020204030204" pitchFamily="49" charset="0"/>
            </a:endParaRPr>
          </a:p>
        </p:txBody>
      </p:sp>
      <p:sp>
        <p:nvSpPr>
          <p:cNvPr id="7" name="TextBox 6"/>
          <p:cNvSpPr txBox="1"/>
          <p:nvPr/>
        </p:nvSpPr>
        <p:spPr>
          <a:xfrm>
            <a:off x="2590800" y="1438656"/>
            <a:ext cx="5196872" cy="369332"/>
          </a:xfrm>
          <a:prstGeom prst="rect">
            <a:avLst/>
          </a:prstGeom>
          <a:noFill/>
        </p:spPr>
        <p:txBody>
          <a:bodyPr wrap="none" rtlCol="0">
            <a:spAutoFit/>
          </a:bodyPr>
          <a:lstStyle/>
          <a:p>
            <a:r>
              <a:rPr lang="en-US" dirty="0" smtClean="0"/>
              <a:t>“Jeffrey I need to be admin on</a:t>
            </a:r>
            <a:r>
              <a:rPr lang="en-US" dirty="0"/>
              <a:t> </a:t>
            </a:r>
            <a:r>
              <a:rPr lang="en-US" dirty="0" smtClean="0"/>
              <a:t>Server1 to restart SQL”</a:t>
            </a:r>
            <a:endParaRPr lang="en-US" dirty="0"/>
          </a:p>
        </p:txBody>
      </p:sp>
      <p:sp>
        <p:nvSpPr>
          <p:cNvPr id="8" name="TextBox 7"/>
          <p:cNvSpPr txBox="1"/>
          <p:nvPr/>
        </p:nvSpPr>
        <p:spPr>
          <a:xfrm>
            <a:off x="2829121" y="4584414"/>
            <a:ext cx="5824671" cy="646331"/>
          </a:xfrm>
          <a:prstGeom prst="rect">
            <a:avLst/>
          </a:prstGeom>
          <a:noFill/>
        </p:spPr>
        <p:txBody>
          <a:bodyPr wrap="none" rtlCol="0">
            <a:spAutoFit/>
          </a:bodyPr>
          <a:lstStyle/>
          <a:p>
            <a:r>
              <a:rPr lang="en-US" dirty="0" smtClean="0"/>
              <a:t>“No Eddie.</a:t>
            </a:r>
          </a:p>
          <a:p>
            <a:r>
              <a:rPr lang="en-US" dirty="0" smtClean="0"/>
              <a:t>Just u</a:t>
            </a:r>
            <a:r>
              <a:rPr lang="en-US" dirty="0" smtClean="0"/>
              <a:t>se </a:t>
            </a:r>
            <a:r>
              <a:rPr lang="en-US" dirty="0" err="1" smtClean="0"/>
              <a:t>Jea</a:t>
            </a:r>
            <a:r>
              <a:rPr lang="en-US" dirty="0" smtClean="0"/>
              <a:t> and connect to the ‘Maintenance </a:t>
            </a:r>
            <a:r>
              <a:rPr lang="en-US" dirty="0" err="1" smtClean="0"/>
              <a:t>EndPoint</a:t>
            </a:r>
            <a:r>
              <a:rPr lang="en-US" dirty="0" smtClean="0"/>
              <a:t>”</a:t>
            </a:r>
          </a:p>
        </p:txBody>
      </p:sp>
      <p:sp>
        <p:nvSpPr>
          <p:cNvPr id="13" name="TextBox 12"/>
          <p:cNvSpPr txBox="1"/>
          <p:nvPr/>
        </p:nvSpPr>
        <p:spPr>
          <a:xfrm>
            <a:off x="2602992" y="1923228"/>
            <a:ext cx="6009979" cy="923330"/>
          </a:xfrm>
          <a:prstGeom prst="rect">
            <a:avLst/>
          </a:prstGeom>
          <a:noFill/>
        </p:spPr>
        <p:txBody>
          <a:bodyPr wrap="none" rtlCol="0">
            <a:spAutoFit/>
          </a:bodyPr>
          <a:lstStyle/>
          <a:p>
            <a:r>
              <a:rPr lang="en-US" dirty="0" smtClean="0">
                <a:solidFill>
                  <a:schemeClr val="tx2">
                    <a:lumMod val="60000"/>
                    <a:lumOff val="40000"/>
                  </a:schemeClr>
                </a:solidFill>
                <a:latin typeface="Consolas" panose="020B0609020204030204" pitchFamily="49" charset="0"/>
                <a:cs typeface="Consolas" panose="020B0609020204030204" pitchFamily="49" charset="0"/>
              </a:rPr>
              <a:t>PS&gt; Enter-</a:t>
            </a:r>
            <a:r>
              <a:rPr lang="en-US" dirty="0" err="1" smtClean="0">
                <a:solidFill>
                  <a:schemeClr val="tx2">
                    <a:lumMod val="60000"/>
                    <a:lumOff val="40000"/>
                  </a:schemeClr>
                </a:solidFill>
                <a:latin typeface="Consolas" panose="020B0609020204030204" pitchFamily="49" charset="0"/>
                <a:cs typeface="Consolas" panose="020B0609020204030204" pitchFamily="49" charset="0"/>
              </a:rPr>
              <a:t>JeaSession</a:t>
            </a:r>
            <a:r>
              <a:rPr lang="en-US" dirty="0" smtClean="0">
                <a:solidFill>
                  <a:schemeClr val="tx2">
                    <a:lumMod val="60000"/>
                    <a:lumOff val="40000"/>
                  </a:schemeClr>
                </a:solidFill>
                <a:latin typeface="Consolas" panose="020B0609020204030204" pitchFamily="49" charset="0"/>
                <a:cs typeface="Consolas" panose="020B0609020204030204" pitchFamily="49" charset="0"/>
              </a:rPr>
              <a:t> Server1 –Name Maintenance</a:t>
            </a:r>
            <a:endParaRPr lang="en-US" dirty="0">
              <a:solidFill>
                <a:schemeClr val="tx2">
                  <a:lumMod val="60000"/>
                  <a:lumOff val="40000"/>
                </a:schemeClr>
              </a:solidFill>
              <a:latin typeface="Consolas" panose="020B0609020204030204" pitchFamily="49" charset="0"/>
              <a:cs typeface="Consolas" panose="020B0609020204030204" pitchFamily="49" charset="0"/>
            </a:endParaRPr>
          </a:p>
          <a:p>
            <a:r>
              <a:rPr lang="en-US" dirty="0" smtClean="0">
                <a:solidFill>
                  <a:schemeClr val="tx2">
                    <a:lumMod val="60000"/>
                    <a:lumOff val="40000"/>
                  </a:schemeClr>
                </a:solidFill>
                <a:latin typeface="Consolas" panose="020B0609020204030204" pitchFamily="49" charset="0"/>
                <a:cs typeface="Consolas" panose="020B0609020204030204" pitchFamily="49" charset="0"/>
              </a:rPr>
              <a:t>Server1&gt; Restart-Service </a:t>
            </a:r>
            <a:r>
              <a:rPr lang="en-US" dirty="0">
                <a:solidFill>
                  <a:schemeClr val="tx2">
                    <a:lumMod val="60000"/>
                    <a:lumOff val="40000"/>
                  </a:schemeClr>
                </a:solidFill>
                <a:latin typeface="Consolas" panose="020B0609020204030204" pitchFamily="49" charset="0"/>
                <a:cs typeface="Consolas" panose="020B0609020204030204" pitchFamily="49" charset="0"/>
              </a:rPr>
              <a:t>MSSQLSERVER</a:t>
            </a:r>
            <a:endParaRPr lang="en-US" dirty="0" smtClean="0">
              <a:solidFill>
                <a:schemeClr val="tx2">
                  <a:lumMod val="60000"/>
                  <a:lumOff val="40000"/>
                </a:schemeClr>
              </a:solidFill>
              <a:latin typeface="Consolas" panose="020B0609020204030204" pitchFamily="49" charset="0"/>
              <a:cs typeface="Consolas" panose="020B0609020204030204" pitchFamily="49" charset="0"/>
            </a:endParaRPr>
          </a:p>
          <a:p>
            <a:r>
              <a:rPr lang="en-US" b="1" dirty="0" smtClean="0">
                <a:solidFill>
                  <a:schemeClr val="accent2"/>
                </a:solidFill>
                <a:latin typeface="Consolas" panose="020B0609020204030204" pitchFamily="49" charset="0"/>
                <a:cs typeface="Consolas" panose="020B0609020204030204" pitchFamily="49" charset="0"/>
                <a:sym typeface="Wingdings" panose="05000000000000000000" pitchFamily="2" charset="2"/>
              </a:rPr>
              <a:t></a:t>
            </a:r>
          </a:p>
        </p:txBody>
      </p:sp>
      <p:sp>
        <p:nvSpPr>
          <p:cNvPr id="12" name="Rectangle 11"/>
          <p:cNvSpPr/>
          <p:nvPr/>
        </p:nvSpPr>
        <p:spPr>
          <a:xfrm>
            <a:off x="9649968" y="1085088"/>
            <a:ext cx="2194560" cy="5102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0235184" y="652272"/>
            <a:ext cx="902683" cy="369332"/>
          </a:xfrm>
          <a:prstGeom prst="rect">
            <a:avLst/>
          </a:prstGeom>
          <a:noFill/>
        </p:spPr>
        <p:txBody>
          <a:bodyPr wrap="none" rtlCol="0">
            <a:spAutoFit/>
          </a:bodyPr>
          <a:lstStyle/>
          <a:p>
            <a:r>
              <a:rPr lang="en-US" dirty="0" smtClean="0"/>
              <a:t>Server1</a:t>
            </a:r>
            <a:endParaRPr lang="en-US" dirty="0"/>
          </a:p>
        </p:txBody>
      </p:sp>
      <p:sp>
        <p:nvSpPr>
          <p:cNvPr id="21" name="Rectangle 20"/>
          <p:cNvSpPr/>
          <p:nvPr/>
        </p:nvSpPr>
        <p:spPr>
          <a:xfrm>
            <a:off x="2587460" y="2952325"/>
            <a:ext cx="6096000" cy="646331"/>
          </a:xfrm>
          <a:prstGeom prst="rect">
            <a:avLst/>
          </a:prstGeom>
        </p:spPr>
        <p:txBody>
          <a:bodyPr>
            <a:spAutoFit/>
          </a:bodyPr>
          <a:lstStyle/>
          <a:p>
            <a:r>
              <a:rPr lang="en-US" dirty="0" smtClean="0">
                <a:solidFill>
                  <a:schemeClr val="tx2">
                    <a:lumMod val="60000"/>
                    <a:lumOff val="40000"/>
                  </a:schemeClr>
                </a:solidFill>
                <a:latin typeface="Consolas" panose="020B0609020204030204" pitchFamily="49" charset="0"/>
                <a:cs typeface="Consolas" panose="020B0609020204030204" pitchFamily="49" charset="0"/>
                <a:sym typeface="Wingdings" panose="05000000000000000000" pitchFamily="2" charset="2"/>
              </a:rPr>
              <a:t>Server1&gt; Steal-Secrets</a:t>
            </a:r>
            <a:r>
              <a:rPr lang="en-US" dirty="0" smtClean="0">
                <a:solidFill>
                  <a:srgbClr val="FF0000"/>
                </a:solidFill>
                <a:latin typeface="Consolas" panose="020B0609020204030204" pitchFamily="49" charset="0"/>
                <a:cs typeface="Consolas" panose="020B0609020204030204" pitchFamily="49" charset="0"/>
                <a:sym typeface="Wingdings" panose="05000000000000000000" pitchFamily="2" charset="2"/>
              </a:rPr>
              <a:t/>
            </a:r>
            <a:br>
              <a:rPr lang="en-US" dirty="0" smtClean="0">
                <a:solidFill>
                  <a:srgbClr val="FF0000"/>
                </a:solidFill>
                <a:latin typeface="Consolas" panose="020B0609020204030204" pitchFamily="49" charset="0"/>
                <a:cs typeface="Consolas" panose="020B0609020204030204" pitchFamily="49" charset="0"/>
                <a:sym typeface="Wingdings" panose="05000000000000000000" pitchFamily="2" charset="2"/>
              </a:rPr>
            </a:br>
            <a:r>
              <a:rPr lang="en-US" dirty="0" smtClean="0">
                <a:solidFill>
                  <a:srgbClr val="FF0000"/>
                </a:solidFill>
                <a:latin typeface="Consolas" panose="020B0609020204030204" pitchFamily="49" charset="0"/>
                <a:cs typeface="Consolas" panose="020B0609020204030204" pitchFamily="49" charset="0"/>
                <a:sym typeface="Wingdings" panose="05000000000000000000" pitchFamily="2" charset="2"/>
              </a:rPr>
              <a:t>Error: You </a:t>
            </a:r>
            <a:r>
              <a:rPr lang="en-US" dirty="0" smtClean="0">
                <a:solidFill>
                  <a:srgbClr val="FF0000"/>
                </a:solidFill>
                <a:latin typeface="Consolas" panose="020B0609020204030204" pitchFamily="49" charset="0"/>
                <a:cs typeface="Consolas" panose="020B0609020204030204" pitchFamily="49" charset="0"/>
                <a:sym typeface="Wingdings" panose="05000000000000000000" pitchFamily="2" charset="2"/>
              </a:rPr>
              <a:t>are not authorized to Steal-Secrets</a:t>
            </a:r>
            <a:endParaRPr lang="en-US" dirty="0">
              <a:solidFill>
                <a:srgbClr val="FF0000"/>
              </a:solidFill>
              <a:latin typeface="Consolas" panose="020B0609020204030204" pitchFamily="49" charset="0"/>
              <a:cs typeface="Consolas" panose="020B0609020204030204" pitchFamily="49"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9102" y="4427206"/>
            <a:ext cx="1828571" cy="1828571"/>
          </a:xfrm>
          <a:prstGeom prst="rect">
            <a:avLst/>
          </a:prstGeom>
        </p:spPr>
      </p:pic>
    </p:spTree>
    <p:extLst>
      <p:ext uri="{BB962C8B-B14F-4D97-AF65-F5344CB8AC3E}">
        <p14:creationId xmlns:p14="http://schemas.microsoft.com/office/powerpoint/2010/main" val="3650632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205429"/>
          </a:xfrm>
        </p:spPr>
        <p:txBody>
          <a:bodyPr/>
          <a:lstStyle/>
          <a:p>
            <a:r>
              <a:rPr lang="en-US" sz="3600" dirty="0" smtClean="0"/>
              <a:t>Incrementally reduce admin exposure</a:t>
            </a:r>
          </a:p>
          <a:p>
            <a:pPr lvl="1"/>
            <a:r>
              <a:rPr lang="en-US" dirty="0" smtClean="0"/>
              <a:t>Reduce the number of people with administrator </a:t>
            </a:r>
            <a:r>
              <a:rPr lang="en-US" dirty="0" err="1" smtClean="0"/>
              <a:t>privs</a:t>
            </a:r>
            <a:endParaRPr lang="en-US" dirty="0" smtClean="0"/>
          </a:p>
          <a:p>
            <a:pPr lvl="1"/>
            <a:r>
              <a:rPr lang="en-US" dirty="0" smtClean="0"/>
              <a:t>Reduce the impact of admin </a:t>
            </a:r>
            <a:r>
              <a:rPr lang="en-US" dirty="0" err="1" smtClean="0"/>
              <a:t>privs</a:t>
            </a:r>
            <a:endParaRPr lang="en-US" dirty="0" smtClean="0"/>
          </a:p>
          <a:p>
            <a:pPr lvl="1"/>
            <a:r>
              <a:rPr lang="en-US" dirty="0" smtClean="0"/>
              <a:t>Reduce what can be done when using those admin </a:t>
            </a:r>
            <a:r>
              <a:rPr lang="en-US" dirty="0" err="1" smtClean="0"/>
              <a:t>privs</a:t>
            </a:r>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Approach</a:t>
            </a:r>
            <a:endParaRPr lang="en-US" dirty="0"/>
          </a:p>
        </p:txBody>
      </p:sp>
    </p:spTree>
    <p:extLst>
      <p:ext uri="{BB962C8B-B14F-4D97-AF65-F5344CB8AC3E}">
        <p14:creationId xmlns:p14="http://schemas.microsoft.com/office/powerpoint/2010/main" val="9910881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167295"/>
          </a:xfrm>
        </p:spPr>
        <p:txBody>
          <a:bodyPr/>
          <a:lstStyle/>
          <a:p>
            <a:r>
              <a:rPr lang="en-US" sz="2800" dirty="0" smtClean="0"/>
              <a:t>Based on the PowerShell security features used by online services</a:t>
            </a:r>
          </a:p>
          <a:p>
            <a:pPr lvl="1"/>
            <a:r>
              <a:rPr lang="en-US" sz="2000" dirty="0" smtClean="0"/>
              <a:t>Enabled remote administration of Exchange Online</a:t>
            </a:r>
          </a:p>
          <a:p>
            <a:r>
              <a:rPr lang="en-US" sz="2800" dirty="0" smtClean="0"/>
              <a:t>Simple concepts</a:t>
            </a:r>
          </a:p>
          <a:p>
            <a:pPr lvl="1"/>
            <a:r>
              <a:rPr lang="en-US" sz="2000" dirty="0" err="1" smtClean="0">
                <a:solidFill>
                  <a:srgbClr val="FFC000"/>
                </a:solidFill>
              </a:rPr>
              <a:t>JeaToolkit</a:t>
            </a:r>
            <a:r>
              <a:rPr lang="en-US" sz="2000" dirty="0" smtClean="0">
                <a:solidFill>
                  <a:srgbClr val="FFC000"/>
                </a:solidFill>
              </a:rPr>
              <a:t> </a:t>
            </a:r>
          </a:p>
          <a:p>
            <a:pPr lvl="2"/>
            <a:r>
              <a:rPr lang="en-US" sz="2000" dirty="0" smtClean="0"/>
              <a:t>Well defined set of commands to support a set of activities</a:t>
            </a:r>
          </a:p>
          <a:p>
            <a:pPr lvl="1"/>
            <a:r>
              <a:rPr lang="en-US" sz="2000" dirty="0" err="1" smtClean="0">
                <a:solidFill>
                  <a:srgbClr val="FFC000"/>
                </a:solidFill>
              </a:rPr>
              <a:t>JeaEndPoint</a:t>
            </a:r>
            <a:endParaRPr lang="en-US" sz="2000" dirty="0" smtClean="0">
              <a:solidFill>
                <a:srgbClr val="FFC000"/>
              </a:solidFill>
            </a:endParaRPr>
          </a:p>
          <a:p>
            <a:pPr lvl="2"/>
            <a:r>
              <a:rPr lang="en-US" sz="2000" dirty="0" smtClean="0"/>
              <a:t>Management connection point where authorized users are provided </a:t>
            </a:r>
            <a:r>
              <a:rPr lang="en-US" sz="2000" dirty="0" err="1" smtClean="0"/>
              <a:t>JeaToolkits</a:t>
            </a:r>
            <a:r>
              <a:rPr lang="en-US" sz="2000" dirty="0" smtClean="0"/>
              <a:t> which run as a </a:t>
            </a:r>
            <a:r>
              <a:rPr lang="en-US" sz="2000" dirty="0" err="1" smtClean="0"/>
              <a:t>JeaEndPointAccount</a:t>
            </a:r>
            <a:endParaRPr lang="en-US" sz="2000" dirty="0" smtClean="0"/>
          </a:p>
          <a:p>
            <a:pPr lvl="1"/>
            <a:r>
              <a:rPr lang="en-US" sz="2000" dirty="0" err="1" smtClean="0">
                <a:solidFill>
                  <a:srgbClr val="FFC000"/>
                </a:solidFill>
              </a:rPr>
              <a:t>JeaEndPointAccount</a:t>
            </a:r>
            <a:endParaRPr lang="en-US" sz="2000" dirty="0" smtClean="0">
              <a:solidFill>
                <a:srgbClr val="FFC000"/>
              </a:solidFill>
            </a:endParaRPr>
          </a:p>
          <a:p>
            <a:pPr lvl="2"/>
            <a:r>
              <a:rPr lang="en-US" sz="2000" dirty="0" smtClean="0"/>
              <a:t>Managed local account with Admin </a:t>
            </a:r>
            <a:r>
              <a:rPr lang="en-US" sz="2000" dirty="0" err="1" smtClean="0"/>
              <a:t>privs</a:t>
            </a:r>
            <a:endParaRPr lang="en-US" sz="2000" dirty="0" smtClean="0"/>
          </a:p>
          <a:p>
            <a:r>
              <a:rPr lang="en-US" sz="2800" dirty="0" smtClean="0"/>
              <a:t>Deployed using PowerShell Desired State Configuration (DSC)</a:t>
            </a:r>
          </a:p>
        </p:txBody>
      </p:sp>
      <p:sp>
        <p:nvSpPr>
          <p:cNvPr id="2" name="Title 1"/>
          <p:cNvSpPr>
            <a:spLocks noGrp="1"/>
          </p:cNvSpPr>
          <p:nvPr>
            <p:ph type="title"/>
          </p:nvPr>
        </p:nvSpPr>
        <p:spPr/>
        <p:txBody>
          <a:bodyPr/>
          <a:lstStyle/>
          <a:p>
            <a:r>
              <a:rPr lang="en-US" smtClean="0"/>
              <a:t>JEA: Just Enough Admin</a:t>
            </a:r>
            <a:endParaRPr lang="en-US" dirty="0"/>
          </a:p>
        </p:txBody>
      </p:sp>
    </p:spTree>
    <p:extLst>
      <p:ext uri="{BB962C8B-B14F-4D97-AF65-F5344CB8AC3E}">
        <p14:creationId xmlns:p14="http://schemas.microsoft.com/office/powerpoint/2010/main" val="6333332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428" y="546100"/>
            <a:ext cx="6311900" cy="6311900"/>
          </a:xfrm>
          <a:prstGeom prst="rect">
            <a:avLst/>
          </a:prstGeom>
        </p:spPr>
      </p:pic>
      <p:sp>
        <p:nvSpPr>
          <p:cNvPr id="5" name="TextBox 4"/>
          <p:cNvSpPr txBox="1"/>
          <p:nvPr/>
        </p:nvSpPr>
        <p:spPr>
          <a:xfrm>
            <a:off x="540911" y="1104900"/>
            <a:ext cx="5263779" cy="3416320"/>
          </a:xfrm>
          <a:prstGeom prst="rect">
            <a:avLst/>
          </a:prstGeom>
          <a:noFill/>
        </p:spPr>
        <p:txBody>
          <a:bodyPr wrap="square" rtlCol="0">
            <a:spAutoFit/>
          </a:bodyPr>
          <a:lstStyle/>
          <a:p>
            <a:r>
              <a:rPr lang="en-US" sz="2400" dirty="0" err="1" smtClean="0"/>
              <a:t>JeaEndpointAccounts</a:t>
            </a:r>
            <a:r>
              <a:rPr lang="en-US" sz="2400" dirty="0" smtClean="0"/>
              <a:t> puts the server in a blast container</a:t>
            </a:r>
          </a:p>
          <a:p>
            <a:endParaRPr lang="en-US" sz="2400" dirty="0"/>
          </a:p>
          <a:p>
            <a:endParaRPr lang="en-US" sz="2400" dirty="0" smtClean="0"/>
          </a:p>
          <a:p>
            <a:r>
              <a:rPr lang="en-US" sz="2400" dirty="0" smtClean="0"/>
              <a:t>Avoid domain accounts and Group Managed Service Accounts [GMSA] because they extend any breach to all servers that these accounts have access to</a:t>
            </a:r>
            <a:endParaRPr lang="en-US" sz="2400" dirty="0"/>
          </a:p>
        </p:txBody>
      </p:sp>
      <p:pic>
        <p:nvPicPr>
          <p:cNvPr id="6" name="Picture 2" descr="http://upload.wikimedia.org/wikipedia/commons/6/60/Edward_Snowden-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94556" y="2131381"/>
            <a:ext cx="2259380" cy="2722238"/>
          </a:xfrm>
          <a:prstGeom prst="rect">
            <a:avLst/>
          </a:prstGeom>
          <a:solidFill>
            <a:srgbClr val="FF0000"/>
          </a:solidFill>
          <a:ln w="76200">
            <a:solidFill>
              <a:srgbClr val="FF0000"/>
            </a:solidFill>
          </a:ln>
          <a:extLst/>
        </p:spPr>
      </p:pic>
    </p:spTree>
    <p:extLst>
      <p:ext uri="{BB962C8B-B14F-4D97-AF65-F5344CB8AC3E}">
        <p14:creationId xmlns:p14="http://schemas.microsoft.com/office/powerpoint/2010/main" val="159680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Desired State Configuration</a:t>
            </a:r>
            <a:endParaRPr lang="en-US" dirty="0"/>
          </a:p>
        </p:txBody>
      </p:sp>
      <p:sp>
        <p:nvSpPr>
          <p:cNvPr id="4" name="Rectangle 3"/>
          <p:cNvSpPr/>
          <p:nvPr/>
        </p:nvSpPr>
        <p:spPr>
          <a:xfrm>
            <a:off x="605307" y="1133219"/>
            <a:ext cx="11586693" cy="5386090"/>
          </a:xfrm>
          <a:prstGeom prst="rect">
            <a:avLst/>
          </a:prstGeom>
        </p:spPr>
        <p:txBody>
          <a:bodyPr wrap="square">
            <a:spAutoFit/>
          </a:bodyPr>
          <a:lstStyle/>
          <a:p>
            <a:r>
              <a:rPr lang="en-US" sz="1200" dirty="0"/>
              <a:t> </a:t>
            </a:r>
            <a:r>
              <a:rPr lang="en-US" sz="1200" dirty="0" smtClean="0"/>
              <a:t/>
            </a:r>
            <a:br>
              <a:rPr lang="en-US" sz="1200" dirty="0" smtClean="0"/>
            </a:br>
            <a:r>
              <a:rPr lang="en-US" sz="1400" dirty="0" smtClean="0">
                <a:solidFill>
                  <a:srgbClr val="00008B"/>
                </a:solidFill>
                <a:latin typeface="Lucida Console" panose="020B0609040504020204" pitchFamily="49" charset="0"/>
              </a:rPr>
              <a:t>Configuration</a:t>
            </a:r>
            <a:r>
              <a:rPr lang="en-US" sz="1400" dirty="0" smtClean="0">
                <a:solidFill>
                  <a:prstClr val="black"/>
                </a:solidFill>
                <a:latin typeface="Lucida Console" panose="020B0609040504020204" pitchFamily="49" charset="0"/>
              </a:rPr>
              <a:t> </a:t>
            </a:r>
            <a:r>
              <a:rPr lang="en-US" sz="1400" dirty="0" err="1">
                <a:solidFill>
                  <a:srgbClr val="8A2BE2"/>
                </a:solidFill>
                <a:latin typeface="Lucida Console" panose="020B0609040504020204" pitchFamily="49" charset="0"/>
              </a:rPr>
              <a:t>FileServers</a:t>
            </a:r>
            <a:endParaRPr lang="en-US" sz="1400" dirty="0">
              <a:solidFill>
                <a:prstClr val="black"/>
              </a:solidFill>
              <a:latin typeface="Lucida Console" panose="020B0609040504020204" pitchFamily="49" charset="0"/>
            </a:endParaRPr>
          </a:p>
          <a:p>
            <a:r>
              <a:rPr lang="en-US" sz="1400" dirty="0" smtClean="0">
                <a:solidFill>
                  <a:prstClr val="black"/>
                </a:solidFill>
                <a:latin typeface="Lucida Console" panose="020B0609040504020204" pitchFamily="49" charset="0"/>
              </a:rPr>
              <a:t>{ </a:t>
            </a:r>
            <a:r>
              <a:rPr lang="en-US" sz="1400" dirty="0" err="1" smtClean="0">
                <a:solidFill>
                  <a:srgbClr val="00008B"/>
                </a:solidFill>
                <a:latin typeface="Lucida Console" panose="020B0609040504020204" pitchFamily="49" charset="0"/>
              </a:rPr>
              <a:t>foreach</a:t>
            </a:r>
            <a:r>
              <a:rPr lang="en-US" sz="1400" dirty="0" smtClean="0">
                <a:solidFill>
                  <a:prstClr val="black"/>
                </a:solidFill>
                <a:latin typeface="Lucida Console" panose="020B0609040504020204" pitchFamily="49" charset="0"/>
              </a:rPr>
              <a:t> </a:t>
            </a:r>
            <a:r>
              <a:rPr lang="en-US" sz="1400" dirty="0">
                <a:solidFill>
                  <a:prstClr val="black"/>
                </a:solidFill>
                <a:latin typeface="Lucida Console" panose="020B0609040504020204" pitchFamily="49" charset="0"/>
              </a:rPr>
              <a:t>(</a:t>
            </a:r>
            <a:r>
              <a:rPr lang="en-US" sz="1400" dirty="0">
                <a:solidFill>
                  <a:srgbClr val="FF4500"/>
                </a:solidFill>
                <a:latin typeface="Lucida Console" panose="020B0609040504020204" pitchFamily="49" charset="0"/>
              </a:rPr>
              <a:t>$node</a:t>
            </a:r>
            <a:r>
              <a:rPr lang="en-US" sz="1400" dirty="0">
                <a:solidFill>
                  <a:prstClr val="black"/>
                </a:solidFill>
                <a:latin typeface="Lucida Console" panose="020B0609040504020204" pitchFamily="49" charset="0"/>
              </a:rPr>
              <a:t> </a:t>
            </a:r>
            <a:r>
              <a:rPr lang="en-US" sz="1400" dirty="0">
                <a:solidFill>
                  <a:srgbClr val="00008B"/>
                </a:solidFill>
                <a:latin typeface="Lucida Console" panose="020B0609040504020204" pitchFamily="49" charset="0"/>
              </a:rPr>
              <a:t>in</a:t>
            </a:r>
            <a:r>
              <a:rPr lang="en-US" sz="1400" dirty="0">
                <a:solidFill>
                  <a:prstClr val="black"/>
                </a:solidFill>
                <a:latin typeface="Lucida Console" panose="020B0609040504020204" pitchFamily="49" charset="0"/>
              </a:rPr>
              <a:t> </a:t>
            </a:r>
            <a:r>
              <a:rPr lang="en-US" sz="1400" dirty="0" smtClean="0">
                <a:solidFill>
                  <a:srgbClr val="0000FF"/>
                </a:solidFill>
                <a:latin typeface="Lucida Console" panose="020B0609040504020204" pitchFamily="49" charset="0"/>
              </a:rPr>
              <a:t>Get-</a:t>
            </a:r>
            <a:r>
              <a:rPr lang="en-US" sz="1400" dirty="0" err="1" smtClean="0">
                <a:solidFill>
                  <a:srgbClr val="0000FF"/>
                </a:solidFill>
                <a:latin typeface="Lucida Console" panose="020B0609040504020204" pitchFamily="49" charset="0"/>
              </a:rPr>
              <a:t>FileServers</a:t>
            </a:r>
            <a:r>
              <a:rPr lang="en-US" sz="1400" dirty="0">
                <a:solidFill>
                  <a:prstClr val="black"/>
                </a:solidFill>
                <a:latin typeface="Lucida Console" panose="020B0609040504020204" pitchFamily="49" charset="0"/>
              </a:rPr>
              <a:t>)</a:t>
            </a:r>
          </a:p>
          <a:p>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Node </a:t>
            </a:r>
            <a:r>
              <a:rPr lang="en-US" sz="1400" dirty="0" smtClean="0">
                <a:solidFill>
                  <a:srgbClr val="FF0000"/>
                </a:solidFill>
                <a:latin typeface="Lucida Console" panose="020B0609040504020204" pitchFamily="49" charset="0"/>
              </a:rPr>
              <a:t>$node</a:t>
            </a:r>
            <a:endParaRPr lang="en-US" sz="1400" dirty="0">
              <a:solidFill>
                <a:srgbClr val="FF0000"/>
              </a:solidFill>
              <a:latin typeface="Lucida Console" panose="020B0609040504020204" pitchFamily="49" charset="0"/>
            </a:endParaRPr>
          </a:p>
          <a:p>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a:t>
            </a:r>
            <a:r>
              <a:rPr lang="en-US" sz="1400" dirty="0" err="1">
                <a:solidFill>
                  <a:srgbClr val="0000FF"/>
                </a:solidFill>
                <a:latin typeface="Lucida Console" panose="020B0609040504020204" pitchFamily="49" charset="0"/>
              </a:rPr>
              <a:t>JeaToolkit</a:t>
            </a:r>
            <a:r>
              <a:rPr lang="en-US" sz="1400" dirty="0">
                <a:solidFill>
                  <a:prstClr val="black"/>
                </a:solidFill>
                <a:latin typeface="Lucida Console" panose="020B0609040504020204" pitchFamily="49" charset="0"/>
              </a:rPr>
              <a:t> </a:t>
            </a:r>
            <a:r>
              <a:rPr lang="en-US" sz="1400" dirty="0" err="1">
                <a:solidFill>
                  <a:srgbClr val="8A2BE2"/>
                </a:solidFill>
                <a:latin typeface="Lucida Console" panose="020B0609040504020204" pitchFamily="49" charset="0"/>
              </a:rPr>
              <a:t>StorageTools</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r>
              <a:rPr lang="en-US" sz="1400" dirty="0" smtClean="0">
                <a:solidFill>
                  <a:prstClr val="black"/>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err="1" smtClean="0">
                <a:solidFill>
                  <a:srgbClr val="0000FF"/>
                </a:solidFill>
                <a:latin typeface="Lucida Console" panose="020B0609040504020204" pitchFamily="49" charset="0"/>
              </a:rPr>
              <a:t>CommandSpecs</a:t>
            </a:r>
            <a:r>
              <a:rPr lang="en-US" sz="1400" dirty="0" smtClean="0">
                <a:solidFill>
                  <a:prstClr val="black"/>
                </a:solidFill>
                <a:latin typeface="Lucida Console" panose="020B0609040504020204" pitchFamily="49" charset="0"/>
              </a:rPr>
              <a:t> </a:t>
            </a:r>
            <a:r>
              <a:rPr lang="en-US" sz="1400" dirty="0">
                <a:solidFill>
                  <a:srgbClr val="8A2BE2"/>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8B0000"/>
                </a:solidFill>
                <a:latin typeface="Lucida Console" panose="020B0609040504020204" pitchFamily="49" charset="0"/>
              </a:rPr>
              <a:t>@'</a:t>
            </a:r>
          </a:p>
          <a:p>
            <a:r>
              <a:rPr lang="en-US" sz="1400" dirty="0" smtClean="0">
                <a:solidFill>
                  <a:srgbClr val="8B0000"/>
                </a:solidFill>
                <a:latin typeface="Lucida Console" panose="020B0609040504020204" pitchFamily="49" charset="0"/>
              </a:rPr>
              <a:t>Module</a:t>
            </a:r>
            <a:endParaRPr lang="en-US" sz="1400" dirty="0">
              <a:solidFill>
                <a:srgbClr val="8B0000"/>
              </a:solidFill>
              <a:latin typeface="Lucida Console" panose="020B0609040504020204" pitchFamily="49" charset="0"/>
            </a:endParaRPr>
          </a:p>
          <a:p>
            <a:r>
              <a:rPr lang="en-US" sz="1400" dirty="0">
                <a:solidFill>
                  <a:srgbClr val="8B0000"/>
                </a:solidFill>
                <a:latin typeface="Lucida Console" panose="020B0609040504020204" pitchFamily="49" charset="0"/>
              </a:rPr>
              <a:t>Storage</a:t>
            </a:r>
          </a:p>
          <a:p>
            <a:r>
              <a:rPr lang="en-US" sz="1400" dirty="0" err="1">
                <a:solidFill>
                  <a:srgbClr val="8B0000"/>
                </a:solidFill>
                <a:latin typeface="Lucida Console" panose="020B0609040504020204" pitchFamily="49" charset="0"/>
              </a:rPr>
              <a:t>SMBShare</a:t>
            </a:r>
            <a:endParaRPr lang="en-US" sz="1400" dirty="0">
              <a:solidFill>
                <a:srgbClr val="8B0000"/>
              </a:solidFill>
              <a:latin typeface="Lucida Console" panose="020B0609040504020204" pitchFamily="49" charset="0"/>
            </a:endParaRPr>
          </a:p>
          <a:p>
            <a:r>
              <a:rPr lang="en-US" sz="1400" dirty="0">
                <a:solidFill>
                  <a:srgbClr val="8B0000"/>
                </a:solidFill>
                <a:latin typeface="Lucida Console" panose="020B0609040504020204" pitchFamily="49" charset="0"/>
              </a:rPr>
              <a:t>'@</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p>
          <a:p>
            <a:r>
              <a:rPr lang="en-US" sz="1400" dirty="0">
                <a:solidFill>
                  <a:prstClr val="black"/>
                </a:solidFill>
                <a:latin typeface="Lucida Console" panose="020B0609040504020204" pitchFamily="49" charset="0"/>
              </a:rPr>
              <a:t>      </a:t>
            </a:r>
            <a:r>
              <a:rPr lang="en-US" sz="1400" dirty="0" err="1">
                <a:solidFill>
                  <a:srgbClr val="0000FF"/>
                </a:solidFill>
                <a:latin typeface="Lucida Console" panose="020B0609040504020204" pitchFamily="49" charset="0"/>
              </a:rPr>
              <a:t>JeaEndpoint</a:t>
            </a:r>
            <a:r>
              <a:rPr lang="en-US" sz="1400" dirty="0">
                <a:solidFill>
                  <a:prstClr val="black"/>
                </a:solidFill>
                <a:latin typeface="Lucida Console" panose="020B0609040504020204" pitchFamily="49" charset="0"/>
              </a:rPr>
              <a:t> </a:t>
            </a:r>
            <a:r>
              <a:rPr lang="en-US" sz="1400" dirty="0" err="1">
                <a:solidFill>
                  <a:srgbClr val="8A2BE2"/>
                </a:solidFill>
                <a:latin typeface="Lucida Console" panose="020B0609040504020204" pitchFamily="49" charset="0"/>
              </a:rPr>
              <a:t>StorageAdmin</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r>
              <a:rPr lang="en-US" sz="1400" dirty="0" smtClean="0">
                <a:solidFill>
                  <a:prstClr val="black"/>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err="1" smtClean="0">
                <a:solidFill>
                  <a:srgbClr val="0000FF"/>
                </a:solidFill>
                <a:latin typeface="Lucida Console" panose="020B0609040504020204" pitchFamily="49" charset="0"/>
              </a:rPr>
              <a:t>ToolKit</a:t>
            </a:r>
            <a:r>
              <a:rPr lang="en-US" sz="1400" dirty="0" smtClean="0">
                <a:solidFill>
                  <a:prstClr val="black"/>
                </a:solidFill>
                <a:latin typeface="Lucida Console" panose="020B0609040504020204" pitchFamily="49" charset="0"/>
              </a:rPr>
              <a:t>                </a:t>
            </a:r>
            <a:r>
              <a:rPr lang="en-US" sz="1400" dirty="0">
                <a:solidFill>
                  <a:srgbClr val="8A2BE2"/>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smtClean="0">
                <a:solidFill>
                  <a:srgbClr val="8B0000"/>
                </a:solidFill>
                <a:latin typeface="Lucida Console" panose="020B0609040504020204" pitchFamily="49" charset="0"/>
              </a:rPr>
              <a:t>'</a:t>
            </a:r>
            <a:r>
              <a:rPr lang="en-US" sz="1400" dirty="0" err="1" smtClean="0">
                <a:solidFill>
                  <a:srgbClr val="8B0000"/>
                </a:solidFill>
                <a:latin typeface="Lucida Console" panose="020B0609040504020204" pitchFamily="49" charset="0"/>
              </a:rPr>
              <a:t>StorageTools</a:t>
            </a:r>
            <a:r>
              <a:rPr lang="en-US" sz="1400" dirty="0" smtClean="0">
                <a:solidFill>
                  <a:srgbClr val="8B0000"/>
                </a:solidFill>
                <a:latin typeface="Lucida Console" panose="020B0609040504020204" pitchFamily="49" charset="0"/>
              </a:rPr>
              <a:t>‘</a:t>
            </a:r>
          </a:p>
          <a:p>
            <a:r>
              <a:rPr lang="en-US" sz="1400" dirty="0"/>
              <a:t> </a:t>
            </a:r>
            <a:r>
              <a:rPr lang="en-US" sz="1400" dirty="0" smtClean="0"/>
              <a:t>	</a:t>
            </a:r>
            <a:r>
              <a:rPr lang="en-US" sz="1400" dirty="0" err="1">
                <a:solidFill>
                  <a:srgbClr val="0000FF"/>
                </a:solidFill>
                <a:latin typeface="Lucida Console" panose="020B0609040504020204" pitchFamily="49" charset="0"/>
              </a:rPr>
              <a:t>SecurityDescriptorSddl</a:t>
            </a:r>
            <a:r>
              <a:rPr lang="en-US" sz="1400" dirty="0" smtClean="0">
                <a:solidFill>
                  <a:schemeClr val="accent1">
                    <a:lumMod val="50000"/>
                  </a:schemeClr>
                </a:solidFill>
                <a:latin typeface="Lucida Console" panose="020B0609040504020204" pitchFamily="49" charset="0"/>
              </a:rPr>
              <a:t> </a:t>
            </a:r>
            <a:r>
              <a:rPr lang="en-US" sz="1400" dirty="0" smtClean="0">
                <a:solidFill>
                  <a:srgbClr val="8A2BE2"/>
                </a:solidFill>
                <a:latin typeface="Lucida Console" panose="020B0609040504020204" pitchFamily="49" charset="0"/>
              </a:rPr>
              <a:t>= </a:t>
            </a:r>
            <a:r>
              <a:rPr lang="en-US" sz="1400" dirty="0" smtClean="0">
                <a:solidFill>
                  <a:srgbClr val="8B0000"/>
                </a:solidFill>
                <a:latin typeface="Lucida Console" panose="020B0609040504020204" pitchFamily="49" charset="0"/>
              </a:rPr>
              <a:t>'O:NSG:BAD:P(A</a:t>
            </a:r>
            <a:r>
              <a:rPr lang="en-US" sz="1400" dirty="0">
                <a:solidFill>
                  <a:srgbClr val="8B0000"/>
                </a:solidFill>
                <a:latin typeface="Lucida Console" panose="020B0609040504020204" pitchFamily="49" charset="0"/>
              </a:rPr>
              <a:t>;;GA;;;BA)(A;;GA;;;RM)S:P(AU;FA;GA;;;WD)(AU;SA;GXGW;;;WD)'</a:t>
            </a:r>
          </a:p>
          <a:p>
            <a:r>
              <a:rPr lang="en-US" sz="1400" dirty="0" smtClean="0">
                <a:solidFill>
                  <a:prstClr val="black"/>
                </a:solidFill>
                <a:latin typeface="Lucida Console" panose="020B0609040504020204" pitchFamily="49" charset="0"/>
              </a:rPr>
              <a:t>      }</a:t>
            </a:r>
            <a:endParaRPr lang="en-US" sz="1400" dirty="0">
              <a:solidFill>
                <a:prstClr val="black"/>
              </a:solidFill>
              <a:latin typeface="Lucida Console" panose="020B0609040504020204" pitchFamily="49" charset="0"/>
            </a:endParaRPr>
          </a:p>
          <a:p>
            <a:r>
              <a:rPr lang="en-US" sz="1400" dirty="0">
                <a:solidFill>
                  <a:prstClr val="black"/>
                </a:solidFill>
                <a:latin typeface="Lucida Console" panose="020B0609040504020204" pitchFamily="49" charset="0"/>
              </a:rPr>
              <a:t>    }</a:t>
            </a:r>
          </a:p>
          <a:p>
            <a:r>
              <a:rPr lang="en-US" sz="1400" dirty="0" smtClean="0">
                <a:solidFill>
                  <a:prstClr val="black"/>
                </a:solidFill>
                <a:latin typeface="Lucida Console" panose="020B0609040504020204" pitchFamily="49" charset="0"/>
              </a:rPr>
              <a:t>  </a:t>
            </a:r>
            <a:r>
              <a:rPr lang="en-US" sz="1400" dirty="0">
                <a:solidFill>
                  <a:prstClr val="black"/>
                </a:solidFill>
                <a:latin typeface="Lucida Console" panose="020B0609040504020204" pitchFamily="49" charset="0"/>
              </a:rPr>
              <a:t>}</a:t>
            </a:r>
          </a:p>
          <a:p>
            <a:r>
              <a:rPr lang="en-US" sz="1400" dirty="0">
                <a:solidFill>
                  <a:prstClr val="black"/>
                </a:solidFill>
                <a:latin typeface="Lucida Console" panose="020B0609040504020204" pitchFamily="49" charset="0"/>
              </a:rPr>
              <a:t>}</a:t>
            </a:r>
          </a:p>
          <a:p>
            <a:endParaRPr lang="en-US" sz="1400" dirty="0">
              <a:solidFill>
                <a:prstClr val="black"/>
              </a:solidFill>
              <a:latin typeface="Lucida Console" panose="020B0609040504020204" pitchFamily="49" charset="0"/>
            </a:endParaRPr>
          </a:p>
          <a:p>
            <a:r>
              <a:rPr lang="en-US" sz="1400" dirty="0" err="1">
                <a:solidFill>
                  <a:srgbClr val="0000FF"/>
                </a:solidFill>
                <a:latin typeface="Lucida Console" panose="020B0609040504020204" pitchFamily="49" charset="0"/>
              </a:rPr>
              <a:t>FileServers</a:t>
            </a:r>
            <a:r>
              <a:rPr lang="en-US" sz="1400" dirty="0">
                <a:solidFill>
                  <a:prstClr val="black"/>
                </a:solidFill>
                <a:latin typeface="Lucida Console" panose="020B0609040504020204" pitchFamily="49" charset="0"/>
              </a:rPr>
              <a:t> </a:t>
            </a:r>
            <a:r>
              <a:rPr lang="en-US" sz="1400" dirty="0">
                <a:solidFill>
                  <a:srgbClr val="000080"/>
                </a:solidFill>
                <a:latin typeface="Lucida Console" panose="020B0609040504020204" pitchFamily="49" charset="0"/>
              </a:rPr>
              <a:t>-</a:t>
            </a:r>
            <a:r>
              <a:rPr lang="en-US" sz="1400" dirty="0" err="1">
                <a:solidFill>
                  <a:srgbClr val="000080"/>
                </a:solidFill>
                <a:latin typeface="Lucida Console" panose="020B0609040504020204" pitchFamily="49" charset="0"/>
              </a:rPr>
              <a:t>OutputPath</a:t>
            </a:r>
            <a:r>
              <a:rPr lang="en-US" sz="1400" dirty="0">
                <a:solidFill>
                  <a:prstClr val="black"/>
                </a:solidFill>
                <a:latin typeface="Lucida Console" panose="020B0609040504020204" pitchFamily="49" charset="0"/>
              </a:rPr>
              <a:t> </a:t>
            </a:r>
            <a:r>
              <a:rPr lang="en-US" sz="1400" dirty="0">
                <a:solidFill>
                  <a:srgbClr val="8A2BE2"/>
                </a:solidFill>
                <a:latin typeface="Lucida Console" panose="020B0609040504020204" pitchFamily="49" charset="0"/>
              </a:rPr>
              <a:t>.</a:t>
            </a:r>
            <a:r>
              <a:rPr lang="en-US" sz="1400" dirty="0">
                <a:solidFill>
                  <a:prstClr val="black"/>
                </a:solidFill>
                <a:latin typeface="Lucida Console" panose="020B0609040504020204" pitchFamily="49" charset="0"/>
              </a:rPr>
              <a:t> </a:t>
            </a:r>
          </a:p>
          <a:p>
            <a:r>
              <a:rPr lang="en-US" sz="1400" dirty="0">
                <a:solidFill>
                  <a:srgbClr val="0000FF"/>
                </a:solidFill>
                <a:latin typeface="Lucida Console" panose="020B0609040504020204" pitchFamily="49" charset="0"/>
              </a:rPr>
              <a:t>Start-</a:t>
            </a:r>
            <a:r>
              <a:rPr lang="en-US" sz="1400" dirty="0" err="1">
                <a:solidFill>
                  <a:srgbClr val="0000FF"/>
                </a:solidFill>
                <a:latin typeface="Lucida Console" panose="020B0609040504020204" pitchFamily="49" charset="0"/>
              </a:rPr>
              <a:t>DscConfiguration</a:t>
            </a:r>
            <a:r>
              <a:rPr lang="en-US" sz="1400" dirty="0">
                <a:solidFill>
                  <a:prstClr val="black"/>
                </a:solidFill>
                <a:latin typeface="Lucida Console" panose="020B0609040504020204" pitchFamily="49" charset="0"/>
              </a:rPr>
              <a:t>  </a:t>
            </a:r>
            <a:r>
              <a:rPr lang="en-US" sz="1400" dirty="0">
                <a:solidFill>
                  <a:srgbClr val="8A2BE2"/>
                </a:solidFill>
                <a:latin typeface="Lucida Console" panose="020B0609040504020204" pitchFamily="49" charset="0"/>
              </a:rPr>
              <a:t>.\</a:t>
            </a:r>
            <a:r>
              <a:rPr lang="en-US" sz="1400" dirty="0" err="1">
                <a:solidFill>
                  <a:srgbClr val="8A2BE2"/>
                </a:solidFill>
                <a:latin typeface="Lucida Console" panose="020B0609040504020204" pitchFamily="49" charset="0"/>
              </a:rPr>
              <a:t>FileServers</a:t>
            </a:r>
            <a:r>
              <a:rPr lang="en-US" sz="1400" dirty="0">
                <a:solidFill>
                  <a:prstClr val="black"/>
                </a:solidFill>
                <a:latin typeface="Lucida Console" panose="020B0609040504020204" pitchFamily="49" charset="0"/>
              </a:rPr>
              <a:t> </a:t>
            </a:r>
            <a:r>
              <a:rPr lang="en-US" sz="1400" dirty="0">
                <a:solidFill>
                  <a:srgbClr val="000080"/>
                </a:solidFill>
                <a:latin typeface="Lucida Console" panose="020B0609040504020204" pitchFamily="49" charset="0"/>
              </a:rPr>
              <a:t>-</a:t>
            </a:r>
            <a:r>
              <a:rPr lang="en-US" sz="1400" dirty="0" err="1">
                <a:solidFill>
                  <a:srgbClr val="000080"/>
                </a:solidFill>
                <a:latin typeface="Lucida Console" panose="020B0609040504020204" pitchFamily="49" charset="0"/>
              </a:rPr>
              <a:t>ComputerName</a:t>
            </a:r>
            <a:r>
              <a:rPr lang="en-US" sz="1400" dirty="0">
                <a:solidFill>
                  <a:prstClr val="black"/>
                </a:solidFill>
                <a:latin typeface="Lucida Console" panose="020B0609040504020204" pitchFamily="49" charset="0"/>
              </a:rPr>
              <a:t> (</a:t>
            </a:r>
            <a:r>
              <a:rPr lang="en-US" sz="1400" dirty="0">
                <a:solidFill>
                  <a:srgbClr val="0000FF"/>
                </a:solidFill>
                <a:latin typeface="Lucida Console" panose="020B0609040504020204" pitchFamily="49" charset="0"/>
              </a:rPr>
              <a:t>Get-</a:t>
            </a:r>
            <a:r>
              <a:rPr lang="en-US" sz="1400" dirty="0" err="1">
                <a:solidFill>
                  <a:srgbClr val="0000FF"/>
                </a:solidFill>
                <a:latin typeface="Lucida Console" panose="020B0609040504020204" pitchFamily="49" charset="0"/>
              </a:rPr>
              <a:t>StorageServers</a:t>
            </a:r>
            <a:r>
              <a:rPr lang="en-US" sz="1400" dirty="0">
                <a:solidFill>
                  <a:prstClr val="black"/>
                </a:solidFill>
                <a:latin typeface="Lucida Console" panose="020B0609040504020204" pitchFamily="49" charset="0"/>
              </a:rPr>
              <a:t>)</a:t>
            </a:r>
          </a:p>
          <a:p>
            <a:endParaRPr lang="en-US" sz="1200" dirty="0">
              <a:solidFill>
                <a:prstClr val="black"/>
              </a:solidFill>
              <a:latin typeface="Lucida Console" panose="020B0609040504020204" pitchFamily="49" charset="0"/>
            </a:endParaRPr>
          </a:p>
          <a:p>
            <a:r>
              <a:rPr lang="en-US" sz="1200"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209859443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Fine Grain Proxy Control </a:t>
            </a:r>
            <a:endParaRPr lang="en-US" dirty="0"/>
          </a:p>
        </p:txBody>
      </p:sp>
      <p:sp>
        <p:nvSpPr>
          <p:cNvPr id="5" name="Rectangle 4"/>
          <p:cNvSpPr/>
          <p:nvPr/>
        </p:nvSpPr>
        <p:spPr>
          <a:xfrm>
            <a:off x="835152" y="2100501"/>
            <a:ext cx="9137904" cy="3416320"/>
          </a:xfrm>
          <a:prstGeom prst="rect">
            <a:avLst/>
          </a:prstGeom>
        </p:spPr>
        <p:txBody>
          <a:bodyPr wrap="square">
            <a:spAutoFit/>
          </a:bodyPr>
          <a:lstStyle/>
          <a:p>
            <a:r>
              <a:rPr lang="en-US" dirty="0" err="1" smtClean="0">
                <a:solidFill>
                  <a:srgbClr val="0000FF"/>
                </a:solidFill>
                <a:latin typeface="Lucida Console" panose="020B0609040504020204" pitchFamily="49" charset="0"/>
              </a:rPr>
              <a:t>JeaToolkit</a:t>
            </a:r>
            <a:r>
              <a:rPr lang="en-US" dirty="0" smtClean="0">
                <a:solidFill>
                  <a:prstClr val="black"/>
                </a:solidFill>
                <a:latin typeface="Lucida Console" panose="020B0609040504020204" pitchFamily="49" charset="0"/>
              </a:rPr>
              <a:t> </a:t>
            </a:r>
            <a:r>
              <a:rPr lang="en-US" dirty="0" err="1">
                <a:solidFill>
                  <a:srgbClr val="8A2BE2"/>
                </a:solidFill>
                <a:latin typeface="Lucida Console" panose="020B0609040504020204" pitchFamily="49" charset="0"/>
              </a:rPr>
              <a:t>SQLMaintenace</a:t>
            </a:r>
            <a:endParaRPr lang="en-US" dirty="0">
              <a:solidFill>
                <a:prstClr val="black"/>
              </a:solidFill>
              <a:latin typeface="Lucida Console" panose="020B0609040504020204" pitchFamily="49" charset="0"/>
            </a:endParaRPr>
          </a:p>
          <a:p>
            <a:r>
              <a:rPr lang="en-US" dirty="0" smtClean="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Name</a:t>
            </a:r>
            <a:r>
              <a:rPr lang="en-US" dirty="0" smtClean="0">
                <a:solidFill>
                  <a:prstClr val="black"/>
                </a:solidFill>
                <a:latin typeface="Lucida Console" panose="020B0609040504020204" pitchFamily="49" charset="0"/>
              </a:rPr>
              <a:t>         = </a:t>
            </a:r>
            <a:r>
              <a:rPr lang="en-US" dirty="0">
                <a:solidFill>
                  <a:srgbClr val="8B0000"/>
                </a:solidFill>
                <a:latin typeface="Lucida Console" panose="020B0609040504020204" pitchFamily="49" charset="0"/>
              </a:rPr>
              <a:t>‘</a:t>
            </a:r>
            <a:r>
              <a:rPr lang="en-US" dirty="0" err="1">
                <a:solidFill>
                  <a:srgbClr val="8B0000"/>
                </a:solidFill>
                <a:latin typeface="Lucida Console" panose="020B0609040504020204" pitchFamily="49" charset="0"/>
              </a:rPr>
              <a:t>SQLMaintenance</a:t>
            </a:r>
            <a:r>
              <a:rPr lang="en-US" dirty="0">
                <a:solidFill>
                  <a:srgbClr val="8B0000"/>
                </a:solidFill>
                <a:latin typeface="Lucida Console" panose="020B0609040504020204" pitchFamily="49" charset="0"/>
              </a:rPr>
              <a:t>’</a:t>
            </a:r>
          </a:p>
          <a:p>
            <a:r>
              <a:rPr lang="en-US" dirty="0" smtClean="0">
                <a:solidFill>
                  <a:srgbClr val="0000FF"/>
                </a:solidFill>
                <a:latin typeface="Lucida Console" panose="020B0609040504020204" pitchFamily="49" charset="0"/>
              </a:rPr>
              <a:t>    </a:t>
            </a:r>
            <a:r>
              <a:rPr lang="en-US" dirty="0" err="1">
                <a:solidFill>
                  <a:srgbClr val="0000FF"/>
                </a:solidFill>
                <a:latin typeface="Lucida Console" panose="020B0609040504020204" pitchFamily="49" charset="0"/>
              </a:rPr>
              <a:t>CommandSpecs</a:t>
            </a:r>
            <a:r>
              <a:rPr lang="en-US" dirty="0" smtClean="0">
                <a:solidFill>
                  <a:prstClr val="black"/>
                </a:solidFill>
                <a:latin typeface="Lucida Console" panose="020B0609040504020204" pitchFamily="49" charset="0"/>
              </a:rPr>
              <a:t> </a:t>
            </a:r>
            <a:r>
              <a:rPr lang="en-US" dirty="0" smtClean="0">
                <a:solidFill>
                  <a:srgbClr val="8A2BE2"/>
                </a:solidFill>
                <a:latin typeface="Lucida Console" panose="020B0609040504020204" pitchFamily="49" charset="0"/>
              </a:rPr>
              <a:t>=</a:t>
            </a:r>
            <a:r>
              <a:rPr lang="en-US" dirty="0" smtClean="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a:t>
            </a:r>
          </a:p>
          <a:p>
            <a:r>
              <a:rPr lang="en-US" dirty="0" err="1" smtClean="0">
                <a:solidFill>
                  <a:srgbClr val="8B0000"/>
                </a:solidFill>
                <a:latin typeface="Lucida Console" panose="020B0609040504020204" pitchFamily="49" charset="0"/>
              </a:rPr>
              <a:t>Module,Name,Parameter,ValidateSet,ValidatePattern</a:t>
            </a:r>
            <a:endParaRPr lang="en-US" dirty="0">
              <a:solidFill>
                <a:srgbClr val="8B0000"/>
              </a:solidFill>
              <a:latin typeface="Lucida Console" panose="020B0609040504020204" pitchFamily="49" charset="0"/>
            </a:endParaRPr>
          </a:p>
          <a:p>
            <a:r>
              <a:rPr lang="en-US" dirty="0">
                <a:solidFill>
                  <a:srgbClr val="8B0000"/>
                </a:solidFill>
                <a:latin typeface="Lucida Console" panose="020B0609040504020204" pitchFamily="49" charset="0"/>
              </a:rPr>
              <a:t>SQL,GET-*</a:t>
            </a:r>
          </a:p>
          <a:p>
            <a:r>
              <a:rPr lang="en-US" dirty="0" smtClean="0">
                <a:solidFill>
                  <a:srgbClr val="8B0000"/>
                </a:solidFill>
                <a:latin typeface="Lucida Console" panose="020B0609040504020204" pitchFamily="49" charset="0"/>
              </a:rPr>
              <a:t>   ,</a:t>
            </a:r>
            <a:r>
              <a:rPr lang="en-US" dirty="0">
                <a:solidFill>
                  <a:srgbClr val="8B0000"/>
                </a:solidFill>
                <a:latin typeface="Lucida Console" panose="020B0609040504020204" pitchFamily="49" charset="0"/>
              </a:rPr>
              <a:t>Get-Process</a:t>
            </a:r>
          </a:p>
          <a:p>
            <a:r>
              <a:rPr lang="en-US" dirty="0" smtClean="0">
                <a:solidFill>
                  <a:srgbClr val="8B0000"/>
                </a:solidFill>
                <a:latin typeface="Lucida Console" panose="020B0609040504020204" pitchFamily="49" charset="0"/>
              </a:rPr>
              <a:t>   ,</a:t>
            </a:r>
            <a:r>
              <a:rPr lang="en-US" dirty="0">
                <a:solidFill>
                  <a:srgbClr val="8B0000"/>
                </a:solidFill>
                <a:latin typeface="Lucida Console" panose="020B0609040504020204" pitchFamily="49" charset="0"/>
              </a:rPr>
              <a:t>Get-Service</a:t>
            </a:r>
          </a:p>
          <a:p>
            <a:r>
              <a:rPr lang="en-US" dirty="0" smtClean="0">
                <a:solidFill>
                  <a:srgbClr val="8B0000"/>
                </a:solidFill>
                <a:latin typeface="Lucida Console" panose="020B0609040504020204" pitchFamily="49" charset="0"/>
              </a:rPr>
              <a:t>   ,</a:t>
            </a:r>
            <a:r>
              <a:rPr lang="en-US" dirty="0" err="1" smtClean="0">
                <a:solidFill>
                  <a:srgbClr val="8B0000"/>
                </a:solidFill>
                <a:latin typeface="Lucida Console" panose="020B0609040504020204" pitchFamily="49" charset="0"/>
              </a:rPr>
              <a:t>Stop-Process,Name,calc;notepad</a:t>
            </a:r>
            <a:endParaRPr lang="en-US" dirty="0">
              <a:solidFill>
                <a:srgbClr val="8B0000"/>
              </a:solidFill>
              <a:latin typeface="Lucida Console" panose="020B0609040504020204" pitchFamily="49" charset="0"/>
            </a:endParaRPr>
          </a:p>
          <a:p>
            <a:r>
              <a:rPr lang="en-US" dirty="0" smtClean="0">
                <a:solidFill>
                  <a:srgbClr val="8B0000"/>
                </a:solidFill>
                <a:latin typeface="Lucida Console" panose="020B0609040504020204" pitchFamily="49" charset="0"/>
              </a:rPr>
              <a:t>   ,</a:t>
            </a:r>
            <a:r>
              <a:rPr lang="en-US" dirty="0" err="1">
                <a:solidFill>
                  <a:srgbClr val="8B0000"/>
                </a:solidFill>
                <a:latin typeface="Lucida Console" panose="020B0609040504020204" pitchFamily="49" charset="0"/>
              </a:rPr>
              <a:t>Restart-Service,Name</a:t>
            </a:r>
            <a:r>
              <a:rPr lang="en-US" dirty="0" err="1" smtClean="0">
                <a:solidFill>
                  <a:srgbClr val="8B0000"/>
                </a:solidFill>
                <a:latin typeface="Lucida Console" panose="020B0609040504020204" pitchFamily="49" charset="0"/>
              </a:rPr>
              <a:t>,,^SQL</a:t>
            </a:r>
            <a:endParaRPr lang="en-US" dirty="0" smtClean="0">
              <a:solidFill>
                <a:srgbClr val="8B0000"/>
              </a:solidFill>
              <a:latin typeface="Lucida Console" panose="020B0609040504020204" pitchFamily="49" charset="0"/>
            </a:endParaRPr>
          </a:p>
          <a:p>
            <a:r>
              <a:rPr lang="en-US" dirty="0" smtClean="0">
                <a:solidFill>
                  <a:srgbClr val="8B0000"/>
                </a:solidFill>
                <a:latin typeface="Lucida Console" panose="020B0609040504020204" pitchFamily="49" charset="0"/>
              </a:rPr>
              <a:t>'@</a:t>
            </a:r>
            <a:endParaRPr lang="en-US" dirty="0">
              <a:solidFill>
                <a:prstClr val="black"/>
              </a:solidFill>
              <a:latin typeface="Lucida Console" panose="020B0609040504020204" pitchFamily="49" charset="0"/>
            </a:endParaRPr>
          </a:p>
          <a:p>
            <a:r>
              <a:rPr lang="en-US" dirty="0" smtClean="0">
                <a:solidFill>
                  <a:prstClr val="black"/>
                </a:solidFill>
                <a:latin typeface="Lucida Console" panose="020B0609040504020204" pitchFamily="49" charset="0"/>
              </a:rPr>
              <a:t>}</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endParaRPr lang="en-US" dirty="0"/>
          </a:p>
        </p:txBody>
      </p:sp>
    </p:spTree>
    <p:extLst>
      <p:ext uri="{BB962C8B-B14F-4D97-AF65-F5344CB8AC3E}">
        <p14:creationId xmlns:p14="http://schemas.microsoft.com/office/powerpoint/2010/main" val="62359753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JeaToolkit</a:t>
            </a:r>
            <a:r>
              <a:rPr lang="en-US" dirty="0" smtClean="0"/>
              <a:t> Authoring</a:t>
            </a:r>
            <a:endParaRPr lang="en-US" dirty="0"/>
          </a:p>
        </p:txBody>
      </p:sp>
      <p:pic>
        <p:nvPicPr>
          <p:cNvPr id="4" name="Picture 3"/>
          <p:cNvPicPr>
            <a:picLocks noChangeAspect="1"/>
          </p:cNvPicPr>
          <p:nvPr/>
        </p:nvPicPr>
        <p:blipFill>
          <a:blip r:embed="rId2"/>
          <a:stretch>
            <a:fillRect/>
          </a:stretch>
        </p:blipFill>
        <p:spPr>
          <a:xfrm>
            <a:off x="914400" y="1260036"/>
            <a:ext cx="7389040" cy="3793548"/>
          </a:xfrm>
          <a:prstGeom prst="rect">
            <a:avLst/>
          </a:prstGeom>
        </p:spPr>
      </p:pic>
      <p:sp>
        <p:nvSpPr>
          <p:cNvPr id="5" name="Rectangle 4"/>
          <p:cNvSpPr/>
          <p:nvPr/>
        </p:nvSpPr>
        <p:spPr>
          <a:xfrm>
            <a:off x="774192" y="5325517"/>
            <a:ext cx="6096000" cy="1477328"/>
          </a:xfrm>
          <a:prstGeom prst="rect">
            <a:avLst/>
          </a:prstGeom>
        </p:spPr>
        <p:txBody>
          <a:bodyPr>
            <a:spAutoFit/>
          </a:bodyPr>
          <a:lstStyle/>
          <a:p>
            <a:r>
              <a:rPr lang="en-US" dirty="0">
                <a:latin typeface="Lucida Console" panose="020B0609040504020204" pitchFamily="49" charset="0"/>
              </a:rPr>
              <a:t> </a:t>
            </a:r>
            <a:r>
              <a:rPr lang="en-US" dirty="0" err="1">
                <a:solidFill>
                  <a:srgbClr val="0000FF"/>
                </a:solidFill>
                <a:latin typeface="Lucida Console" panose="020B0609040504020204" pitchFamily="49" charset="0"/>
              </a:rPr>
              <a:t>JeaToolkit</a:t>
            </a:r>
            <a:r>
              <a:rPr lang="en-US" dirty="0">
                <a:solidFill>
                  <a:prstClr val="black"/>
                </a:solidFill>
                <a:latin typeface="Lucida Console" panose="020B0609040504020204" pitchFamily="49" charset="0"/>
              </a:rPr>
              <a:t> </a:t>
            </a:r>
            <a:r>
              <a:rPr lang="en-US" dirty="0" err="1">
                <a:solidFill>
                  <a:srgbClr val="8A2BE2"/>
                </a:solidFill>
                <a:latin typeface="Lucida Console" panose="020B0609040504020204" pitchFamily="49" charset="0"/>
              </a:rPr>
              <a:t>SQLMaintenace</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smtClean="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Name</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a:t>
            </a:r>
            <a:r>
              <a:rPr lang="en-US" dirty="0" err="1">
                <a:solidFill>
                  <a:srgbClr val="8B0000"/>
                </a:solidFill>
                <a:latin typeface="Lucida Console" panose="020B0609040504020204" pitchFamily="49" charset="0"/>
              </a:rPr>
              <a:t>SQLMaintenace</a:t>
            </a:r>
            <a:r>
              <a:rPr lang="en-US" dirty="0">
                <a:solidFill>
                  <a:srgbClr val="8B0000"/>
                </a:solidFill>
                <a:latin typeface="Lucida Console" panose="020B0609040504020204" pitchFamily="49" charset="0"/>
              </a:rPr>
              <a:t>"</a:t>
            </a:r>
            <a:endParaRPr lang="en-US" dirty="0">
              <a:solidFill>
                <a:prstClr val="black"/>
              </a:solidFill>
              <a:latin typeface="Lucida Console" panose="020B0609040504020204" pitchFamily="49" charset="0"/>
            </a:endParaRPr>
          </a:p>
          <a:p>
            <a:r>
              <a:rPr lang="en-US" dirty="0" smtClean="0">
                <a:solidFill>
                  <a:srgbClr val="0000FF"/>
                </a:solidFill>
                <a:latin typeface="Lucida Console" panose="020B0609040504020204" pitchFamily="49" charset="0"/>
              </a:rPr>
              <a:t>     </a:t>
            </a:r>
            <a:r>
              <a:rPr lang="en-US" dirty="0" err="1" smtClean="0">
                <a:solidFill>
                  <a:srgbClr val="0000FF"/>
                </a:solidFill>
                <a:latin typeface="Lucida Console" panose="020B0609040504020204" pitchFamily="49" charset="0"/>
              </a:rPr>
              <a:t>CommandSpecs</a:t>
            </a:r>
            <a:r>
              <a:rPr lang="en-US" dirty="0" smtClean="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cat</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a:t>
            </a:r>
            <a:r>
              <a:rPr lang="en-US" dirty="0" smtClean="0">
                <a:solidFill>
                  <a:srgbClr val="8A2BE2"/>
                </a:solidFill>
                <a:latin typeface="Lucida Console" panose="020B0609040504020204" pitchFamily="49" charset="0"/>
              </a:rPr>
              <a:t>SQL.csv -raw</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smtClean="0">
                <a:solidFill>
                  <a:prstClr val="black"/>
                </a:solidFill>
                <a:latin typeface="Lucida Console" panose="020B0609040504020204" pitchFamily="49" charset="0"/>
              </a:rPr>
              <a:t>}</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endParaRPr lang="en-US" dirty="0"/>
          </a:p>
        </p:txBody>
      </p:sp>
    </p:spTree>
    <p:extLst>
      <p:ext uri="{BB962C8B-B14F-4D97-AF65-F5344CB8AC3E}">
        <p14:creationId xmlns:p14="http://schemas.microsoft.com/office/powerpoint/2010/main" val="204568113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JEA</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6849830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Enough Admin</a:t>
            </a:r>
            <a:endParaRPr lang="en-US" dirty="0"/>
          </a:p>
        </p:txBody>
      </p:sp>
      <p:sp>
        <p:nvSpPr>
          <p:cNvPr id="3" name="Subtitle 2"/>
          <p:cNvSpPr>
            <a:spLocks noGrp="1"/>
          </p:cNvSpPr>
          <p:nvPr>
            <p:ph type="body" sz="quarter" idx="14"/>
          </p:nvPr>
        </p:nvSpPr>
        <p:spPr>
          <a:xfrm>
            <a:off x="269239" y="2884868"/>
            <a:ext cx="6274974" cy="2785510"/>
          </a:xfrm>
        </p:spPr>
        <p:txBody>
          <a:bodyPr/>
          <a:lstStyle/>
          <a:p>
            <a:r>
              <a:rPr lang="en-US" dirty="0"/>
              <a:t>PowerShell r</a:t>
            </a:r>
            <a:r>
              <a:rPr lang="en-US" dirty="0" smtClean="0"/>
              <a:t>ole-based administration to secure a </a:t>
            </a:r>
            <a:endParaRPr lang="en-US" dirty="0" smtClean="0"/>
          </a:p>
          <a:p>
            <a:r>
              <a:rPr lang="en-US" dirty="0" smtClean="0"/>
              <a:t>post-Snowden world</a:t>
            </a:r>
          </a:p>
          <a:p>
            <a:endParaRPr lang="en-US" dirty="0"/>
          </a:p>
          <a:p>
            <a:endParaRPr lang="en-US" dirty="0" smtClean="0"/>
          </a:p>
          <a:p>
            <a:r>
              <a:rPr lang="en-US" dirty="0" smtClean="0"/>
              <a:t>Jeffrey Snover</a:t>
            </a:r>
            <a:endParaRPr lang="en-US" dirty="0" smtClean="0"/>
          </a:p>
        </p:txBody>
      </p:sp>
    </p:spTree>
    <p:extLst>
      <p:ext uri="{BB962C8B-B14F-4D97-AF65-F5344CB8AC3E}">
        <p14:creationId xmlns:p14="http://schemas.microsoft.com/office/powerpoint/2010/main" val="129025982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Under the Covers</a:t>
            </a:r>
            <a:endParaRPr lang="en-US" dirty="0"/>
          </a:p>
        </p:txBody>
      </p:sp>
      <p:sp>
        <p:nvSpPr>
          <p:cNvPr id="3" name="Subtitle 2"/>
          <p:cNvSpPr>
            <a:spLocks noGrp="1"/>
          </p:cNvSpPr>
          <p:nvPr>
            <p:ph type="subTitle" idx="1"/>
          </p:nvPr>
        </p:nvSpPr>
        <p:spPr>
          <a:xfrm>
            <a:off x="1524000" y="3602038"/>
            <a:ext cx="9144000" cy="517065"/>
          </a:xfrm>
        </p:spPr>
        <p:txBody>
          <a:bodyPr/>
          <a:lstStyle/>
          <a:p>
            <a:r>
              <a:rPr lang="en-US" dirty="0" smtClean="0"/>
              <a:t>The 400 level stuff</a:t>
            </a:r>
            <a:endParaRPr lang="en-US" dirty="0"/>
          </a:p>
        </p:txBody>
      </p:sp>
    </p:spTree>
    <p:extLst>
      <p:ext uri="{BB962C8B-B14F-4D97-AF65-F5344CB8AC3E}">
        <p14:creationId xmlns:p14="http://schemas.microsoft.com/office/powerpoint/2010/main" val="20465304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r>
              <a:rPr lang="en-US" sz="3200" dirty="0" smtClean="0"/>
              <a:t>JEA is about controlling admin actions</a:t>
            </a:r>
          </a:p>
          <a:p>
            <a:r>
              <a:rPr lang="en-US" sz="3200" dirty="0" smtClean="0"/>
              <a:t>Like all shells, PowerShell dispatches commands</a:t>
            </a:r>
            <a:endParaRPr lang="en-US" sz="3600" dirty="0" smtClean="0"/>
          </a:p>
          <a:p>
            <a:pPr lvl="1"/>
            <a:r>
              <a:rPr lang="en-US" sz="2000" dirty="0" smtClean="0"/>
              <a:t>You can control what gets dispatched by traditional things like path, loading policy, </a:t>
            </a:r>
            <a:r>
              <a:rPr lang="en-US" sz="2000" dirty="0" err="1" smtClean="0"/>
              <a:t>etc</a:t>
            </a:r>
            <a:endParaRPr lang="en-US" sz="2000" dirty="0" smtClean="0"/>
          </a:p>
          <a:p>
            <a:pPr lvl="1"/>
            <a:r>
              <a:rPr lang="en-US" sz="2000" dirty="0" smtClean="0"/>
              <a:t>PowerShell adds </a:t>
            </a:r>
            <a:r>
              <a:rPr lang="en-US" sz="2000" b="1" dirty="0" smtClean="0">
                <a:solidFill>
                  <a:srgbClr val="FFC000"/>
                </a:solidFill>
              </a:rPr>
              <a:t>command visibility</a:t>
            </a:r>
          </a:p>
          <a:p>
            <a:r>
              <a:rPr lang="en-US" sz="3200" dirty="0" smtClean="0"/>
              <a:t>Unlike many shells, PowerShell does command parsing!</a:t>
            </a:r>
          </a:p>
          <a:p>
            <a:r>
              <a:rPr lang="en-US" sz="3200" dirty="0" smtClean="0"/>
              <a:t>Parsing is driven off data structures</a:t>
            </a:r>
            <a:endParaRPr lang="en-US" sz="3600" dirty="0" smtClean="0"/>
          </a:p>
          <a:p>
            <a:pPr lvl="1"/>
            <a:r>
              <a:rPr lang="en-US" sz="2000" dirty="0" smtClean="0"/>
              <a:t>Which you can program</a:t>
            </a:r>
          </a:p>
          <a:p>
            <a:pPr lvl="1"/>
            <a:r>
              <a:rPr lang="en-US" sz="2000" dirty="0" smtClean="0"/>
              <a:t>Which you can program to create </a:t>
            </a:r>
            <a:r>
              <a:rPr lang="en-US" sz="2000" b="1" dirty="0" smtClean="0">
                <a:solidFill>
                  <a:srgbClr val="FFC000"/>
                </a:solidFill>
              </a:rPr>
              <a:t>proxies</a:t>
            </a:r>
          </a:p>
          <a:p>
            <a:r>
              <a:rPr lang="en-US" sz="3200" b="1" dirty="0" smtClean="0">
                <a:solidFill>
                  <a:srgbClr val="FFC000"/>
                </a:solidFill>
              </a:rPr>
              <a:t>Command visibility </a:t>
            </a:r>
            <a:r>
              <a:rPr lang="en-US" sz="3200" dirty="0" smtClean="0"/>
              <a:t>and </a:t>
            </a:r>
            <a:r>
              <a:rPr lang="en-US" sz="3200" b="1" dirty="0" smtClean="0">
                <a:solidFill>
                  <a:srgbClr val="FFC000"/>
                </a:solidFill>
              </a:rPr>
              <a:t>proxies</a:t>
            </a:r>
            <a:r>
              <a:rPr lang="en-US" sz="3200" dirty="0" smtClean="0">
                <a:solidFill>
                  <a:srgbClr val="FFC000"/>
                </a:solidFill>
              </a:rPr>
              <a:t> </a:t>
            </a:r>
            <a:r>
              <a:rPr lang="en-US" sz="3200" dirty="0" smtClean="0"/>
              <a:t>allow us to secure </a:t>
            </a:r>
            <a:r>
              <a:rPr lang="en-US" sz="3200" b="1" dirty="0" smtClean="0"/>
              <a:t>our</a:t>
            </a:r>
            <a:r>
              <a:rPr lang="en-US" sz="3200" dirty="0" smtClean="0"/>
              <a:t> environment</a:t>
            </a:r>
          </a:p>
          <a:p>
            <a:pPr lvl="1"/>
            <a:endParaRPr lang="en-US" sz="2000" dirty="0" smtClean="0"/>
          </a:p>
          <a:p>
            <a:pPr lvl="1"/>
            <a:endParaRPr lang="en-US" sz="2000" dirty="0" smtClean="0"/>
          </a:p>
        </p:txBody>
      </p:sp>
      <p:sp>
        <p:nvSpPr>
          <p:cNvPr id="3" name="Title 2"/>
          <p:cNvSpPr>
            <a:spLocks noGrp="1"/>
          </p:cNvSpPr>
          <p:nvPr>
            <p:ph type="title"/>
          </p:nvPr>
        </p:nvSpPr>
        <p:spPr/>
        <p:txBody>
          <a:bodyPr/>
          <a:lstStyle/>
          <a:p>
            <a:r>
              <a:rPr lang="en-US" dirty="0" smtClean="0"/>
              <a:t>Why PowerShell?</a:t>
            </a:r>
            <a:endParaRPr lang="en-US" dirty="0"/>
          </a:p>
        </p:txBody>
      </p:sp>
    </p:spTree>
    <p:extLst>
      <p:ext uri="{BB962C8B-B14F-4D97-AF65-F5344CB8AC3E}">
        <p14:creationId xmlns:p14="http://schemas.microsoft.com/office/powerpoint/2010/main" val="35286032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Creating a Proxy Command</a:t>
            </a:r>
            <a:endParaRPr lang="en-US" sz="3600" dirty="0"/>
          </a:p>
        </p:txBody>
      </p:sp>
      <p:sp>
        <p:nvSpPr>
          <p:cNvPr id="3" name="Content Placeholder 2"/>
          <p:cNvSpPr>
            <a:spLocks noGrp="1"/>
          </p:cNvSpPr>
          <p:nvPr>
            <p:ph type="body" sz="quarter" idx="10"/>
          </p:nvPr>
        </p:nvSpPr>
        <p:spPr/>
        <p:txBody>
          <a:bodyPr>
            <a:noAutofit/>
          </a:bodyPr>
          <a:lstStyle/>
          <a:p>
            <a:r>
              <a:rPr lang="en-US" sz="2000" dirty="0" smtClean="0">
                <a:cs typeface="Consolas" panose="020B0609020204030204" pitchFamily="49" charset="0"/>
              </a:rPr>
              <a:t>PowerShell </a:t>
            </a:r>
            <a:r>
              <a:rPr lang="en-US" sz="2000" dirty="0">
                <a:cs typeface="Consolas" panose="020B0609020204030204" pitchFamily="49" charset="0"/>
              </a:rPr>
              <a:t>owns the </a:t>
            </a:r>
            <a:r>
              <a:rPr lang="en-US" sz="2000" dirty="0" smtClean="0">
                <a:cs typeface="Consolas" panose="020B0609020204030204" pitchFamily="49" charset="0"/>
              </a:rPr>
              <a:t>Parser </a:t>
            </a:r>
            <a:br>
              <a:rPr lang="en-US" sz="2000" dirty="0" smtClean="0">
                <a:cs typeface="Consolas" panose="020B0609020204030204" pitchFamily="49" charset="0"/>
              </a:rPr>
            </a:br>
            <a:r>
              <a:rPr lang="en-US" sz="2000" dirty="0" smtClean="0">
                <a:cs typeface="Consolas" panose="020B0609020204030204" pitchFamily="49" charset="0"/>
              </a:rPr>
              <a:t/>
            </a:r>
            <a:br>
              <a:rPr lang="en-US" sz="2000" dirty="0" smtClean="0">
                <a:cs typeface="Consolas" panose="020B0609020204030204" pitchFamily="49" charset="0"/>
              </a:rPr>
            </a:br>
            <a:r>
              <a:rPr lang="en-US" sz="2000" dirty="0" smtClean="0">
                <a:solidFill>
                  <a:srgbClr val="FFC000"/>
                </a:solidFill>
                <a:latin typeface="Consolas" panose="020B0609020204030204" pitchFamily="49" charset="0"/>
                <a:cs typeface="Consolas" panose="020B0609020204030204" pitchFamily="49" charset="0"/>
              </a:rPr>
              <a:t>$</a:t>
            </a:r>
            <a:r>
              <a:rPr lang="en-US" sz="2000" dirty="0" err="1">
                <a:solidFill>
                  <a:srgbClr val="FFC000"/>
                </a:solidFill>
                <a:latin typeface="Consolas" panose="020B0609020204030204" pitchFamily="49" charset="0"/>
                <a:cs typeface="Consolas" panose="020B0609020204030204" pitchFamily="49" charset="0"/>
              </a:rPr>
              <a:t>cmd</a:t>
            </a:r>
            <a:r>
              <a:rPr lang="en-US" sz="2000" dirty="0">
                <a:solidFill>
                  <a:srgbClr val="FFC000"/>
                </a:solidFill>
                <a:latin typeface="Consolas" panose="020B0609020204030204" pitchFamily="49" charset="0"/>
                <a:cs typeface="Consolas" panose="020B0609020204030204" pitchFamily="49" charset="0"/>
              </a:rPr>
              <a:t> </a:t>
            </a:r>
            <a:r>
              <a:rPr lang="en-US" sz="2000" dirty="0" smtClean="0">
                <a:solidFill>
                  <a:srgbClr val="FFC000"/>
                </a:solidFill>
                <a:latin typeface="Consolas" panose="020B0609020204030204" pitchFamily="49" charset="0"/>
                <a:cs typeface="Consolas" panose="020B0609020204030204" pitchFamily="49" charset="0"/>
              </a:rPr>
              <a:t>     </a:t>
            </a:r>
            <a:r>
              <a:rPr lang="en-US" sz="2000" dirty="0" smtClean="0">
                <a:solidFill>
                  <a:srgbClr val="0070C0"/>
                </a:solidFill>
                <a:latin typeface="Consolas" panose="020B0609020204030204" pitchFamily="49" charset="0"/>
                <a:cs typeface="Consolas" panose="020B0609020204030204" pitchFamily="49" charset="0"/>
              </a:rPr>
              <a:t>= Get-Command Stop-Process</a:t>
            </a:r>
            <a:br>
              <a:rPr lang="en-US" sz="2000" dirty="0" smtClean="0">
                <a:solidFill>
                  <a:srgbClr val="0070C0"/>
                </a:solidFill>
                <a:latin typeface="Consolas" panose="020B0609020204030204" pitchFamily="49" charset="0"/>
                <a:cs typeface="Consolas" panose="020B0609020204030204" pitchFamily="49" charset="0"/>
              </a:rPr>
            </a:br>
            <a:r>
              <a:rPr lang="en-US" sz="2000" dirty="0" smtClean="0">
                <a:solidFill>
                  <a:srgbClr val="0070C0"/>
                </a:solidFill>
                <a:latin typeface="Consolas" panose="020B0609020204030204" pitchFamily="49" charset="0"/>
                <a:cs typeface="Consolas" panose="020B0609020204030204" pitchFamily="49" charset="0"/>
              </a:rPr>
              <a:t>$</a:t>
            </a:r>
            <a:r>
              <a:rPr lang="en-US" sz="2000" dirty="0" err="1" smtClean="0">
                <a:solidFill>
                  <a:srgbClr val="0070C0"/>
                </a:solidFill>
                <a:latin typeface="Consolas" panose="020B0609020204030204" pitchFamily="49" charset="0"/>
                <a:cs typeface="Consolas" panose="020B0609020204030204" pitchFamily="49" charset="0"/>
              </a:rPr>
              <a:t>MetaData</a:t>
            </a:r>
            <a:r>
              <a:rPr lang="en-US" sz="2000" dirty="0" smtClean="0">
                <a:solidFill>
                  <a:srgbClr val="0070C0"/>
                </a:solidFill>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 New-Object </a:t>
            </a:r>
            <a:r>
              <a:rPr lang="en-US" sz="2000" dirty="0" err="1">
                <a:solidFill>
                  <a:srgbClr val="0070C0"/>
                </a:solidFill>
                <a:latin typeface="Consolas" panose="020B0609020204030204" pitchFamily="49" charset="0"/>
                <a:cs typeface="Consolas" panose="020B0609020204030204" pitchFamily="49" charset="0"/>
              </a:rPr>
              <a:t>System.Management.Automation.</a:t>
            </a:r>
            <a:r>
              <a:rPr lang="en-US" sz="2000" dirty="0" err="1">
                <a:solidFill>
                  <a:srgbClr val="FF0000"/>
                </a:solidFill>
                <a:latin typeface="Consolas" panose="020B0609020204030204" pitchFamily="49" charset="0"/>
                <a:cs typeface="Consolas" panose="020B0609020204030204" pitchFamily="49" charset="0"/>
              </a:rPr>
              <a:t>CommandMetaData</a:t>
            </a:r>
            <a:r>
              <a:rPr lang="en-US" sz="2000" dirty="0">
                <a:latin typeface="Consolas" panose="020B0609020204030204" pitchFamily="49" charset="0"/>
                <a:cs typeface="Consolas" panose="020B0609020204030204" pitchFamily="49" charset="0"/>
              </a:rPr>
              <a:t> </a:t>
            </a:r>
            <a:r>
              <a:rPr lang="en-US" sz="2000" dirty="0">
                <a:solidFill>
                  <a:srgbClr val="FFC000"/>
                </a:solidFill>
                <a:latin typeface="Consolas" panose="020B0609020204030204" pitchFamily="49" charset="0"/>
                <a:cs typeface="Consolas" panose="020B0609020204030204" pitchFamily="49" charset="0"/>
              </a:rPr>
              <a:t>$</a:t>
            </a:r>
            <a:r>
              <a:rPr lang="en-US" sz="2000" dirty="0" err="1" smtClean="0">
                <a:solidFill>
                  <a:srgbClr val="FFC000"/>
                </a:solidFill>
                <a:latin typeface="Consolas" panose="020B0609020204030204" pitchFamily="49" charset="0"/>
                <a:cs typeface="Consolas" panose="020B0609020204030204" pitchFamily="49" charset="0"/>
              </a:rPr>
              <a:t>cmd</a:t>
            </a:r>
            <a:r>
              <a:rPr lang="en-US" sz="2000" dirty="0" smtClean="0">
                <a:latin typeface="Consolas" panose="020B0609020204030204" pitchFamily="49" charset="0"/>
                <a:cs typeface="Consolas" panose="020B0609020204030204" pitchFamily="49" charset="0"/>
              </a:rPr>
              <a:t/>
            </a:r>
            <a:br>
              <a:rPr lang="en-US" sz="2000" dirty="0" smtClean="0">
                <a:latin typeface="Consolas" panose="020B0609020204030204" pitchFamily="49" charset="0"/>
                <a:cs typeface="Consolas" panose="020B0609020204030204" pitchFamily="49" charset="0"/>
              </a:rPr>
            </a:br>
            <a:endParaRPr lang="en-US" sz="2000" dirty="0" smtClean="0">
              <a:latin typeface="Consolas" panose="020B0609020204030204" pitchFamily="49" charset="0"/>
              <a:cs typeface="Consolas" panose="020B0609020204030204" pitchFamily="49" charset="0"/>
            </a:endParaRPr>
          </a:p>
          <a:p>
            <a:r>
              <a:rPr lang="en-US" sz="2000" dirty="0" smtClean="0">
                <a:cs typeface="Consolas" panose="020B0609020204030204" pitchFamily="49" charset="0"/>
              </a:rPr>
              <a:t>You can program a </a:t>
            </a:r>
            <a:r>
              <a:rPr lang="en-US" sz="2000" dirty="0" err="1" smtClean="0">
                <a:cs typeface="Consolas" panose="020B0609020204030204" pitchFamily="49" charset="0"/>
              </a:rPr>
              <a:t>cmdlets’s</a:t>
            </a:r>
            <a:r>
              <a:rPr lang="en-US" sz="2000" dirty="0" smtClean="0">
                <a:cs typeface="Consolas" panose="020B0609020204030204" pitchFamily="49" charset="0"/>
              </a:rPr>
              <a:t> parameters</a:t>
            </a:r>
            <a:r>
              <a:rPr lang="en-US" sz="2000" dirty="0" smtClean="0">
                <a:latin typeface="Consolas" panose="020B0609020204030204" pitchFamily="49" charset="0"/>
                <a:cs typeface="Consolas" panose="020B0609020204030204" pitchFamily="49" charset="0"/>
              </a:rPr>
              <a:t/>
            </a:r>
            <a:br>
              <a:rPr lang="en-US" sz="2000" dirty="0" smtClean="0">
                <a:latin typeface="Consolas" panose="020B0609020204030204" pitchFamily="49" charset="0"/>
                <a:cs typeface="Consolas" panose="020B0609020204030204" pitchFamily="49" charset="0"/>
              </a:rPr>
            </a:br>
            <a:r>
              <a:rPr lang="en-US" sz="2000" dirty="0" smtClean="0">
                <a:latin typeface="Consolas" panose="020B0609020204030204" pitchFamily="49" charset="0"/>
                <a:cs typeface="Consolas" panose="020B0609020204030204" pitchFamily="49" charset="0"/>
              </a:rPr>
              <a:t/>
            </a:r>
            <a:br>
              <a:rPr lang="en-US" sz="2000" dirty="0" smtClean="0">
                <a:latin typeface="Consolas" panose="020B0609020204030204" pitchFamily="49" charset="0"/>
                <a:cs typeface="Consolas" panose="020B0609020204030204" pitchFamily="49" charset="0"/>
              </a:rPr>
            </a:br>
            <a:r>
              <a:rPr lang="en-US" sz="2000" dirty="0" smtClean="0">
                <a:solidFill>
                  <a:srgbClr val="0070C0"/>
                </a:solidFill>
                <a:latin typeface="Consolas" panose="020B0609020204030204" pitchFamily="49" charset="0"/>
                <a:cs typeface="Consolas" panose="020B0609020204030204" pitchFamily="49" charset="0"/>
              </a:rPr>
              <a:t>$</a:t>
            </a:r>
            <a:r>
              <a:rPr lang="en-US" sz="2000" dirty="0" err="1" smtClean="0">
                <a:solidFill>
                  <a:srgbClr val="0070C0"/>
                </a:solidFill>
                <a:latin typeface="Consolas" panose="020B0609020204030204" pitchFamily="49" charset="0"/>
                <a:cs typeface="Consolas" panose="020B0609020204030204" pitchFamily="49" charset="0"/>
              </a:rPr>
              <a:t>MetaData.</a:t>
            </a:r>
            <a:r>
              <a:rPr lang="en-US" sz="2000" dirty="0" err="1" smtClean="0">
                <a:solidFill>
                  <a:srgbClr val="FF0000"/>
                </a:solidFill>
                <a:latin typeface="Consolas" panose="020B0609020204030204" pitchFamily="49" charset="0"/>
                <a:cs typeface="Consolas" panose="020B0609020204030204" pitchFamily="49" charset="0"/>
              </a:rPr>
              <a:t>Parameters.Remove</a:t>
            </a:r>
            <a:r>
              <a:rPr lang="en-US" sz="2000" dirty="0">
                <a:solidFill>
                  <a:srgbClr val="FF0000"/>
                </a:solidFill>
                <a:latin typeface="Consolas" panose="020B0609020204030204" pitchFamily="49" charset="0"/>
                <a:cs typeface="Consolas" panose="020B0609020204030204" pitchFamily="49" charset="0"/>
              </a:rPr>
              <a:t>("ID</a:t>
            </a:r>
            <a:r>
              <a:rPr lang="en-US" sz="2000" dirty="0" smtClean="0">
                <a:solidFill>
                  <a:srgbClr val="FF0000"/>
                </a:solidFill>
                <a:latin typeface="Consolas" panose="020B0609020204030204" pitchFamily="49" charset="0"/>
                <a:cs typeface="Consolas" panose="020B0609020204030204" pitchFamily="49" charset="0"/>
              </a:rPr>
              <a:t>")</a:t>
            </a:r>
            <a:r>
              <a:rPr lang="en-US" sz="2000" dirty="0" smtClean="0">
                <a:latin typeface="Consolas" panose="020B0609020204030204" pitchFamily="49" charset="0"/>
                <a:cs typeface="Consolas" panose="020B0609020204030204" pitchFamily="49" charset="0"/>
              </a:rPr>
              <a:t/>
            </a:r>
            <a:br>
              <a:rPr lang="en-US" sz="2000" dirty="0" smtClean="0">
                <a:latin typeface="Consolas" panose="020B0609020204030204" pitchFamily="49" charset="0"/>
                <a:cs typeface="Consolas" panose="020B0609020204030204" pitchFamily="49" charset="0"/>
              </a:rPr>
            </a:br>
            <a:r>
              <a:rPr lang="en-US" sz="2000" dirty="0" smtClean="0">
                <a:solidFill>
                  <a:srgbClr val="0070C0"/>
                </a:solidFill>
                <a:latin typeface="Consolas" panose="020B0609020204030204" pitchFamily="49" charset="0"/>
                <a:cs typeface="Consolas" panose="020B0609020204030204" pitchFamily="49" charset="0"/>
              </a:rPr>
              <a:t>$</a:t>
            </a:r>
            <a:r>
              <a:rPr lang="en-US" sz="2000" dirty="0" err="1">
                <a:solidFill>
                  <a:srgbClr val="0070C0"/>
                </a:solidFill>
                <a:latin typeface="Consolas" panose="020B0609020204030204" pitchFamily="49" charset="0"/>
                <a:cs typeface="Consolas" panose="020B0609020204030204" pitchFamily="49" charset="0"/>
              </a:rPr>
              <a:t>metaData.Parameters.</a:t>
            </a:r>
            <a:r>
              <a:rPr lang="en-US" sz="2000" dirty="0" err="1">
                <a:solidFill>
                  <a:srgbClr val="FF0000"/>
                </a:solidFill>
                <a:latin typeface="Consolas" panose="020B0609020204030204" pitchFamily="49" charset="0"/>
                <a:cs typeface="Consolas" panose="020B0609020204030204" pitchFamily="49" charset="0"/>
              </a:rPr>
              <a:t>Name.Attributes</a:t>
            </a:r>
            <a:r>
              <a:rPr lang="en-US" sz="2000" dirty="0" err="1">
                <a:solidFill>
                  <a:srgbClr val="0070C0"/>
                </a:solidFill>
                <a:latin typeface="Consolas" panose="020B0609020204030204" pitchFamily="49" charset="0"/>
                <a:cs typeface="Consolas" panose="020B0609020204030204" pitchFamily="49" charset="0"/>
              </a:rPr>
              <a:t>.Add</a:t>
            </a:r>
            <a:r>
              <a:rPr lang="en-US" sz="2000" dirty="0" smtClean="0">
                <a:solidFill>
                  <a:srgbClr val="0070C0"/>
                </a:solidFill>
                <a:latin typeface="Consolas" panose="020B0609020204030204" pitchFamily="49" charset="0"/>
                <a:cs typeface="Consolas" panose="020B0609020204030204" pitchFamily="49" charset="0"/>
              </a:rPr>
              <a:t>((</a:t>
            </a:r>
            <a:r>
              <a:rPr lang="en-US" sz="2000" dirty="0">
                <a:solidFill>
                  <a:srgbClr val="0070C0"/>
                </a:solidFill>
                <a:latin typeface="Consolas" panose="020B0609020204030204" pitchFamily="49" charset="0"/>
                <a:cs typeface="Consolas" panose="020B0609020204030204" pitchFamily="49" charset="0"/>
              </a:rPr>
              <a:t>New-Object </a:t>
            </a:r>
            <a:r>
              <a:rPr lang="en-US" sz="2000" dirty="0" smtClean="0">
                <a:solidFill>
                  <a:srgbClr val="0070C0"/>
                </a:solidFill>
                <a:latin typeface="Consolas" panose="020B0609020204030204" pitchFamily="49" charset="0"/>
                <a:cs typeface="Consolas" panose="020B0609020204030204" pitchFamily="49" charset="0"/>
              </a:rPr>
              <a:t> `</a:t>
            </a:r>
            <a:br>
              <a:rPr lang="en-US" sz="2000" dirty="0" smtClean="0">
                <a:solidFill>
                  <a:srgbClr val="0070C0"/>
                </a:solidFill>
                <a:latin typeface="Consolas" panose="020B0609020204030204" pitchFamily="49" charset="0"/>
                <a:cs typeface="Consolas" panose="020B0609020204030204" pitchFamily="49" charset="0"/>
              </a:rPr>
            </a:br>
            <a:r>
              <a:rPr lang="en-US" sz="2000" dirty="0" smtClean="0">
                <a:solidFill>
                  <a:srgbClr val="0070C0"/>
                </a:solidFill>
                <a:latin typeface="Consolas" panose="020B0609020204030204" pitchFamily="49" charset="0"/>
                <a:cs typeface="Consolas" panose="020B0609020204030204" pitchFamily="49" charset="0"/>
              </a:rPr>
              <a:t>  </a:t>
            </a:r>
            <a:r>
              <a:rPr lang="en-US" sz="2000" dirty="0" err="1" smtClean="0">
                <a:solidFill>
                  <a:srgbClr val="0070C0"/>
                </a:solidFill>
                <a:latin typeface="Consolas" panose="020B0609020204030204" pitchFamily="49" charset="0"/>
                <a:cs typeface="Consolas" panose="020B0609020204030204" pitchFamily="49" charset="0"/>
              </a:rPr>
              <a:t>System.Management.Automation.</a:t>
            </a:r>
            <a:r>
              <a:rPr lang="en-US" sz="2000" dirty="0" err="1" smtClean="0">
                <a:solidFill>
                  <a:srgbClr val="FF0000"/>
                </a:solidFill>
                <a:latin typeface="Consolas" panose="020B0609020204030204" pitchFamily="49" charset="0"/>
                <a:cs typeface="Consolas" panose="020B0609020204030204" pitchFamily="49" charset="0"/>
              </a:rPr>
              <a:t>ValidateSetAttribute</a:t>
            </a:r>
            <a:r>
              <a:rPr lang="en-US" sz="2000" dirty="0" smtClean="0">
                <a:solidFill>
                  <a:srgbClr val="FF0000"/>
                </a:solidFill>
                <a:latin typeface="Consolas" panose="020B0609020204030204" pitchFamily="49" charset="0"/>
                <a:cs typeface="Consolas" panose="020B0609020204030204" pitchFamily="49" charset="0"/>
              </a:rPr>
              <a:t> ("</a:t>
            </a:r>
            <a:r>
              <a:rPr lang="en-US" sz="2000" dirty="0">
                <a:solidFill>
                  <a:srgbClr val="FF0000"/>
                </a:solidFill>
                <a:latin typeface="Consolas" panose="020B0609020204030204" pitchFamily="49" charset="0"/>
                <a:cs typeface="Consolas" panose="020B0609020204030204" pitchFamily="49" charset="0"/>
              </a:rPr>
              <a:t>notepad","</a:t>
            </a:r>
            <a:r>
              <a:rPr lang="en-US" sz="2000" dirty="0" err="1">
                <a:solidFill>
                  <a:srgbClr val="FF0000"/>
                </a:solidFill>
                <a:latin typeface="Consolas" panose="020B0609020204030204" pitchFamily="49" charset="0"/>
                <a:cs typeface="Consolas" panose="020B0609020204030204" pitchFamily="49" charset="0"/>
              </a:rPr>
              <a:t>calc</a:t>
            </a:r>
            <a:r>
              <a:rPr lang="en-US" sz="2000" dirty="0" smtClean="0">
                <a:solidFill>
                  <a:srgbClr val="FF0000"/>
                </a:solidFill>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a:t>
            </a:r>
            <a:br>
              <a:rPr lang="en-US" sz="2000" dirty="0">
                <a:latin typeface="Consolas" panose="020B0609020204030204" pitchFamily="49" charset="0"/>
                <a:cs typeface="Consolas" panose="020B0609020204030204" pitchFamily="49" charset="0"/>
              </a:rPr>
            </a:br>
            <a:r>
              <a:rPr lang="en-US" sz="2000" dirty="0">
                <a:solidFill>
                  <a:srgbClr val="0070C0"/>
                </a:solidFill>
                <a:latin typeface="Consolas" panose="020B0609020204030204" pitchFamily="49" charset="0"/>
                <a:cs typeface="Consolas" panose="020B0609020204030204" pitchFamily="49" charset="0"/>
              </a:rPr>
              <a:t>$</a:t>
            </a:r>
            <a:r>
              <a:rPr lang="en-US" sz="2000" dirty="0" err="1">
                <a:solidFill>
                  <a:srgbClr val="0070C0"/>
                </a:solidFill>
                <a:latin typeface="Consolas" panose="020B0609020204030204" pitchFamily="49" charset="0"/>
                <a:cs typeface="Consolas" panose="020B0609020204030204" pitchFamily="49" charset="0"/>
              </a:rPr>
              <a:t>MetaData.DefaultParameterSetName</a:t>
            </a:r>
            <a:r>
              <a:rPr lang="en-US" sz="2000" dirty="0">
                <a:solidFill>
                  <a:srgbClr val="0070C0"/>
                </a:solidFill>
                <a:latin typeface="Consolas" panose="020B0609020204030204" pitchFamily="49" charset="0"/>
                <a:cs typeface="Consolas" panose="020B0609020204030204" pitchFamily="49" charset="0"/>
              </a:rPr>
              <a:t>="Name“</a:t>
            </a:r>
            <a:r>
              <a:rPr lang="en-US" sz="2000" dirty="0">
                <a:latin typeface="Consolas" panose="020B0609020204030204" pitchFamily="49" charset="0"/>
                <a:cs typeface="Consolas" panose="020B0609020204030204" pitchFamily="49" charset="0"/>
              </a:rPr>
              <a:t/>
            </a:r>
            <a:br>
              <a:rPr lang="en-US" sz="2000" dirty="0">
                <a:latin typeface="Consolas" panose="020B0609020204030204" pitchFamily="49" charset="0"/>
                <a:cs typeface="Consolas" panose="020B0609020204030204" pitchFamily="49" charset="0"/>
              </a:rPr>
            </a:br>
            <a:endParaRPr lang="en-US" sz="2000" dirty="0" smtClean="0">
              <a:latin typeface="Consolas" panose="020B0609020204030204" pitchFamily="49" charset="0"/>
              <a:cs typeface="Consolas" panose="020B0609020204030204" pitchFamily="49" charset="0"/>
            </a:endParaRPr>
          </a:p>
          <a:p>
            <a:r>
              <a:rPr lang="en-US" sz="2000" dirty="0" smtClean="0">
                <a:cs typeface="Consolas" panose="020B0609020204030204" pitchFamily="49" charset="0"/>
              </a:rPr>
              <a:t>And then publish a proxy </a:t>
            </a:r>
            <a:r>
              <a:rPr lang="en-US" sz="2000" dirty="0" smtClean="0">
                <a:latin typeface="Consolas" panose="020B0609020204030204" pitchFamily="49" charset="0"/>
                <a:cs typeface="Consolas" panose="020B0609020204030204" pitchFamily="49" charset="0"/>
              </a:rPr>
              <a:t/>
            </a:r>
            <a:br>
              <a:rPr lang="en-US" sz="2000" dirty="0" smtClean="0">
                <a:latin typeface="Consolas" panose="020B0609020204030204" pitchFamily="49" charset="0"/>
                <a:cs typeface="Consolas" panose="020B0609020204030204" pitchFamily="49" charset="0"/>
              </a:rPr>
            </a:br>
            <a:r>
              <a:rPr lang="en-US" sz="2000" dirty="0" smtClean="0">
                <a:latin typeface="Consolas" panose="020B0609020204030204" pitchFamily="49" charset="0"/>
                <a:cs typeface="Consolas" panose="020B0609020204030204" pitchFamily="49" charset="0"/>
              </a:rPr>
              <a:t/>
            </a:r>
            <a:br>
              <a:rPr lang="en-US" sz="2000" dirty="0" smtClean="0">
                <a:latin typeface="Consolas" panose="020B0609020204030204" pitchFamily="49" charset="0"/>
                <a:cs typeface="Consolas" panose="020B0609020204030204" pitchFamily="49" charset="0"/>
              </a:rPr>
            </a:br>
            <a:r>
              <a:rPr lang="en-US" sz="2000" dirty="0" smtClean="0">
                <a:solidFill>
                  <a:srgbClr val="0070C0"/>
                </a:solidFill>
                <a:latin typeface="Consolas" panose="020B0609020204030204" pitchFamily="49" charset="0"/>
                <a:cs typeface="Consolas" panose="020B0609020204030204" pitchFamily="49" charset="0"/>
              </a:rPr>
              <a:t>${</a:t>
            </a:r>
            <a:r>
              <a:rPr lang="en-US" sz="2000" dirty="0" err="1" smtClean="0">
                <a:solidFill>
                  <a:srgbClr val="0070C0"/>
                </a:solidFill>
                <a:latin typeface="Consolas" panose="020B0609020204030204" pitchFamily="49" charset="0"/>
                <a:cs typeface="Consolas" panose="020B0609020204030204" pitchFamily="49" charset="0"/>
              </a:rPr>
              <a:t>Function:Stop-Process</a:t>
            </a:r>
            <a:r>
              <a:rPr lang="en-US" sz="2000" dirty="0" smtClean="0">
                <a:solidFill>
                  <a:srgbClr val="0070C0"/>
                </a:solidFill>
                <a:latin typeface="Consolas" panose="020B0609020204030204" pitchFamily="49" charset="0"/>
                <a:cs typeface="Consolas" panose="020B0609020204030204" pitchFamily="49" charset="0"/>
              </a:rPr>
              <a:t>} =    [</a:t>
            </a:r>
            <a:r>
              <a:rPr lang="en-US" sz="2000" dirty="0" err="1" smtClean="0">
                <a:solidFill>
                  <a:srgbClr val="0070C0"/>
                </a:solidFill>
                <a:latin typeface="Consolas" panose="020B0609020204030204" pitchFamily="49" charset="0"/>
                <a:cs typeface="Consolas" panose="020B0609020204030204" pitchFamily="49" charset="0"/>
              </a:rPr>
              <a:t>System.Management.Automation.</a:t>
            </a:r>
            <a:r>
              <a:rPr lang="en-US" sz="2000" dirty="0" err="1" smtClean="0">
                <a:solidFill>
                  <a:srgbClr val="FF0000"/>
                </a:solidFill>
                <a:latin typeface="Consolas" panose="020B0609020204030204" pitchFamily="49" charset="0"/>
                <a:cs typeface="Consolas" panose="020B0609020204030204" pitchFamily="49" charset="0"/>
              </a:rPr>
              <a:t>ProxyCommand</a:t>
            </a:r>
            <a:r>
              <a:rPr lang="en-US" sz="2000" dirty="0">
                <a:solidFill>
                  <a:srgbClr val="FF0000"/>
                </a:solidFill>
                <a:latin typeface="Consolas" panose="020B0609020204030204" pitchFamily="49" charset="0"/>
                <a:cs typeface="Consolas" panose="020B0609020204030204" pitchFamily="49" charset="0"/>
              </a:rPr>
              <a:t>]::create</a:t>
            </a:r>
            <a:r>
              <a:rPr lang="en-US" sz="2000" dirty="0">
                <a:solidFill>
                  <a:srgbClr val="0070C0"/>
                </a:solidFill>
                <a:latin typeface="Consolas" panose="020B0609020204030204" pitchFamily="49" charset="0"/>
                <a:cs typeface="Consolas" panose="020B0609020204030204" pitchFamily="49" charset="0"/>
              </a:rPr>
              <a:t>($</a:t>
            </a:r>
            <a:r>
              <a:rPr lang="en-US" sz="2000" dirty="0" err="1">
                <a:solidFill>
                  <a:srgbClr val="0070C0"/>
                </a:solidFill>
                <a:latin typeface="Consolas" panose="020B0609020204030204" pitchFamily="49" charset="0"/>
                <a:cs typeface="Consolas" panose="020B0609020204030204" pitchFamily="49" charset="0"/>
              </a:rPr>
              <a:t>MetaData</a:t>
            </a:r>
            <a:r>
              <a:rPr lang="en-US" sz="2000" dirty="0">
                <a:solidFill>
                  <a:srgbClr val="0070C0"/>
                </a:solidFill>
                <a:latin typeface="Consolas" panose="020B0609020204030204" pitchFamily="49" charset="0"/>
                <a:cs typeface="Consolas" panose="020B0609020204030204" pitchFamily="49" charset="0"/>
              </a:rPr>
              <a:t>) </a:t>
            </a:r>
            <a:r>
              <a:rPr lang="en-US" sz="2000" dirty="0" smtClean="0">
                <a:solidFill>
                  <a:srgbClr val="0070C0"/>
                </a:solidFill>
                <a:latin typeface="Consolas" panose="020B0609020204030204" pitchFamily="49" charset="0"/>
                <a:cs typeface="Consolas" panose="020B0609020204030204" pitchFamily="49" charset="0"/>
              </a:rPr>
              <a:t/>
            </a:r>
            <a:br>
              <a:rPr lang="en-US" sz="2000" dirty="0" smtClean="0">
                <a:solidFill>
                  <a:srgbClr val="0070C0"/>
                </a:solidFill>
                <a:latin typeface="Consolas" panose="020B0609020204030204" pitchFamily="49" charset="0"/>
                <a:cs typeface="Consolas" panose="020B0609020204030204" pitchFamily="49" charset="0"/>
              </a:rPr>
            </a:br>
            <a:endParaRPr lang="en-US" sz="2000" dirty="0" smtClean="0">
              <a:solidFill>
                <a:srgbClr val="0070C0"/>
              </a:solidFill>
              <a:latin typeface="Consolas" panose="020B0609020204030204" pitchFamily="49" charset="0"/>
              <a:cs typeface="Consolas" panose="020B0609020204030204" pitchFamily="49" charset="0"/>
            </a:endParaRPr>
          </a:p>
          <a:p>
            <a:r>
              <a:rPr lang="en-US" sz="2000" dirty="0" smtClean="0">
                <a:cs typeface="Consolas" panose="020B0609020204030204" pitchFamily="49" charset="0"/>
              </a:rPr>
              <a:t>Now hide the original</a:t>
            </a:r>
            <a:r>
              <a:rPr lang="en-US" sz="2000" dirty="0" smtClean="0">
                <a:latin typeface="Consolas" panose="020B0609020204030204" pitchFamily="49" charset="0"/>
                <a:cs typeface="Consolas" panose="020B0609020204030204" pitchFamily="49" charset="0"/>
              </a:rPr>
              <a:t/>
            </a:r>
            <a:br>
              <a:rPr lang="en-US" sz="2000" dirty="0" smtClean="0">
                <a:latin typeface="Consolas" panose="020B0609020204030204" pitchFamily="49" charset="0"/>
                <a:cs typeface="Consolas" panose="020B0609020204030204" pitchFamily="49" charset="0"/>
              </a:rPr>
            </a:br>
            <a:r>
              <a:rPr lang="en-US" sz="2000" dirty="0" smtClean="0">
                <a:solidFill>
                  <a:srgbClr val="FFC000"/>
                </a:solidFill>
                <a:latin typeface="Consolas" panose="020B0609020204030204" pitchFamily="49" charset="0"/>
                <a:cs typeface="Consolas" panose="020B0609020204030204" pitchFamily="49" charset="0"/>
              </a:rPr>
              <a:t>$</a:t>
            </a:r>
            <a:r>
              <a:rPr lang="en-US" sz="2000" dirty="0" err="1">
                <a:solidFill>
                  <a:srgbClr val="FFC000"/>
                </a:solidFill>
                <a:latin typeface="Consolas" panose="020B0609020204030204" pitchFamily="49" charset="0"/>
                <a:cs typeface="Consolas" panose="020B0609020204030204" pitchFamily="49" charset="0"/>
              </a:rPr>
              <a:t>cmd</a:t>
            </a:r>
            <a:r>
              <a:rPr lang="en-US" sz="2000" dirty="0" err="1">
                <a:solidFill>
                  <a:srgbClr val="0070C0"/>
                </a:solidFill>
                <a:latin typeface="Consolas" panose="020B0609020204030204" pitchFamily="49" charset="0"/>
                <a:cs typeface="Consolas" panose="020B0609020204030204" pitchFamily="49" charset="0"/>
              </a:rPr>
              <a:t>.Visibility</a:t>
            </a:r>
            <a:r>
              <a:rPr lang="en-US" sz="2000" dirty="0">
                <a:solidFill>
                  <a:srgbClr val="0070C0"/>
                </a:solidFill>
                <a:latin typeface="Consolas" panose="020B0609020204030204" pitchFamily="49" charset="0"/>
                <a:cs typeface="Consolas" panose="020B0609020204030204" pitchFamily="49" charset="0"/>
              </a:rPr>
              <a:t> = "private</a:t>
            </a:r>
            <a:r>
              <a:rPr lang="en-US" sz="2000" dirty="0" smtClean="0">
                <a:solidFill>
                  <a:srgbClr val="0070C0"/>
                </a:solidFill>
                <a:latin typeface="Consolas" panose="020B0609020204030204" pitchFamily="49" charset="0"/>
                <a:cs typeface="Consolas" panose="020B0609020204030204" pitchFamily="49" charset="0"/>
              </a:rPr>
              <a:t>" </a:t>
            </a:r>
            <a:endParaRPr lang="en-US" sz="2000"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8787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968" y="188008"/>
            <a:ext cx="9323832" cy="745322"/>
          </a:xfrm>
        </p:spPr>
        <p:txBody>
          <a:bodyPr>
            <a:normAutofit/>
          </a:bodyPr>
          <a:lstStyle/>
          <a:p>
            <a:r>
              <a:rPr lang="en-US" sz="4000" dirty="0" smtClean="0"/>
              <a:t>Constrained PowerShell Configurations</a:t>
            </a:r>
            <a:endParaRPr lang="en-US" sz="4000" dirty="0"/>
          </a:p>
        </p:txBody>
      </p:sp>
      <p:pic>
        <p:nvPicPr>
          <p:cNvPr id="4" name="Picture 2" descr="http://upload.wikimedia.org/wikipedia/commons/6/60/Edward_Snowden-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794470" cy="21620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i1.social.s-msft.com/profile/u/avatar.jpg?displayname=jeffrey%20snover%20windows%20server&amp;size=extralarge&amp;version=78e4dd91-1a7e-438e-a451-8333353a14c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948015"/>
            <a:ext cx="1909984" cy="190998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9649968" y="1085088"/>
            <a:ext cx="2194560" cy="5102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0235184" y="652272"/>
            <a:ext cx="902683" cy="369332"/>
          </a:xfrm>
          <a:prstGeom prst="rect">
            <a:avLst/>
          </a:prstGeom>
          <a:noFill/>
        </p:spPr>
        <p:txBody>
          <a:bodyPr wrap="none" rtlCol="0">
            <a:spAutoFit/>
          </a:bodyPr>
          <a:lstStyle/>
          <a:p>
            <a:r>
              <a:rPr lang="en-US" dirty="0" smtClean="0"/>
              <a:t>Server1</a:t>
            </a:r>
            <a:endParaRPr lang="en-US" dirty="0"/>
          </a:p>
        </p:txBody>
      </p:sp>
      <p:cxnSp>
        <p:nvCxnSpPr>
          <p:cNvPr id="8" name="Straight Connector 7"/>
          <p:cNvCxnSpPr/>
          <p:nvPr/>
        </p:nvCxnSpPr>
        <p:spPr>
          <a:xfrm flipH="1">
            <a:off x="8918448" y="1786128"/>
            <a:ext cx="731520" cy="0"/>
          </a:xfrm>
          <a:prstGeom prst="line">
            <a:avLst/>
          </a:prstGeom>
          <a:ln w="11112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8710863" y="1670671"/>
            <a:ext cx="226881" cy="2337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H="1">
            <a:off x="8912719" y="5265931"/>
            <a:ext cx="731520" cy="0"/>
          </a:xfrm>
          <a:prstGeom prst="line">
            <a:avLst/>
          </a:prstGeom>
          <a:ln w="111125">
            <a:solidFill>
              <a:srgbClr val="00B050"/>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705134" y="5116291"/>
            <a:ext cx="226881" cy="23375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H="1">
            <a:off x="8917021" y="2400002"/>
            <a:ext cx="731520" cy="0"/>
          </a:xfrm>
          <a:prstGeom prst="line">
            <a:avLst/>
          </a:prstGeom>
          <a:ln w="11112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8709436" y="2284545"/>
            <a:ext cx="226881" cy="2337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a:off x="8915594" y="3013876"/>
            <a:ext cx="731520" cy="0"/>
          </a:xfrm>
          <a:prstGeom prst="line">
            <a:avLst/>
          </a:prstGeom>
          <a:ln w="111125">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8708009" y="2898419"/>
            <a:ext cx="226881" cy="2337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a:off x="8914167" y="3627750"/>
            <a:ext cx="731520" cy="0"/>
          </a:xfrm>
          <a:prstGeom prst="line">
            <a:avLst/>
          </a:prstGeom>
          <a:ln w="11112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8706582" y="3512293"/>
            <a:ext cx="226881" cy="2337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flipH="1">
            <a:off x="8912740" y="4241624"/>
            <a:ext cx="731520" cy="0"/>
          </a:xfrm>
          <a:prstGeom prst="line">
            <a:avLst/>
          </a:prstGeom>
          <a:ln w="11112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8705155" y="4126167"/>
            <a:ext cx="226881" cy="23375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9102" y="4427206"/>
            <a:ext cx="1828571" cy="1828571"/>
          </a:xfrm>
          <a:prstGeom prst="rect">
            <a:avLst/>
          </a:prstGeom>
        </p:spPr>
      </p:pic>
      <p:sp>
        <p:nvSpPr>
          <p:cNvPr id="25" name="Content Placeholder 2"/>
          <p:cNvSpPr txBox="1">
            <a:spLocks/>
          </p:cNvSpPr>
          <p:nvPr/>
        </p:nvSpPr>
        <p:spPr>
          <a:xfrm>
            <a:off x="2149119" y="1825625"/>
            <a:ext cx="6550286"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PowerShell </a:t>
            </a:r>
            <a:r>
              <a:rPr lang="en-US" sz="2400" dirty="0" err="1" smtClean="0"/>
              <a:t>Remoting</a:t>
            </a:r>
            <a:r>
              <a:rPr lang="en-US" sz="2400" dirty="0" smtClean="0"/>
              <a:t> connects to Configurations</a:t>
            </a:r>
          </a:p>
          <a:p>
            <a:pPr lvl="1"/>
            <a:r>
              <a:rPr lang="en-US" sz="2000" dirty="0" smtClean="0"/>
              <a:t>Name</a:t>
            </a:r>
          </a:p>
          <a:p>
            <a:pPr lvl="1"/>
            <a:r>
              <a:rPr lang="en-US" sz="2000" dirty="0" smtClean="0"/>
              <a:t>ACL</a:t>
            </a:r>
          </a:p>
          <a:p>
            <a:pPr lvl="1"/>
            <a:r>
              <a:rPr lang="en-US" sz="2000" dirty="0" err="1" smtClean="0"/>
              <a:t>StartupScript</a:t>
            </a:r>
            <a:endParaRPr lang="en-US" sz="2000" dirty="0" smtClean="0"/>
          </a:p>
          <a:p>
            <a:pPr lvl="1"/>
            <a:r>
              <a:rPr lang="en-US" sz="2000" dirty="0" err="1" smtClean="0"/>
              <a:t>RunAsCredentials</a:t>
            </a:r>
            <a:endParaRPr lang="en-US" sz="2000" dirty="0" smtClean="0"/>
          </a:p>
          <a:p>
            <a:r>
              <a:rPr lang="en-US" sz="2000" dirty="0" smtClean="0">
                <a:solidFill>
                  <a:schemeClr val="tx2">
                    <a:lumMod val="60000"/>
                    <a:lumOff val="40000"/>
                  </a:schemeClr>
                </a:solidFill>
                <a:latin typeface="Consolas" panose="020B0609020204030204" pitchFamily="49" charset="0"/>
                <a:cs typeface="Consolas" panose="020B0609020204030204" pitchFamily="49" charset="0"/>
              </a:rPr>
              <a:t>Get-Command *</a:t>
            </a:r>
            <a:r>
              <a:rPr lang="en-US" sz="2000" dirty="0" err="1" smtClean="0">
                <a:solidFill>
                  <a:schemeClr val="tx2">
                    <a:lumMod val="60000"/>
                    <a:lumOff val="40000"/>
                  </a:schemeClr>
                </a:solidFill>
                <a:latin typeface="Consolas" panose="020B0609020204030204" pitchFamily="49" charset="0"/>
                <a:cs typeface="Consolas" panose="020B0609020204030204" pitchFamily="49" charset="0"/>
              </a:rPr>
              <a:t>PSSessionConfiguration</a:t>
            </a:r>
            <a:endParaRPr lang="en-US" sz="2000" dirty="0" smtClean="0">
              <a:solidFill>
                <a:schemeClr val="tx2">
                  <a:lumMod val="60000"/>
                  <a:lumOff val="4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9687450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721217" y="1825625"/>
            <a:ext cx="10998557" cy="3378835"/>
          </a:xfrm>
        </p:spPr>
        <p:txBody>
          <a:bodyPr>
            <a:noAutofit/>
          </a:bodyPr>
          <a:lstStyle/>
          <a:p>
            <a:r>
              <a:rPr lang="en-US" sz="2400" dirty="0">
                <a:solidFill>
                  <a:schemeClr val="tx2">
                    <a:lumMod val="60000"/>
                    <a:lumOff val="40000"/>
                  </a:schemeClr>
                </a:solidFill>
                <a:latin typeface="Consolas" panose="020B0609020204030204" pitchFamily="49" charset="0"/>
                <a:cs typeface="Consolas" panose="020B0609020204030204" pitchFamily="49" charset="0"/>
              </a:rPr>
              <a:t>$cred = Get-Credential #Provide account </a:t>
            </a: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w/local </a:t>
            </a:r>
            <a:r>
              <a:rPr lang="en-US" sz="2400" dirty="0">
                <a:solidFill>
                  <a:schemeClr val="tx2">
                    <a:lumMod val="60000"/>
                    <a:lumOff val="40000"/>
                  </a:schemeClr>
                </a:solidFill>
                <a:latin typeface="Consolas" panose="020B0609020204030204" pitchFamily="49" charset="0"/>
                <a:cs typeface="Consolas" panose="020B0609020204030204" pitchFamily="49" charset="0"/>
              </a:rPr>
              <a:t>admin </a:t>
            </a:r>
            <a:r>
              <a:rPr lang="en-US" sz="2400" dirty="0" err="1">
                <a:solidFill>
                  <a:schemeClr val="tx2">
                    <a:lumMod val="60000"/>
                    <a:lumOff val="40000"/>
                  </a:schemeClr>
                </a:solidFill>
                <a:latin typeface="Consolas" panose="020B0609020204030204" pitchFamily="49" charset="0"/>
                <a:cs typeface="Consolas" panose="020B0609020204030204" pitchFamily="49" charset="0"/>
              </a:rPr>
              <a:t>privs</a:t>
            </a:r>
            <a:endParaRPr lang="en-US" sz="2400" dirty="0">
              <a:solidFill>
                <a:schemeClr val="tx2">
                  <a:lumMod val="60000"/>
                  <a:lumOff val="40000"/>
                </a:schemeClr>
              </a:solidFill>
              <a:latin typeface="Consolas" panose="020B0609020204030204" pitchFamily="49" charset="0"/>
              <a:cs typeface="Consolas" panose="020B0609020204030204" pitchFamily="49" charset="0"/>
            </a:endParaRPr>
          </a:p>
          <a:p>
            <a:r>
              <a:rPr lang="en-US" sz="2400" dirty="0" smtClean="0">
                <a:solidFill>
                  <a:schemeClr val="tx2">
                    <a:lumMod val="60000"/>
                    <a:lumOff val="40000"/>
                  </a:schemeClr>
                </a:solidFill>
                <a:latin typeface="Consolas" panose="020B0609020204030204" pitchFamily="49" charset="0"/>
                <a:cs typeface="Consolas" panose="020B0609020204030204" pitchFamily="49" charset="0"/>
              </a:rPr>
              <a:t>Register-</a:t>
            </a:r>
            <a:r>
              <a:rPr lang="en-US" sz="2400" dirty="0" err="1" smtClean="0">
                <a:solidFill>
                  <a:schemeClr val="tx2">
                    <a:lumMod val="60000"/>
                    <a:lumOff val="40000"/>
                  </a:schemeClr>
                </a:solidFill>
                <a:latin typeface="Consolas" panose="020B0609020204030204" pitchFamily="49" charset="0"/>
                <a:cs typeface="Consolas" panose="020B0609020204030204" pitchFamily="49" charset="0"/>
              </a:rPr>
              <a:t>PSSessionConfiguration</a:t>
            </a: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 `</a:t>
            </a:r>
            <a:br>
              <a:rPr lang="en-US" sz="2400" dirty="0" smtClean="0">
                <a:solidFill>
                  <a:schemeClr val="tx2">
                    <a:lumMod val="60000"/>
                    <a:lumOff val="40000"/>
                  </a:schemeClr>
                </a:solidFill>
                <a:latin typeface="Consolas" panose="020B0609020204030204" pitchFamily="49" charset="0"/>
                <a:cs typeface="Consolas" panose="020B0609020204030204" pitchFamily="49" charset="0"/>
              </a:rPr>
            </a:br>
            <a:r>
              <a:rPr lang="en-US" sz="2400" dirty="0">
                <a:solidFill>
                  <a:schemeClr val="tx2">
                    <a:lumMod val="60000"/>
                    <a:lumOff val="40000"/>
                  </a:schemeClr>
                </a:solidFill>
                <a:latin typeface="Consolas" panose="020B0609020204030204" pitchFamily="49" charset="0"/>
                <a:cs typeface="Consolas" panose="020B0609020204030204" pitchFamily="49" charset="0"/>
              </a:rPr>
              <a:t> </a:t>
            </a: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   -</a:t>
            </a:r>
            <a:r>
              <a:rPr lang="en-US" sz="2400" dirty="0">
                <a:solidFill>
                  <a:schemeClr val="tx2">
                    <a:lumMod val="60000"/>
                    <a:lumOff val="40000"/>
                  </a:schemeClr>
                </a:solidFill>
                <a:latin typeface="Consolas" panose="020B0609020204030204" pitchFamily="49" charset="0"/>
                <a:cs typeface="Consolas" panose="020B0609020204030204" pitchFamily="49" charset="0"/>
              </a:rPr>
              <a:t>Name Maintenance`</a:t>
            </a:r>
            <a:br>
              <a:rPr lang="en-US" sz="2400" dirty="0">
                <a:solidFill>
                  <a:schemeClr val="tx2">
                    <a:lumMod val="60000"/>
                    <a:lumOff val="40000"/>
                  </a:schemeClr>
                </a:solidFill>
                <a:latin typeface="Consolas" panose="020B0609020204030204" pitchFamily="49" charset="0"/>
                <a:cs typeface="Consolas" panose="020B0609020204030204" pitchFamily="49" charset="0"/>
              </a:rPr>
            </a:br>
            <a:r>
              <a:rPr lang="en-US" sz="2400" dirty="0">
                <a:solidFill>
                  <a:schemeClr val="tx2">
                    <a:lumMod val="60000"/>
                    <a:lumOff val="40000"/>
                  </a:schemeClr>
                </a:solidFill>
                <a:latin typeface="Consolas" panose="020B0609020204030204" pitchFamily="49" charset="0"/>
                <a:cs typeface="Consolas" panose="020B0609020204030204" pitchFamily="49" charset="0"/>
              </a:rPr>
              <a:t>    </a:t>
            </a: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a:t>
            </a:r>
            <a:r>
              <a:rPr lang="en-US" sz="2400" dirty="0" err="1">
                <a:solidFill>
                  <a:schemeClr val="tx2">
                    <a:lumMod val="60000"/>
                    <a:lumOff val="40000"/>
                  </a:schemeClr>
                </a:solidFill>
                <a:latin typeface="Consolas" panose="020B0609020204030204" pitchFamily="49" charset="0"/>
                <a:cs typeface="Consolas" panose="020B0609020204030204" pitchFamily="49" charset="0"/>
              </a:rPr>
              <a:t>ShowSecurityDescriptorUI</a:t>
            </a:r>
            <a:r>
              <a:rPr lang="en-US" sz="2400" dirty="0">
                <a:solidFill>
                  <a:schemeClr val="tx2">
                    <a:lumMod val="60000"/>
                    <a:lumOff val="40000"/>
                  </a:schemeClr>
                </a:solidFill>
                <a:latin typeface="Consolas" panose="020B0609020204030204" pitchFamily="49" charset="0"/>
                <a:cs typeface="Consolas" panose="020B0609020204030204" pitchFamily="49" charset="0"/>
              </a:rPr>
              <a:t> </a:t>
            </a: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a:t>
            </a:r>
            <a:br>
              <a:rPr lang="en-US" sz="2400" dirty="0" smtClean="0">
                <a:solidFill>
                  <a:schemeClr val="tx2">
                    <a:lumMod val="60000"/>
                    <a:lumOff val="40000"/>
                  </a:schemeClr>
                </a:solidFill>
                <a:latin typeface="Consolas" panose="020B0609020204030204" pitchFamily="49" charset="0"/>
                <a:cs typeface="Consolas" panose="020B0609020204030204" pitchFamily="49" charset="0"/>
              </a:rPr>
            </a:b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    -</a:t>
            </a:r>
            <a:r>
              <a:rPr lang="en-US" sz="2400" dirty="0" err="1" smtClean="0">
                <a:solidFill>
                  <a:schemeClr val="tx2">
                    <a:lumMod val="60000"/>
                    <a:lumOff val="40000"/>
                  </a:schemeClr>
                </a:solidFill>
                <a:latin typeface="Consolas" panose="020B0609020204030204" pitchFamily="49" charset="0"/>
                <a:cs typeface="Consolas" panose="020B0609020204030204" pitchFamily="49" charset="0"/>
              </a:rPr>
              <a:t>StartupScript</a:t>
            </a: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 c:\Jea\Initialize-Maintenance.ps1 `</a:t>
            </a:r>
            <a:br>
              <a:rPr lang="en-US" sz="2400" dirty="0" smtClean="0">
                <a:solidFill>
                  <a:schemeClr val="tx2">
                    <a:lumMod val="60000"/>
                    <a:lumOff val="40000"/>
                  </a:schemeClr>
                </a:solidFill>
                <a:latin typeface="Consolas" panose="020B0609020204030204" pitchFamily="49" charset="0"/>
                <a:cs typeface="Consolas" panose="020B0609020204030204" pitchFamily="49" charset="0"/>
              </a:rPr>
            </a:b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    -</a:t>
            </a:r>
            <a:r>
              <a:rPr lang="en-US" sz="2400" dirty="0" err="1" smtClean="0">
                <a:solidFill>
                  <a:schemeClr val="tx2">
                    <a:lumMod val="60000"/>
                    <a:lumOff val="40000"/>
                  </a:schemeClr>
                </a:solidFill>
                <a:latin typeface="Consolas" panose="020B0609020204030204" pitchFamily="49" charset="0"/>
                <a:cs typeface="Consolas" panose="020B0609020204030204" pitchFamily="49" charset="0"/>
              </a:rPr>
              <a:t>RunAsCredential</a:t>
            </a: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 $Cred</a:t>
            </a:r>
            <a:br>
              <a:rPr lang="en-US" sz="2400" dirty="0" smtClean="0">
                <a:solidFill>
                  <a:schemeClr val="tx2">
                    <a:lumMod val="60000"/>
                    <a:lumOff val="40000"/>
                  </a:schemeClr>
                </a:solidFill>
                <a:latin typeface="Consolas" panose="020B0609020204030204" pitchFamily="49" charset="0"/>
                <a:cs typeface="Consolas" panose="020B0609020204030204" pitchFamily="49" charset="0"/>
              </a:rPr>
            </a:br>
            <a:endParaRPr lang="en-US" sz="2400" dirty="0" smtClean="0">
              <a:solidFill>
                <a:schemeClr val="tx2">
                  <a:lumMod val="60000"/>
                  <a:lumOff val="40000"/>
                </a:schemeClr>
              </a:solidFill>
              <a:latin typeface="Consolas" panose="020B0609020204030204" pitchFamily="49" charset="0"/>
              <a:cs typeface="Consolas" panose="020B0609020204030204" pitchFamily="49" charset="0"/>
            </a:endParaRPr>
          </a:p>
          <a:p>
            <a:r>
              <a:rPr lang="en-US" sz="2400" dirty="0" smtClean="0">
                <a:solidFill>
                  <a:schemeClr val="tx2">
                    <a:lumMod val="60000"/>
                    <a:lumOff val="40000"/>
                  </a:schemeClr>
                </a:solidFill>
                <a:latin typeface="Consolas" panose="020B0609020204030204" pitchFamily="49" charset="0"/>
                <a:cs typeface="Consolas" panose="020B0609020204030204" pitchFamily="49" charset="0"/>
              </a:rPr>
              <a:t>Enter-</a:t>
            </a:r>
            <a:r>
              <a:rPr lang="en-US" sz="2400" dirty="0" err="1" smtClean="0">
                <a:solidFill>
                  <a:schemeClr val="tx2">
                    <a:lumMod val="60000"/>
                    <a:lumOff val="40000"/>
                  </a:schemeClr>
                </a:solidFill>
                <a:latin typeface="Consolas" panose="020B0609020204030204" pitchFamily="49" charset="0"/>
                <a:cs typeface="Consolas" panose="020B0609020204030204" pitchFamily="49" charset="0"/>
              </a:rPr>
              <a:t>PSSession</a:t>
            </a: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 </a:t>
            </a:r>
            <a:r>
              <a:rPr lang="en-US" sz="2400" dirty="0">
                <a:solidFill>
                  <a:schemeClr val="tx2">
                    <a:lumMod val="60000"/>
                    <a:lumOff val="40000"/>
                  </a:schemeClr>
                </a:solidFill>
                <a:latin typeface="Consolas" panose="020B0609020204030204" pitchFamily="49" charset="0"/>
                <a:cs typeface="Consolas" panose="020B0609020204030204" pitchFamily="49" charset="0"/>
              </a:rPr>
              <a:t>-</a:t>
            </a:r>
            <a:r>
              <a:rPr lang="en-US" sz="2400" dirty="0" err="1">
                <a:solidFill>
                  <a:schemeClr val="tx2">
                    <a:lumMod val="60000"/>
                    <a:lumOff val="40000"/>
                  </a:schemeClr>
                </a:solidFill>
                <a:latin typeface="Consolas" panose="020B0609020204030204" pitchFamily="49" charset="0"/>
                <a:cs typeface="Consolas" panose="020B0609020204030204" pitchFamily="49" charset="0"/>
              </a:rPr>
              <a:t>ComputerName</a:t>
            </a:r>
            <a:r>
              <a:rPr lang="en-US" sz="2400" dirty="0">
                <a:solidFill>
                  <a:schemeClr val="tx2">
                    <a:lumMod val="60000"/>
                    <a:lumOff val="40000"/>
                  </a:schemeClr>
                </a:solidFill>
                <a:latin typeface="Consolas" panose="020B0609020204030204" pitchFamily="49" charset="0"/>
                <a:cs typeface="Consolas" panose="020B0609020204030204" pitchFamily="49" charset="0"/>
              </a:rPr>
              <a:t> Server1 </a:t>
            </a: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a:t>
            </a:r>
            <a:br>
              <a:rPr lang="en-US" sz="2400" dirty="0" smtClean="0">
                <a:solidFill>
                  <a:schemeClr val="tx2">
                    <a:lumMod val="60000"/>
                    <a:lumOff val="40000"/>
                  </a:schemeClr>
                </a:solidFill>
                <a:latin typeface="Consolas" panose="020B0609020204030204" pitchFamily="49" charset="0"/>
                <a:cs typeface="Consolas" panose="020B0609020204030204" pitchFamily="49" charset="0"/>
              </a:rPr>
            </a:br>
            <a:r>
              <a:rPr lang="en-US" sz="2400" dirty="0" smtClean="0">
                <a:solidFill>
                  <a:schemeClr val="tx2">
                    <a:lumMod val="60000"/>
                    <a:lumOff val="40000"/>
                  </a:schemeClr>
                </a:solidFill>
                <a:latin typeface="Consolas" panose="020B0609020204030204" pitchFamily="49" charset="0"/>
                <a:cs typeface="Consolas" panose="020B0609020204030204" pitchFamily="49" charset="0"/>
              </a:rPr>
              <a:t>    -</a:t>
            </a:r>
            <a:r>
              <a:rPr lang="en-US" sz="2400" dirty="0" err="1">
                <a:solidFill>
                  <a:schemeClr val="tx2">
                    <a:lumMod val="60000"/>
                    <a:lumOff val="40000"/>
                  </a:schemeClr>
                </a:solidFill>
                <a:latin typeface="Consolas" panose="020B0609020204030204" pitchFamily="49" charset="0"/>
                <a:cs typeface="Consolas" panose="020B0609020204030204" pitchFamily="49" charset="0"/>
              </a:rPr>
              <a:t>ConfigurationName</a:t>
            </a:r>
            <a:r>
              <a:rPr lang="en-US" sz="2400" dirty="0">
                <a:solidFill>
                  <a:schemeClr val="tx2">
                    <a:lumMod val="60000"/>
                    <a:lumOff val="40000"/>
                  </a:schemeClr>
                </a:solidFill>
                <a:latin typeface="Consolas" panose="020B0609020204030204" pitchFamily="49" charset="0"/>
                <a:cs typeface="Consolas" panose="020B0609020204030204" pitchFamily="49" charset="0"/>
              </a:rPr>
              <a:t> Maintenance</a:t>
            </a:r>
          </a:p>
          <a:p>
            <a:r>
              <a:rPr lang="en-US" sz="2400" dirty="0" smtClean="0">
                <a:cs typeface="Consolas" panose="020B0609020204030204" pitchFamily="49" charset="0"/>
              </a:rPr>
              <a:t>User can </a:t>
            </a:r>
            <a:r>
              <a:rPr lang="en-US" sz="2400" b="1" dirty="0" smtClean="0">
                <a:cs typeface="Consolas" panose="020B0609020204030204" pitchFamily="49" charset="0"/>
              </a:rPr>
              <a:t>perform admin tasks </a:t>
            </a:r>
            <a:r>
              <a:rPr lang="en-US" sz="2400" dirty="0" smtClean="0">
                <a:cs typeface="Consolas" panose="020B0609020204030204" pitchFamily="49" charset="0"/>
              </a:rPr>
              <a:t>but doesn’t </a:t>
            </a:r>
            <a:r>
              <a:rPr lang="en-US" sz="2400" b="1" dirty="0" smtClean="0">
                <a:cs typeface="Consolas" panose="020B0609020204030204" pitchFamily="49" charset="0"/>
              </a:rPr>
              <a:t>have</a:t>
            </a:r>
            <a:r>
              <a:rPr lang="en-US" sz="2400" dirty="0" smtClean="0">
                <a:cs typeface="Consolas" panose="020B0609020204030204" pitchFamily="49" charset="0"/>
              </a:rPr>
              <a:t> </a:t>
            </a:r>
            <a:r>
              <a:rPr lang="en-US" sz="2400" b="1" dirty="0" smtClean="0">
                <a:cs typeface="Consolas" panose="020B0609020204030204" pitchFamily="49" charset="0"/>
              </a:rPr>
              <a:t>admin </a:t>
            </a:r>
            <a:r>
              <a:rPr lang="en-US" sz="2400" b="1" dirty="0" err="1" smtClean="0">
                <a:cs typeface="Consolas" panose="020B0609020204030204" pitchFamily="49" charset="0"/>
              </a:rPr>
              <a:t>privs</a:t>
            </a:r>
            <a:endParaRPr lang="en-US" sz="2400" b="1" dirty="0" smtClean="0">
              <a:cs typeface="Consolas" panose="020B0609020204030204" pitchFamily="49" charset="0"/>
            </a:endParaRPr>
          </a:p>
          <a:p>
            <a:r>
              <a:rPr lang="en-US" sz="2400" dirty="0" smtClean="0">
                <a:cs typeface="Consolas" panose="020B0609020204030204" pitchFamily="49" charset="0"/>
              </a:rPr>
              <a:t>Constrain the environment with the </a:t>
            </a:r>
            <a:r>
              <a:rPr lang="en-US" sz="2400" dirty="0" err="1" smtClean="0">
                <a:cs typeface="Consolas" panose="020B0609020204030204" pitchFamily="49" charset="0"/>
              </a:rPr>
              <a:t>StartupScript</a:t>
            </a:r>
            <a:endParaRPr lang="en-US" sz="2400" dirty="0" smtClean="0">
              <a:cs typeface="Consolas" panose="020B0609020204030204" pitchFamily="49" charset="0"/>
            </a:endParaRPr>
          </a:p>
        </p:txBody>
      </p:sp>
      <p:sp>
        <p:nvSpPr>
          <p:cNvPr id="2" name="Title 1"/>
          <p:cNvSpPr>
            <a:spLocks noGrp="1"/>
          </p:cNvSpPr>
          <p:nvPr>
            <p:ph type="title"/>
          </p:nvPr>
        </p:nvSpPr>
        <p:spPr/>
        <p:txBody>
          <a:bodyPr/>
          <a:lstStyle/>
          <a:p>
            <a:r>
              <a:rPr lang="en-US" sz="4000" dirty="0" smtClean="0"/>
              <a:t>Creating a Constrained </a:t>
            </a:r>
            <a:r>
              <a:rPr lang="en-US" sz="4000" dirty="0" err="1" smtClean="0"/>
              <a:t>RunAs</a:t>
            </a:r>
            <a:r>
              <a:rPr lang="en-US" sz="4000" dirty="0" smtClean="0"/>
              <a:t> PowerShell Configuration</a:t>
            </a:r>
            <a:endParaRPr lang="en-US" sz="4000" dirty="0"/>
          </a:p>
        </p:txBody>
      </p:sp>
    </p:spTree>
    <p:extLst>
      <p:ext uri="{BB962C8B-B14F-4D97-AF65-F5344CB8AC3E}">
        <p14:creationId xmlns:p14="http://schemas.microsoft.com/office/powerpoint/2010/main" val="264406788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Startup </a:t>
            </a:r>
            <a:r>
              <a:rPr lang="en-US" sz="6600" dirty="0"/>
              <a:t>s</a:t>
            </a:r>
            <a:r>
              <a:rPr lang="en-US" sz="6600" dirty="0" smtClean="0"/>
              <a:t>cripts </a:t>
            </a:r>
            <a:r>
              <a:rPr lang="en-US" sz="6600" dirty="0"/>
              <a:t>c</a:t>
            </a:r>
            <a:r>
              <a:rPr lang="en-US" sz="6600" dirty="0" smtClean="0"/>
              <a:t>an </a:t>
            </a:r>
            <a:r>
              <a:rPr lang="en-US" sz="6600" dirty="0"/>
              <a:t>d</a:t>
            </a:r>
            <a:r>
              <a:rPr lang="en-US" sz="6600" dirty="0" smtClean="0"/>
              <a:t>o anything</a:t>
            </a:r>
            <a:endParaRPr lang="en-US" sz="6600" dirty="0"/>
          </a:p>
        </p:txBody>
      </p:sp>
    </p:spTree>
    <p:extLst>
      <p:ext uri="{BB962C8B-B14F-4D97-AF65-F5344CB8AC3E}">
        <p14:creationId xmlns:p14="http://schemas.microsoft.com/office/powerpoint/2010/main" val="303085737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2997744"/>
          </a:xfrm>
        </p:spPr>
        <p:txBody>
          <a:bodyPr/>
          <a:lstStyle/>
          <a:p>
            <a:r>
              <a:rPr lang="en-US" sz="3200" dirty="0" smtClean="0">
                <a:solidFill>
                  <a:schemeClr val="accent1">
                    <a:lumMod val="40000"/>
                    <a:lumOff val="60000"/>
                  </a:schemeClr>
                </a:solidFill>
              </a:rPr>
              <a:t>$</a:t>
            </a:r>
            <a:r>
              <a:rPr lang="en-US" sz="3200" dirty="0" err="1" smtClean="0">
                <a:solidFill>
                  <a:schemeClr val="accent1">
                    <a:lumMod val="40000"/>
                    <a:lumOff val="60000"/>
                  </a:schemeClr>
                </a:solidFill>
              </a:rPr>
              <a:t>ExecutionContext.SessionState.LanguageMode</a:t>
            </a:r>
            <a:r>
              <a:rPr lang="en-US" sz="3200" dirty="0" smtClean="0">
                <a:solidFill>
                  <a:schemeClr val="accent1">
                    <a:lumMod val="40000"/>
                    <a:lumOff val="60000"/>
                  </a:schemeClr>
                </a:solidFill>
              </a:rPr>
              <a:t> =</a:t>
            </a:r>
          </a:p>
          <a:p>
            <a:r>
              <a:rPr lang="en-US" sz="3200" dirty="0" err="1" smtClean="0">
                <a:solidFill>
                  <a:srgbClr val="FFC000"/>
                </a:solidFill>
              </a:rPr>
              <a:t>NoLanguage</a:t>
            </a:r>
            <a:r>
              <a:rPr lang="en-US" sz="3200" dirty="0" smtClean="0"/>
              <a:t> for maximal security</a:t>
            </a:r>
          </a:p>
          <a:p>
            <a:r>
              <a:rPr lang="en-US" sz="3200" dirty="0" err="1" smtClean="0">
                <a:solidFill>
                  <a:srgbClr val="FFC000"/>
                </a:solidFill>
              </a:rPr>
              <a:t>ConstrainedLanguage</a:t>
            </a:r>
            <a:r>
              <a:rPr lang="en-US" sz="3200" dirty="0" smtClean="0"/>
              <a:t> for trusted admins</a:t>
            </a:r>
          </a:p>
          <a:p>
            <a:r>
              <a:rPr lang="en-US" sz="3200" dirty="0" err="1" smtClean="0">
                <a:solidFill>
                  <a:srgbClr val="FFC000"/>
                </a:solidFill>
              </a:rPr>
              <a:t>FullLanguage</a:t>
            </a:r>
            <a:r>
              <a:rPr lang="en-US" sz="3200" dirty="0" smtClean="0">
                <a:solidFill>
                  <a:srgbClr val="FFC000"/>
                </a:solidFill>
              </a:rPr>
              <a:t> </a:t>
            </a:r>
            <a:r>
              <a:rPr lang="en-US" sz="3200" dirty="0" smtClean="0"/>
              <a:t>if you need full backwards compatibility</a:t>
            </a:r>
            <a:endParaRPr lang="en-US" sz="3200" dirty="0" smtClean="0"/>
          </a:p>
          <a:p>
            <a:pPr lvl="1"/>
            <a:r>
              <a:rPr lang="en-US" sz="2400" dirty="0" smtClean="0"/>
              <a:t>Consider only making this available for when 2 admins are required</a:t>
            </a:r>
          </a:p>
          <a:p>
            <a:pPr lvl="1"/>
            <a:endParaRPr lang="en-US" sz="2000" dirty="0"/>
          </a:p>
        </p:txBody>
      </p:sp>
      <p:sp>
        <p:nvSpPr>
          <p:cNvPr id="2" name="Title 1"/>
          <p:cNvSpPr>
            <a:spLocks noGrp="1"/>
          </p:cNvSpPr>
          <p:nvPr>
            <p:ph type="title"/>
          </p:nvPr>
        </p:nvSpPr>
        <p:spPr/>
        <p:txBody>
          <a:bodyPr/>
          <a:lstStyle/>
          <a:p>
            <a:r>
              <a:rPr lang="en-US" sz="4800" dirty="0" smtClean="0"/>
              <a:t>Set the </a:t>
            </a:r>
            <a:r>
              <a:rPr lang="en-US" sz="4800" dirty="0" err="1" smtClean="0"/>
              <a:t>LanguageMode</a:t>
            </a:r>
            <a:endParaRPr lang="en-US" sz="4800" dirty="0"/>
          </a:p>
        </p:txBody>
      </p:sp>
    </p:spTree>
    <p:extLst>
      <p:ext uri="{BB962C8B-B14F-4D97-AF65-F5344CB8AC3E}">
        <p14:creationId xmlns:p14="http://schemas.microsoft.com/office/powerpoint/2010/main" val="13394412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what can get loaded and seen</a:t>
            </a:r>
          </a:p>
        </p:txBody>
      </p:sp>
      <p:sp>
        <p:nvSpPr>
          <p:cNvPr id="3" name="Content Placeholder 2"/>
          <p:cNvSpPr>
            <a:spLocks noGrp="1"/>
          </p:cNvSpPr>
          <p:nvPr>
            <p:ph type="body" sz="quarter" idx="10"/>
          </p:nvPr>
        </p:nvSpPr>
        <p:spPr>
          <a:xfrm>
            <a:off x="269239" y="1192415"/>
            <a:ext cx="11653522" cy="5511637"/>
          </a:xfrm>
        </p:spPr>
        <p:txBody>
          <a:bodyPr/>
          <a:lstStyle/>
          <a:p>
            <a:pPr defTabSz="914400"/>
            <a:endParaRPr lang="en-US" sz="2400" dirty="0" smtClean="0">
              <a:solidFill>
                <a:srgbClr val="0000FF"/>
              </a:solidFill>
              <a:latin typeface="Lucida Console" panose="020B0609040504020204" pitchFamily="49" charset="0"/>
              <a:cs typeface="+mn-cs"/>
            </a:endParaRPr>
          </a:p>
          <a:p>
            <a:pPr defTabSz="914400"/>
            <a:r>
              <a:rPr lang="en-US" sz="2400" dirty="0" smtClean="0">
                <a:solidFill>
                  <a:srgbClr val="0000FF"/>
                </a:solidFill>
                <a:latin typeface="Lucida Console" panose="020B0609040504020204" pitchFamily="49" charset="0"/>
                <a:cs typeface="+mn-cs"/>
              </a:rPr>
              <a:t>$</a:t>
            </a:r>
            <a:r>
              <a:rPr lang="en-US" sz="2400" dirty="0" err="1">
                <a:solidFill>
                  <a:srgbClr val="0000FF"/>
                </a:solidFill>
                <a:latin typeface="Lucida Console" panose="020B0609040504020204" pitchFamily="49" charset="0"/>
                <a:cs typeface="+mn-cs"/>
              </a:rPr>
              <a:t>ss</a:t>
            </a:r>
            <a:r>
              <a:rPr lang="en-US" sz="2400" dirty="0">
                <a:solidFill>
                  <a:srgbClr val="0000FF"/>
                </a:solidFill>
                <a:latin typeface="Lucida Console" panose="020B0609040504020204" pitchFamily="49" charset="0"/>
                <a:cs typeface="+mn-cs"/>
              </a:rPr>
              <a:t> = $</a:t>
            </a:r>
            <a:r>
              <a:rPr lang="en-US" sz="2400" dirty="0" err="1">
                <a:solidFill>
                  <a:srgbClr val="0000FF"/>
                </a:solidFill>
                <a:latin typeface="Lucida Console" panose="020B0609040504020204" pitchFamily="49" charset="0"/>
                <a:cs typeface="+mn-cs"/>
              </a:rPr>
              <a:t>ExecutionContext.SessionState</a:t>
            </a:r>
            <a:endParaRPr lang="en-US" sz="2400" dirty="0">
              <a:solidFill>
                <a:srgbClr val="0000FF"/>
              </a:solidFill>
              <a:latin typeface="Lucida Console" panose="020B0609040504020204" pitchFamily="49" charset="0"/>
              <a:cs typeface="+mn-cs"/>
            </a:endParaRPr>
          </a:p>
          <a:p>
            <a:pPr defTabSz="914400"/>
            <a:endParaRPr lang="en-US" sz="2400" dirty="0" smtClean="0">
              <a:solidFill>
                <a:srgbClr val="0000FF"/>
              </a:solidFill>
              <a:latin typeface="Lucida Console" panose="020B0609040504020204" pitchFamily="49" charset="0"/>
              <a:cs typeface="+mn-cs"/>
            </a:endParaRPr>
          </a:p>
          <a:p>
            <a:pPr defTabSz="914400"/>
            <a:r>
              <a:rPr lang="en-US" sz="2400" dirty="0" smtClean="0">
                <a:solidFill>
                  <a:srgbClr val="0000FF"/>
                </a:solidFill>
                <a:latin typeface="Lucida Console" panose="020B0609040504020204" pitchFamily="49" charset="0"/>
                <a:cs typeface="+mn-cs"/>
              </a:rPr>
              <a:t>$</a:t>
            </a:r>
            <a:r>
              <a:rPr lang="en-US" sz="2400" dirty="0" err="1">
                <a:solidFill>
                  <a:srgbClr val="0000FF"/>
                </a:solidFill>
                <a:latin typeface="Lucida Console" panose="020B0609040504020204" pitchFamily="49" charset="0"/>
                <a:cs typeface="+mn-cs"/>
              </a:rPr>
              <a:t>ss.Scripts.Clear</a:t>
            </a:r>
            <a:r>
              <a:rPr lang="en-US" sz="2400" dirty="0">
                <a:solidFill>
                  <a:srgbClr val="0000FF"/>
                </a:solidFill>
                <a:latin typeface="Lucida Console" panose="020B0609040504020204" pitchFamily="49" charset="0"/>
                <a:cs typeface="+mn-cs"/>
              </a:rPr>
              <a:t>() </a:t>
            </a:r>
          </a:p>
          <a:p>
            <a:pPr defTabSz="914400"/>
            <a:r>
              <a:rPr lang="en-US" sz="2400" dirty="0" smtClean="0">
                <a:solidFill>
                  <a:srgbClr val="0000FF"/>
                </a:solidFill>
                <a:latin typeface="Lucida Console" panose="020B0609040504020204" pitchFamily="49" charset="0"/>
                <a:cs typeface="+mn-cs"/>
              </a:rPr>
              <a:t>$</a:t>
            </a:r>
            <a:r>
              <a:rPr lang="en-US" sz="2400" dirty="0" err="1">
                <a:solidFill>
                  <a:srgbClr val="0000FF"/>
                </a:solidFill>
                <a:latin typeface="Lucida Console" panose="020B0609040504020204" pitchFamily="49" charset="0"/>
                <a:cs typeface="+mn-cs"/>
              </a:rPr>
              <a:t>ss.Applications.clear</a:t>
            </a:r>
            <a:r>
              <a:rPr lang="en-US" sz="2400" dirty="0">
                <a:solidFill>
                  <a:srgbClr val="0000FF"/>
                </a:solidFill>
                <a:latin typeface="Lucida Console" panose="020B0609040504020204" pitchFamily="49" charset="0"/>
                <a:cs typeface="+mn-cs"/>
              </a:rPr>
              <a:t>()</a:t>
            </a:r>
          </a:p>
          <a:p>
            <a:pPr defTabSz="914400"/>
            <a:endParaRPr lang="en-US" sz="2400" dirty="0" smtClean="0">
              <a:solidFill>
                <a:srgbClr val="0000FF"/>
              </a:solidFill>
              <a:latin typeface="Lucida Console" panose="020B0609040504020204" pitchFamily="49" charset="0"/>
              <a:cs typeface="+mn-cs"/>
            </a:endParaRPr>
          </a:p>
          <a:p>
            <a:pPr defTabSz="914400"/>
            <a:r>
              <a:rPr lang="en-US" sz="2400" dirty="0" smtClean="0">
                <a:solidFill>
                  <a:srgbClr val="0000FF"/>
                </a:solidFill>
                <a:latin typeface="Lucida Console" panose="020B0609040504020204" pitchFamily="49" charset="0"/>
                <a:cs typeface="+mn-cs"/>
              </a:rPr>
              <a:t>$</a:t>
            </a:r>
            <a:r>
              <a:rPr lang="en-US" sz="2400" dirty="0" err="1">
                <a:solidFill>
                  <a:srgbClr val="0000FF"/>
                </a:solidFill>
                <a:latin typeface="Lucida Console" panose="020B0609040504020204" pitchFamily="49" charset="0"/>
                <a:cs typeface="+mn-cs"/>
              </a:rPr>
              <a:t>s.Applications.add</a:t>
            </a:r>
            <a:r>
              <a:rPr lang="en-US" sz="2400" dirty="0">
                <a:solidFill>
                  <a:srgbClr val="0000FF"/>
                </a:solidFill>
                <a:latin typeface="Lucida Console" panose="020B0609040504020204" pitchFamily="49" charset="0"/>
                <a:cs typeface="+mn-cs"/>
              </a:rPr>
              <a:t>("C:\windows\system32\calc.exe")</a:t>
            </a:r>
          </a:p>
          <a:p>
            <a:pPr defTabSz="914400"/>
            <a:endParaRPr lang="en-US" sz="2400" dirty="0" smtClean="0">
              <a:solidFill>
                <a:srgbClr val="0000FF"/>
              </a:solidFill>
              <a:latin typeface="Lucida Console" panose="020B0609040504020204" pitchFamily="49" charset="0"/>
              <a:cs typeface="+mn-cs"/>
            </a:endParaRPr>
          </a:p>
          <a:p>
            <a:pPr defTabSz="914400"/>
            <a:r>
              <a:rPr lang="en-US" sz="2400" dirty="0" smtClean="0">
                <a:solidFill>
                  <a:srgbClr val="0000FF"/>
                </a:solidFill>
                <a:latin typeface="Lucida Console" panose="020B0609040504020204" pitchFamily="49" charset="0"/>
                <a:cs typeface="+mn-cs"/>
              </a:rPr>
              <a:t>(</a:t>
            </a:r>
            <a:r>
              <a:rPr lang="en-US" sz="2400" dirty="0">
                <a:solidFill>
                  <a:srgbClr val="0000FF"/>
                </a:solidFill>
                <a:latin typeface="Lucida Console" panose="020B0609040504020204" pitchFamily="49" charset="0"/>
                <a:cs typeface="+mn-cs"/>
              </a:rPr>
              <a:t>Get-Command restart-computer).visibility=“private”</a:t>
            </a:r>
          </a:p>
          <a:p>
            <a:endParaRPr lang="en-US" sz="2800" dirty="0" smtClean="0">
              <a:solidFill>
                <a:schemeClr val="bg1"/>
              </a:solidFill>
              <a:cs typeface="Consolas" panose="020B0609020204030204" pitchFamily="49" charset="0"/>
            </a:endParaRPr>
          </a:p>
          <a:p>
            <a:r>
              <a:rPr lang="en-US" sz="2800" dirty="0" smtClean="0">
                <a:solidFill>
                  <a:schemeClr val="bg1"/>
                </a:solidFill>
                <a:cs typeface="Consolas" panose="020B0609020204030204" pitchFamily="49" charset="0"/>
              </a:rPr>
              <a:t>Always hide</a:t>
            </a:r>
          </a:p>
          <a:p>
            <a:pPr lvl="1"/>
            <a:r>
              <a:rPr lang="en-US" dirty="0" smtClean="0">
                <a:solidFill>
                  <a:schemeClr val="bg1"/>
                </a:solidFill>
                <a:cs typeface="Consolas" panose="020B0609020204030204" pitchFamily="49" charset="0"/>
              </a:rPr>
              <a:t>Invoke-Expression</a:t>
            </a:r>
          </a:p>
          <a:p>
            <a:pPr lvl="1"/>
            <a:r>
              <a:rPr lang="en-US" dirty="0" smtClean="0">
                <a:solidFill>
                  <a:schemeClr val="bg1"/>
                </a:solidFill>
                <a:cs typeface="Consolas" panose="020B0609020204030204" pitchFamily="49" charset="0"/>
              </a:rPr>
              <a:t>New-Object</a:t>
            </a:r>
          </a:p>
        </p:txBody>
      </p:sp>
    </p:spTree>
    <p:extLst>
      <p:ext uri="{BB962C8B-B14F-4D97-AF65-F5344CB8AC3E}">
        <p14:creationId xmlns:p14="http://schemas.microsoft.com/office/powerpoint/2010/main" val="28734946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Set up Logging</a:t>
            </a:r>
          </a:p>
        </p:txBody>
      </p:sp>
      <p:sp>
        <p:nvSpPr>
          <p:cNvPr id="3" name="Content Placeholder 2"/>
          <p:cNvSpPr>
            <a:spLocks noGrp="1"/>
          </p:cNvSpPr>
          <p:nvPr>
            <p:ph type="body" sz="quarter" idx="10"/>
          </p:nvPr>
        </p:nvSpPr>
        <p:spPr>
          <a:xfrm>
            <a:off x="269239" y="1192415"/>
            <a:ext cx="11653522" cy="1160318"/>
          </a:xfrm>
        </p:spPr>
        <p:txBody>
          <a:bodyPr/>
          <a:lstStyle/>
          <a:p>
            <a:pPr defTabSz="914400"/>
            <a:r>
              <a:rPr lang="en-US" sz="2400" dirty="0" smtClean="0">
                <a:solidFill>
                  <a:srgbClr val="0000FF"/>
                </a:solidFill>
                <a:latin typeface="Lucida Console" panose="020B0609040504020204" pitchFamily="49" charset="0"/>
                <a:cs typeface="+mn-cs"/>
              </a:rPr>
              <a:t>Get-Module </a:t>
            </a:r>
            <a:r>
              <a:rPr lang="en-US" sz="2400" dirty="0">
                <a:solidFill>
                  <a:srgbClr val="0000FF"/>
                </a:solidFill>
                <a:latin typeface="Lucida Console" panose="020B0609040504020204" pitchFamily="49" charset="0"/>
                <a:cs typeface="+mn-cs"/>
              </a:rPr>
              <a:t>$Module | </a:t>
            </a:r>
          </a:p>
          <a:p>
            <a:pPr defTabSz="914400"/>
            <a:r>
              <a:rPr lang="en-US" sz="2400" dirty="0">
                <a:solidFill>
                  <a:srgbClr val="0000FF"/>
                </a:solidFill>
                <a:latin typeface="Lucida Console" panose="020B0609040504020204" pitchFamily="49" charset="0"/>
                <a:cs typeface="+mn-cs"/>
              </a:rPr>
              <a:t> </a:t>
            </a:r>
            <a:r>
              <a:rPr lang="en-US" sz="2400" dirty="0">
                <a:solidFill>
                  <a:srgbClr val="0000FF"/>
                </a:solidFill>
                <a:latin typeface="Lucida Console" panose="020B0609040504020204" pitchFamily="49" charset="0"/>
                <a:cs typeface="+mn-cs"/>
              </a:rPr>
              <a:t>  % {$_.</a:t>
            </a:r>
            <a:r>
              <a:rPr lang="en-US" sz="2400" dirty="0" err="1">
                <a:solidFill>
                  <a:srgbClr val="0000FF"/>
                </a:solidFill>
                <a:latin typeface="Lucida Console" panose="020B0609040504020204" pitchFamily="49" charset="0"/>
                <a:cs typeface="+mn-cs"/>
              </a:rPr>
              <a:t>LogPipelineExecutionDetails</a:t>
            </a:r>
            <a:r>
              <a:rPr lang="en-US" sz="2400" dirty="0">
                <a:solidFill>
                  <a:srgbClr val="0000FF"/>
                </a:solidFill>
                <a:latin typeface="Lucida Console" panose="020B0609040504020204" pitchFamily="49" charset="0"/>
                <a:cs typeface="+mn-cs"/>
              </a:rPr>
              <a:t> = $true} </a:t>
            </a:r>
          </a:p>
          <a:p>
            <a:pPr marL="336145" lvl="1" indent="0">
              <a:buNone/>
            </a:pPr>
            <a:endParaRPr lang="en-US" sz="1400" dirty="0"/>
          </a:p>
        </p:txBody>
      </p:sp>
      <p:pic>
        <p:nvPicPr>
          <p:cNvPr id="4" name="Picture 3"/>
          <p:cNvPicPr>
            <a:picLocks noChangeAspect="1"/>
          </p:cNvPicPr>
          <p:nvPr/>
        </p:nvPicPr>
        <p:blipFill>
          <a:blip r:embed="rId2"/>
          <a:stretch>
            <a:fillRect/>
          </a:stretch>
        </p:blipFill>
        <p:spPr>
          <a:xfrm>
            <a:off x="2202287" y="2443718"/>
            <a:ext cx="7083381" cy="4414281"/>
          </a:xfrm>
          <a:prstGeom prst="rect">
            <a:avLst/>
          </a:prstGeom>
        </p:spPr>
      </p:pic>
    </p:spTree>
    <p:extLst>
      <p:ext uri="{BB962C8B-B14F-4D97-AF65-F5344CB8AC3E}">
        <p14:creationId xmlns:p14="http://schemas.microsoft.com/office/powerpoint/2010/main" val="36977563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Anything else</a:t>
            </a:r>
          </a:p>
        </p:txBody>
      </p:sp>
      <p:sp>
        <p:nvSpPr>
          <p:cNvPr id="3" name="Content Placeholder 2"/>
          <p:cNvSpPr>
            <a:spLocks noGrp="1"/>
          </p:cNvSpPr>
          <p:nvPr>
            <p:ph type="body" sz="quarter" idx="10"/>
          </p:nvPr>
        </p:nvSpPr>
        <p:spPr>
          <a:xfrm>
            <a:off x="269239" y="1192415"/>
            <a:ext cx="11653522" cy="3597908"/>
          </a:xfrm>
        </p:spPr>
        <p:txBody>
          <a:bodyPr/>
          <a:lstStyle/>
          <a:p>
            <a:endParaRPr lang="en-US" sz="2400" dirty="0" smtClean="0">
              <a:solidFill>
                <a:srgbClr val="0000FF"/>
              </a:solidFill>
              <a:latin typeface="Lucida Console" panose="020B0609040504020204" pitchFamily="49" charset="0"/>
              <a:cs typeface="+mn-cs"/>
            </a:endParaRPr>
          </a:p>
          <a:p>
            <a:r>
              <a:rPr lang="en-US" sz="2400" dirty="0" smtClean="0">
                <a:solidFill>
                  <a:srgbClr val="0000FF"/>
                </a:solidFill>
                <a:latin typeface="Lucida Console" panose="020B0609040504020204" pitchFamily="49" charset="0"/>
                <a:cs typeface="+mn-cs"/>
              </a:rPr>
              <a:t>$user = </a:t>
            </a:r>
            <a:r>
              <a:rPr lang="en-US" sz="2400" dirty="0">
                <a:solidFill>
                  <a:srgbClr val="0000FF"/>
                </a:solidFill>
                <a:latin typeface="Lucida Console" panose="020B0609040504020204" pitchFamily="49" charset="0"/>
              </a:rPr>
              <a:t>$</a:t>
            </a:r>
            <a:r>
              <a:rPr lang="en-US" sz="2400" dirty="0" err="1">
                <a:solidFill>
                  <a:srgbClr val="0000FF"/>
                </a:solidFill>
                <a:latin typeface="Lucida Console" panose="020B0609040504020204" pitchFamily="49" charset="0"/>
              </a:rPr>
              <a:t>PSSenderInfo</a:t>
            </a:r>
            <a:r>
              <a:rPr lang="en-US" sz="2400" dirty="0">
                <a:solidFill>
                  <a:srgbClr val="0000FF"/>
                </a:solidFill>
                <a:latin typeface="Lucida Console" panose="020B0609040504020204" pitchFamily="49" charset="0"/>
              </a:rPr>
              <a:t>. </a:t>
            </a:r>
            <a:r>
              <a:rPr lang="en-US" sz="2400" dirty="0" err="1">
                <a:solidFill>
                  <a:srgbClr val="0000FF"/>
                </a:solidFill>
                <a:latin typeface="Lucida Console" panose="020B0609040504020204" pitchFamily="49" charset="0"/>
              </a:rPr>
              <a:t>ConnectedUser</a:t>
            </a:r>
            <a:endParaRPr lang="en-US" sz="2400" dirty="0" smtClean="0">
              <a:solidFill>
                <a:srgbClr val="0000FF"/>
              </a:solidFill>
              <a:latin typeface="Lucida Console" panose="020B0609040504020204" pitchFamily="49" charset="0"/>
              <a:cs typeface="+mn-cs"/>
            </a:endParaRPr>
          </a:p>
          <a:p>
            <a:r>
              <a:rPr lang="en-US" sz="2400" dirty="0" smtClean="0">
                <a:solidFill>
                  <a:srgbClr val="0000FF"/>
                </a:solidFill>
                <a:latin typeface="Lucida Console" panose="020B0609040504020204" pitchFamily="49" charset="0"/>
                <a:cs typeface="+mn-cs"/>
              </a:rPr>
              <a:t>Send-</a:t>
            </a:r>
            <a:r>
              <a:rPr lang="en-US" sz="2400" dirty="0" err="1" smtClean="0">
                <a:solidFill>
                  <a:srgbClr val="0000FF"/>
                </a:solidFill>
                <a:latin typeface="Lucida Console" panose="020B0609040504020204" pitchFamily="49" charset="0"/>
                <a:cs typeface="+mn-cs"/>
              </a:rPr>
              <a:t>MailMessage</a:t>
            </a:r>
            <a:r>
              <a:rPr lang="en-US" sz="2400" dirty="0" smtClean="0">
                <a:solidFill>
                  <a:srgbClr val="0000FF"/>
                </a:solidFill>
                <a:latin typeface="Lucida Console" panose="020B0609040504020204" pitchFamily="49" charset="0"/>
                <a:cs typeface="+mn-cs"/>
              </a:rPr>
              <a:t> </a:t>
            </a:r>
            <a:r>
              <a:rPr lang="en-US" sz="2400" dirty="0">
                <a:solidFill>
                  <a:srgbClr val="0000FF"/>
                </a:solidFill>
                <a:latin typeface="Lucida Console" panose="020B0609040504020204" pitchFamily="49" charset="0"/>
                <a:cs typeface="+mn-cs"/>
              </a:rPr>
              <a:t>–Message </a:t>
            </a:r>
            <a:r>
              <a:rPr lang="en-US" sz="2400" dirty="0" smtClean="0">
                <a:solidFill>
                  <a:srgbClr val="0000FF"/>
                </a:solidFill>
                <a:latin typeface="Lucida Console" panose="020B0609040504020204" pitchFamily="49" charset="0"/>
                <a:cs typeface="+mn-cs"/>
              </a:rPr>
              <a:t>“$user </a:t>
            </a:r>
            <a:r>
              <a:rPr lang="en-US" sz="2400" dirty="0">
                <a:solidFill>
                  <a:srgbClr val="0000FF"/>
                </a:solidFill>
                <a:latin typeface="Lucida Console" panose="020B0609040504020204" pitchFamily="49" charset="0"/>
                <a:cs typeface="+mn-cs"/>
              </a:rPr>
              <a:t>on machine $(hostname</a:t>
            </a:r>
            <a:r>
              <a:rPr lang="en-US" sz="2400" dirty="0" smtClean="0">
                <a:solidFill>
                  <a:srgbClr val="0000FF"/>
                </a:solidFill>
                <a:latin typeface="Lucida Console" panose="020B0609040504020204" pitchFamily="49" charset="0"/>
                <a:cs typeface="+mn-cs"/>
              </a:rPr>
              <a:t>)”</a:t>
            </a:r>
          </a:p>
          <a:p>
            <a:endParaRPr lang="en-US" sz="2400" dirty="0" smtClean="0">
              <a:solidFill>
                <a:srgbClr val="0000FF"/>
              </a:solidFill>
              <a:latin typeface="Lucida Console" panose="020B0609040504020204" pitchFamily="49" charset="0"/>
              <a:cs typeface="+mn-cs"/>
            </a:endParaRPr>
          </a:p>
          <a:p>
            <a:r>
              <a:rPr lang="en-US" sz="2400" dirty="0" smtClean="0">
                <a:solidFill>
                  <a:srgbClr val="0000FF"/>
                </a:solidFill>
                <a:latin typeface="Lucida Console" panose="020B0609040504020204" pitchFamily="49" charset="0"/>
                <a:cs typeface="+mn-cs"/>
              </a:rPr>
              <a:t>$today = </a:t>
            </a:r>
            <a:r>
              <a:rPr lang="en-US" sz="2400" dirty="0">
                <a:solidFill>
                  <a:srgbClr val="0000FF"/>
                </a:solidFill>
                <a:latin typeface="Lucida Console" panose="020B0609040504020204" pitchFamily="49" charset="0"/>
              </a:rPr>
              <a:t>[</a:t>
            </a:r>
            <a:r>
              <a:rPr lang="en-US" sz="2400" dirty="0" err="1">
                <a:solidFill>
                  <a:srgbClr val="0000FF"/>
                </a:solidFill>
                <a:latin typeface="Lucida Console" panose="020B0609040504020204" pitchFamily="49" charset="0"/>
              </a:rPr>
              <a:t>DateTime</a:t>
            </a:r>
            <a:r>
              <a:rPr lang="en-US" sz="2400" dirty="0">
                <a:solidFill>
                  <a:srgbClr val="0000FF"/>
                </a:solidFill>
                <a:latin typeface="Lucida Console" panose="020B0609040504020204" pitchFamily="49" charset="0"/>
              </a:rPr>
              <a:t>]::</a:t>
            </a:r>
            <a:r>
              <a:rPr lang="en-US" sz="2400" dirty="0" err="1">
                <a:solidFill>
                  <a:srgbClr val="0000FF"/>
                </a:solidFill>
                <a:latin typeface="Lucida Console" panose="020B0609040504020204" pitchFamily="49" charset="0"/>
              </a:rPr>
              <a:t>NOW.DayofWeek</a:t>
            </a:r>
            <a:endParaRPr lang="en-US" sz="2400" dirty="0">
              <a:solidFill>
                <a:srgbClr val="0000FF"/>
              </a:solidFill>
              <a:latin typeface="Lucida Console" panose="020B0609040504020204" pitchFamily="49" charset="0"/>
              <a:cs typeface="+mn-cs"/>
            </a:endParaRPr>
          </a:p>
          <a:p>
            <a:r>
              <a:rPr lang="en-US" sz="2400" dirty="0">
                <a:solidFill>
                  <a:srgbClr val="0000FF"/>
                </a:solidFill>
                <a:latin typeface="Lucida Console" panose="020B0609040504020204" pitchFamily="49" charset="0"/>
                <a:cs typeface="+mn-cs"/>
              </a:rPr>
              <a:t>If </a:t>
            </a:r>
            <a:r>
              <a:rPr lang="en-US" sz="2400" dirty="0" smtClean="0">
                <a:solidFill>
                  <a:srgbClr val="0000FF"/>
                </a:solidFill>
                <a:latin typeface="Lucida Console" panose="020B0609040504020204" pitchFamily="49" charset="0"/>
                <a:cs typeface="+mn-cs"/>
              </a:rPr>
              <a:t>($today </a:t>
            </a:r>
            <a:r>
              <a:rPr lang="en-US" sz="2400" dirty="0">
                <a:solidFill>
                  <a:srgbClr val="0000FF"/>
                </a:solidFill>
                <a:latin typeface="Lucida Console" panose="020B0609040504020204" pitchFamily="49" charset="0"/>
                <a:cs typeface="+mn-cs"/>
              </a:rPr>
              <a:t>–in “</a:t>
            </a:r>
            <a:r>
              <a:rPr lang="en-US" sz="2400" dirty="0" err="1">
                <a:solidFill>
                  <a:srgbClr val="0000FF"/>
                </a:solidFill>
                <a:latin typeface="Lucida Console" panose="020B0609040504020204" pitchFamily="49" charset="0"/>
                <a:cs typeface="+mn-cs"/>
              </a:rPr>
              <a:t>Saturday”,”Sunday</a:t>
            </a:r>
            <a:r>
              <a:rPr lang="en-US" sz="2400" dirty="0">
                <a:solidFill>
                  <a:srgbClr val="0000FF"/>
                </a:solidFill>
                <a:latin typeface="Lucida Console" panose="020B0609040504020204" pitchFamily="49" charset="0"/>
                <a:cs typeface="+mn-cs"/>
              </a:rPr>
              <a:t>”) </a:t>
            </a:r>
            <a:endParaRPr lang="en-US" sz="2400" dirty="0" smtClean="0">
              <a:solidFill>
                <a:srgbClr val="0000FF"/>
              </a:solidFill>
              <a:latin typeface="Lucida Console" panose="020B0609040504020204" pitchFamily="49" charset="0"/>
              <a:cs typeface="+mn-cs"/>
            </a:endParaRPr>
          </a:p>
          <a:p>
            <a:r>
              <a:rPr lang="en-US" sz="2400" dirty="0" smtClean="0">
                <a:solidFill>
                  <a:srgbClr val="0000FF"/>
                </a:solidFill>
                <a:latin typeface="Lucida Console" panose="020B0609040504020204" pitchFamily="49" charset="0"/>
                <a:cs typeface="+mn-cs"/>
              </a:rPr>
              <a:t>{  throw </a:t>
            </a:r>
            <a:r>
              <a:rPr lang="en-US" sz="2400" dirty="0">
                <a:solidFill>
                  <a:srgbClr val="0000FF"/>
                </a:solidFill>
                <a:latin typeface="Lucida Console" panose="020B0609040504020204" pitchFamily="49" charset="0"/>
                <a:cs typeface="+mn-cs"/>
              </a:rPr>
              <a:t>“GO HOME”}</a:t>
            </a:r>
          </a:p>
          <a:p>
            <a:endParaRPr lang="en-US" sz="2400" dirty="0" smtClean="0"/>
          </a:p>
          <a:p>
            <a:pPr lvl="1"/>
            <a:endParaRPr lang="en-US" sz="1400" dirty="0"/>
          </a:p>
        </p:txBody>
      </p:sp>
    </p:spTree>
    <p:extLst>
      <p:ext uri="{BB962C8B-B14F-4D97-AF65-F5344CB8AC3E}">
        <p14:creationId xmlns:p14="http://schemas.microsoft.com/office/powerpoint/2010/main" val="39781520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1589"/>
            <a:ext cx="10515600" cy="1325563"/>
          </a:xfrm>
        </p:spPr>
        <p:txBody>
          <a:bodyPr/>
          <a:lstStyle/>
          <a:p>
            <a:r>
              <a:rPr lang="en-US" sz="4400" dirty="0" smtClean="0"/>
              <a:t>In case you aren’t up on current events</a:t>
            </a:r>
            <a:endParaRPr lang="en-US" sz="4400" dirty="0"/>
          </a:p>
        </p:txBody>
      </p:sp>
      <p:sp>
        <p:nvSpPr>
          <p:cNvPr id="3" name="TextBox 2"/>
          <p:cNvSpPr txBox="1"/>
          <p:nvPr/>
        </p:nvSpPr>
        <p:spPr>
          <a:xfrm>
            <a:off x="1609344" y="3944112"/>
            <a:ext cx="9885848" cy="769441"/>
          </a:xfrm>
          <a:prstGeom prst="rect">
            <a:avLst/>
          </a:prstGeom>
          <a:noFill/>
        </p:spPr>
        <p:txBody>
          <a:bodyPr wrap="none" rtlCol="0">
            <a:spAutoFit/>
          </a:bodyPr>
          <a:lstStyle/>
          <a:p>
            <a:r>
              <a:rPr lang="en-US" sz="4400" dirty="0" smtClean="0">
                <a:latin typeface="+mj-lt"/>
              </a:rPr>
              <a:t>There is a tsunami of bad heading our way</a:t>
            </a:r>
            <a:endParaRPr lang="en-US" sz="4400" dirty="0">
              <a:latin typeface="+mj-lt"/>
            </a:endParaRPr>
          </a:p>
        </p:txBody>
      </p:sp>
    </p:spTree>
    <p:extLst>
      <p:ext uri="{BB962C8B-B14F-4D97-AF65-F5344CB8AC3E}">
        <p14:creationId xmlns:p14="http://schemas.microsoft.com/office/powerpoint/2010/main" val="567452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Logging</a:t>
            </a:r>
            <a:endParaRPr lang="en-US" dirty="0"/>
          </a:p>
        </p:txBody>
      </p:sp>
      <p:sp>
        <p:nvSpPr>
          <p:cNvPr id="3" name="Content Placeholder 2"/>
          <p:cNvSpPr>
            <a:spLocks noGrp="1"/>
          </p:cNvSpPr>
          <p:nvPr>
            <p:ph type="body" sz="quarter" idx="10"/>
          </p:nvPr>
        </p:nvSpPr>
        <p:spPr>
          <a:xfrm>
            <a:off x="269239" y="1192415"/>
            <a:ext cx="11653522" cy="4459491"/>
          </a:xfrm>
        </p:spPr>
        <p:txBody>
          <a:bodyPr/>
          <a:lstStyle/>
          <a:p>
            <a:endParaRPr lang="en-US" sz="1800" dirty="0" smtClean="0">
              <a:latin typeface="Consolas" panose="020B0609020204030204" pitchFamily="49" charset="0"/>
              <a:cs typeface="Consolas" panose="020B0609020204030204" pitchFamily="49" charset="0"/>
            </a:endParaRPr>
          </a:p>
          <a:p>
            <a:r>
              <a:rPr lang="en-US" sz="2000" dirty="0" smtClean="0">
                <a:solidFill>
                  <a:srgbClr val="FF0000"/>
                </a:solidFill>
                <a:latin typeface="Lucida Console" panose="020B0609040504020204" pitchFamily="49" charset="0"/>
              </a:rPr>
              <a:t>$</a:t>
            </a:r>
            <a:r>
              <a:rPr lang="en-US" sz="2000" dirty="0" err="1" smtClean="0">
                <a:solidFill>
                  <a:srgbClr val="FF0000"/>
                </a:solidFill>
                <a:latin typeface="Lucida Console" panose="020B0609040504020204" pitchFamily="49" charset="0"/>
              </a:rPr>
              <a:t>myid</a:t>
            </a:r>
            <a:r>
              <a:rPr lang="en-US" sz="2000" dirty="0" smtClean="0">
                <a:solidFill>
                  <a:srgbClr val="FF0000"/>
                </a:solidFill>
                <a:latin typeface="Lucida Console" panose="020B0609040504020204" pitchFamily="49" charset="0"/>
              </a:rPr>
              <a:t> </a:t>
            </a:r>
            <a:r>
              <a:rPr lang="en-US" sz="2000" dirty="0">
                <a:solidFill>
                  <a:srgbClr val="0000FF"/>
                </a:solidFill>
                <a:latin typeface="Lucida Console" panose="020B0609040504020204" pitchFamily="49" charset="0"/>
              </a:rPr>
              <a:t>= $</a:t>
            </a:r>
            <a:r>
              <a:rPr lang="en-US" sz="2000" dirty="0" err="1">
                <a:solidFill>
                  <a:srgbClr val="0000FF"/>
                </a:solidFill>
                <a:latin typeface="Lucida Console" panose="020B0609040504020204" pitchFamily="49" charset="0"/>
              </a:rPr>
              <a:t>ExecutionContext.host.Runspace.InstanceId</a:t>
            </a:r>
            <a:r>
              <a:rPr lang="en-US" sz="2000" dirty="0">
                <a:solidFill>
                  <a:srgbClr val="0000FF"/>
                </a:solidFill>
                <a:latin typeface="Lucida Console" panose="020B0609040504020204" pitchFamily="49" charset="0"/>
              </a:rPr>
              <a:t>    </a:t>
            </a:r>
            <a:r>
              <a:rPr lang="en-US" sz="2000" dirty="0">
                <a:solidFill>
                  <a:srgbClr val="0000FF"/>
                </a:solidFill>
                <a:latin typeface="Lucida Console" panose="020B0609040504020204" pitchFamily="49" charset="0"/>
              </a:rPr>
              <a:t/>
            </a:r>
            <a:br>
              <a:rPr lang="en-US" sz="2000" dirty="0">
                <a:solidFill>
                  <a:srgbClr val="0000FF"/>
                </a:solidFill>
                <a:latin typeface="Lucida Console" panose="020B0609040504020204" pitchFamily="49" charset="0"/>
              </a:rPr>
            </a:br>
            <a:endParaRPr lang="en-US" sz="2000" dirty="0">
              <a:solidFill>
                <a:srgbClr val="0000FF"/>
              </a:solidFill>
              <a:latin typeface="Lucida Console" panose="020B0609040504020204" pitchFamily="49" charset="0"/>
            </a:endParaRPr>
          </a:p>
          <a:p>
            <a:r>
              <a:rPr lang="en-US" sz="2000" dirty="0">
                <a:solidFill>
                  <a:srgbClr val="0000FF"/>
                </a:solidFill>
                <a:latin typeface="Lucida Console" panose="020B0609040504020204" pitchFamily="49" charset="0"/>
              </a:rPr>
              <a:t>Get-</a:t>
            </a:r>
            <a:r>
              <a:rPr lang="en-US" sz="2000" dirty="0" err="1">
                <a:solidFill>
                  <a:srgbClr val="0000FF"/>
                </a:solidFill>
                <a:latin typeface="Lucida Console" panose="020B0609040504020204" pitchFamily="49" charset="0"/>
              </a:rPr>
              <a:t>WinEvent</a:t>
            </a:r>
            <a:r>
              <a:rPr lang="en-US" sz="2000" dirty="0">
                <a:solidFill>
                  <a:srgbClr val="0000FF"/>
                </a:solidFill>
                <a:latin typeface="Lucida Console" panose="020B0609040504020204" pitchFamily="49" charset="0"/>
              </a:rPr>
              <a:t> -</a:t>
            </a:r>
            <a:r>
              <a:rPr lang="en-US" sz="2000" dirty="0" err="1">
                <a:solidFill>
                  <a:srgbClr val="0000FF"/>
                </a:solidFill>
                <a:latin typeface="Lucida Console" panose="020B0609040504020204" pitchFamily="49" charset="0"/>
              </a:rPr>
              <a:t>LogName</a:t>
            </a:r>
            <a:r>
              <a:rPr lang="en-US" sz="2000" dirty="0">
                <a:solidFill>
                  <a:srgbClr val="0000FF"/>
                </a:solidFill>
                <a:latin typeface="Lucida Console" panose="020B0609040504020204" pitchFamily="49" charset="0"/>
              </a:rPr>
              <a:t> </a:t>
            </a:r>
            <a:r>
              <a:rPr lang="en-US" sz="2000" dirty="0">
                <a:solidFill>
                  <a:srgbClr val="FF0000"/>
                </a:solidFill>
                <a:latin typeface="Lucida Console" panose="020B0609040504020204" pitchFamily="49" charset="0"/>
              </a:rPr>
              <a:t>Microsoft-Windows-PowerShell/Operational</a:t>
            </a:r>
            <a:r>
              <a:rPr lang="en-US" sz="2000" dirty="0">
                <a:solidFill>
                  <a:srgbClr val="0000FF"/>
                </a:solidFill>
                <a:latin typeface="Lucida Console" panose="020B0609040504020204" pitchFamily="49" charset="0"/>
              </a:rPr>
              <a:t> | </a:t>
            </a:r>
            <a:br>
              <a:rPr lang="en-US" sz="2000" dirty="0">
                <a:solidFill>
                  <a:srgbClr val="0000FF"/>
                </a:solidFill>
                <a:latin typeface="Lucida Console" panose="020B0609040504020204" pitchFamily="49" charset="0"/>
              </a:rPr>
            </a:br>
            <a:r>
              <a:rPr lang="en-US" sz="2000" dirty="0" smtClean="0">
                <a:solidFill>
                  <a:srgbClr val="0000FF"/>
                </a:solidFill>
                <a:latin typeface="Lucida Console" panose="020B0609040504020204" pitchFamily="49" charset="0"/>
              </a:rPr>
              <a:t>   where </a:t>
            </a:r>
            <a:r>
              <a:rPr lang="en-US" sz="2000" dirty="0">
                <a:solidFill>
                  <a:srgbClr val="0000FF"/>
                </a:solidFill>
                <a:latin typeface="Lucida Console" panose="020B0609040504020204" pitchFamily="49" charset="0"/>
              </a:rPr>
              <a:t>{$_.</a:t>
            </a:r>
            <a:r>
              <a:rPr lang="en-US" sz="2000" dirty="0" err="1">
                <a:solidFill>
                  <a:srgbClr val="0000FF"/>
                </a:solidFill>
                <a:latin typeface="Lucida Console" panose="020B0609040504020204" pitchFamily="49" charset="0"/>
              </a:rPr>
              <a:t>properties.Value</a:t>
            </a:r>
            <a:r>
              <a:rPr lang="en-US" sz="2000" dirty="0">
                <a:solidFill>
                  <a:srgbClr val="0000FF"/>
                </a:solidFill>
                <a:latin typeface="Lucida Console" panose="020B0609040504020204" pitchFamily="49" charset="0"/>
              </a:rPr>
              <a:t> -match </a:t>
            </a:r>
            <a:r>
              <a:rPr lang="en-US" sz="2000" dirty="0">
                <a:solidFill>
                  <a:srgbClr val="FF0000"/>
                </a:solidFill>
                <a:latin typeface="Lucida Console" panose="020B0609040504020204" pitchFamily="49" charset="0"/>
              </a:rPr>
              <a:t>"</a:t>
            </a:r>
            <a:r>
              <a:rPr lang="en-US" sz="2000" dirty="0" err="1">
                <a:solidFill>
                  <a:srgbClr val="FF0000"/>
                </a:solidFill>
                <a:latin typeface="Lucida Console" panose="020B0609040504020204" pitchFamily="49" charset="0"/>
              </a:rPr>
              <a:t>Runspace</a:t>
            </a:r>
            <a:r>
              <a:rPr lang="en-US" sz="2000" dirty="0">
                <a:solidFill>
                  <a:srgbClr val="FF0000"/>
                </a:solidFill>
                <a:latin typeface="Lucida Console" panose="020B0609040504020204" pitchFamily="49" charset="0"/>
              </a:rPr>
              <a:t> ID = $</a:t>
            </a:r>
            <a:r>
              <a:rPr lang="en-US" sz="2000" dirty="0" err="1" smtClean="0">
                <a:solidFill>
                  <a:srgbClr val="FF0000"/>
                </a:solidFill>
                <a:latin typeface="Lucida Console" panose="020B0609040504020204" pitchFamily="49" charset="0"/>
              </a:rPr>
              <a:t>myid</a:t>
            </a:r>
            <a:r>
              <a:rPr lang="en-US" sz="2000" dirty="0">
                <a:solidFill>
                  <a:srgbClr val="FF0000"/>
                </a:solidFill>
                <a:latin typeface="Lucida Console" panose="020B0609040504020204" pitchFamily="49" charset="0"/>
              </a:rPr>
              <a:t>"</a:t>
            </a:r>
            <a:r>
              <a:rPr lang="en-US" sz="2000" dirty="0">
                <a:solidFill>
                  <a:srgbClr val="0000FF"/>
                </a:solidFill>
                <a:latin typeface="Lucida Console" panose="020B0609040504020204" pitchFamily="49" charset="0"/>
              </a:rPr>
              <a:t>} </a:t>
            </a:r>
            <a:r>
              <a:rPr lang="en-US" sz="2000" dirty="0" smtClean="0">
                <a:solidFill>
                  <a:srgbClr val="0000FF"/>
                </a:solidFill>
                <a:latin typeface="Lucida Console" panose="020B0609040504020204" pitchFamily="49" charset="0"/>
              </a:rPr>
              <a:t>|</a:t>
            </a:r>
          </a:p>
          <a:p>
            <a:r>
              <a:rPr lang="en-US" sz="2000" dirty="0" smtClean="0">
                <a:solidFill>
                  <a:srgbClr val="0000FF"/>
                </a:solidFill>
                <a:latin typeface="Lucida Console" panose="020B0609040504020204" pitchFamily="49" charset="0"/>
              </a:rPr>
              <a:t>   </a:t>
            </a:r>
            <a:r>
              <a:rPr lang="en-US" sz="2000" dirty="0" err="1" smtClean="0">
                <a:solidFill>
                  <a:srgbClr val="0000FF"/>
                </a:solidFill>
                <a:latin typeface="Lucida Console" panose="020B0609040504020204" pitchFamily="49" charset="0"/>
              </a:rPr>
              <a:t>foreach</a:t>
            </a:r>
            <a:r>
              <a:rPr lang="en-US" sz="2000" dirty="0" smtClean="0">
                <a:solidFill>
                  <a:srgbClr val="0000FF"/>
                </a:solidFill>
                <a:latin typeface="Lucida Console" panose="020B0609040504020204" pitchFamily="49" charset="0"/>
              </a:rPr>
              <a:t> </a:t>
            </a:r>
            <a:r>
              <a:rPr lang="en-US" sz="2000" dirty="0">
                <a:solidFill>
                  <a:srgbClr val="0000FF"/>
                </a:solidFill>
                <a:latin typeface="Lucida Console" panose="020B0609040504020204" pitchFamily="49" charset="0"/>
              </a:rPr>
              <a:t>{ </a:t>
            </a:r>
            <a:endParaRPr lang="en-US" sz="2000" dirty="0" smtClean="0">
              <a:solidFill>
                <a:srgbClr val="0000FF"/>
              </a:solidFill>
              <a:latin typeface="Lucida Console" panose="020B0609040504020204" pitchFamily="49" charset="0"/>
            </a:endParaRPr>
          </a:p>
          <a:p>
            <a:r>
              <a:rPr lang="en-US" sz="2000" dirty="0" smtClean="0">
                <a:solidFill>
                  <a:srgbClr val="0000FF"/>
                </a:solidFill>
                <a:latin typeface="Lucida Console" panose="020B0609040504020204" pitchFamily="49" charset="0"/>
              </a:rPr>
              <a:t>      New-Object </a:t>
            </a:r>
            <a:r>
              <a:rPr lang="en-US" sz="2000" dirty="0" err="1" smtClean="0">
                <a:solidFill>
                  <a:srgbClr val="0000FF"/>
                </a:solidFill>
                <a:latin typeface="Lucida Console" panose="020B0609040504020204" pitchFamily="49" charset="0"/>
              </a:rPr>
              <a:t>PSObject</a:t>
            </a:r>
            <a:r>
              <a:rPr lang="en-US" sz="2000" dirty="0" smtClean="0">
                <a:solidFill>
                  <a:srgbClr val="0000FF"/>
                </a:solidFill>
                <a:latin typeface="Lucida Console" panose="020B0609040504020204" pitchFamily="49" charset="0"/>
              </a:rPr>
              <a:t> –Property @{</a:t>
            </a:r>
            <a:br>
              <a:rPr lang="en-US" sz="2000" dirty="0" smtClean="0">
                <a:solidFill>
                  <a:srgbClr val="0000FF"/>
                </a:solidFill>
                <a:latin typeface="Lucida Console" panose="020B0609040504020204" pitchFamily="49" charset="0"/>
              </a:rPr>
            </a:br>
            <a:r>
              <a:rPr lang="en-US" sz="2000" dirty="0">
                <a:solidFill>
                  <a:srgbClr val="0000FF"/>
                </a:solidFill>
                <a:latin typeface="Lucida Console" panose="020B0609040504020204" pitchFamily="49" charset="0"/>
              </a:rPr>
              <a:t>	   Command = $_.Properties[2].Value  </a:t>
            </a:r>
          </a:p>
          <a:p>
            <a:r>
              <a:rPr lang="en-US" sz="2000" dirty="0" smtClean="0">
                <a:solidFill>
                  <a:srgbClr val="0000FF"/>
                </a:solidFill>
                <a:latin typeface="Lucida Console" panose="020B0609040504020204" pitchFamily="49" charset="0"/>
              </a:rPr>
              <a:t>	   Time      = $_.</a:t>
            </a:r>
            <a:r>
              <a:rPr lang="en-US" sz="2000" dirty="0" err="1" smtClean="0">
                <a:solidFill>
                  <a:srgbClr val="0000FF"/>
                </a:solidFill>
                <a:latin typeface="Lucida Console" panose="020B0609040504020204" pitchFamily="49" charset="0"/>
              </a:rPr>
              <a:t>TimeCreated</a:t>
            </a:r>
            <a:r>
              <a:rPr lang="en-US" sz="2000" dirty="0" smtClean="0">
                <a:solidFill>
                  <a:srgbClr val="0000FF"/>
                </a:solidFill>
                <a:latin typeface="Lucida Console" panose="020B0609040504020204" pitchFamily="49" charset="0"/>
              </a:rPr>
              <a:t> </a:t>
            </a:r>
            <a:br>
              <a:rPr lang="en-US" sz="2000" dirty="0" smtClean="0">
                <a:solidFill>
                  <a:srgbClr val="0000FF"/>
                </a:solidFill>
                <a:latin typeface="Lucida Console" panose="020B0609040504020204" pitchFamily="49" charset="0"/>
              </a:rPr>
            </a:br>
            <a:r>
              <a:rPr lang="en-US" sz="2000" dirty="0" smtClean="0">
                <a:solidFill>
                  <a:srgbClr val="0000FF"/>
                </a:solidFill>
                <a:latin typeface="Lucida Console" panose="020B0609040504020204" pitchFamily="49" charset="0"/>
              </a:rPr>
              <a:t>      }</a:t>
            </a:r>
          </a:p>
          <a:p>
            <a:r>
              <a:rPr lang="en-US" sz="2000" dirty="0">
                <a:solidFill>
                  <a:srgbClr val="0000FF"/>
                </a:solidFill>
                <a:latin typeface="Lucida Console" panose="020B0609040504020204" pitchFamily="49" charset="0"/>
              </a:rPr>
              <a:t> </a:t>
            </a:r>
            <a:r>
              <a:rPr lang="en-US" sz="2000" dirty="0" smtClean="0">
                <a:solidFill>
                  <a:srgbClr val="0000FF"/>
                </a:solidFill>
                <a:latin typeface="Lucida Console" panose="020B0609040504020204" pitchFamily="49" charset="0"/>
              </a:rPr>
              <a:t>  }</a:t>
            </a:r>
            <a:endParaRPr lang="en-US" sz="2000" dirty="0">
              <a:solidFill>
                <a:srgbClr val="0000FF"/>
              </a:solidFill>
              <a:latin typeface="Lucida Console" panose="020B0609040504020204" pitchFamily="49" charset="0"/>
            </a:endParaRPr>
          </a:p>
          <a:p>
            <a:pPr marL="0" indent="0">
              <a:buNone/>
            </a:pPr>
            <a:r>
              <a:rPr lang="en-US" sz="2000" dirty="0">
                <a:solidFill>
                  <a:srgbClr val="0000FF"/>
                </a:solidFill>
                <a:latin typeface="Lucida Console" panose="020B0609040504020204" pitchFamily="49" charset="0"/>
              </a:rPr>
              <a:t> </a:t>
            </a:r>
            <a:endParaRPr lang="en-US" sz="2000" dirty="0">
              <a:solidFill>
                <a:srgbClr val="0000FF"/>
              </a:solidFill>
              <a:latin typeface="Lucida Console" panose="020B0609040504020204" pitchFamily="49" charset="0"/>
            </a:endParaRPr>
          </a:p>
          <a:p>
            <a:endParaRPr lang="en-US" dirty="0"/>
          </a:p>
        </p:txBody>
      </p:sp>
    </p:spTree>
    <p:extLst>
      <p:ext uri="{BB962C8B-B14F-4D97-AF65-F5344CB8AC3E}">
        <p14:creationId xmlns:p14="http://schemas.microsoft.com/office/powerpoint/2010/main" val="15787272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Admins are an attack surface!</a:t>
            </a:r>
            <a:endParaRPr lang="en-US" dirty="0"/>
          </a:p>
        </p:txBody>
      </p:sp>
    </p:spTree>
    <p:extLst>
      <p:ext uri="{BB962C8B-B14F-4D97-AF65-F5344CB8AC3E}">
        <p14:creationId xmlns:p14="http://schemas.microsoft.com/office/powerpoint/2010/main" val="3558384256"/>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038652"/>
          </a:xfrm>
        </p:spPr>
        <p:txBody>
          <a:bodyPr/>
          <a:lstStyle/>
          <a:p>
            <a:r>
              <a:rPr lang="en-US" sz="3200" dirty="0" smtClean="0"/>
              <a:t>Reduce the number of people with administrator </a:t>
            </a:r>
            <a:r>
              <a:rPr lang="en-US" sz="3200" dirty="0" err="1" smtClean="0"/>
              <a:t>privs</a:t>
            </a:r>
            <a:endParaRPr lang="en-US" sz="3200" dirty="0" smtClean="0"/>
          </a:p>
          <a:p>
            <a:r>
              <a:rPr lang="en-US" sz="3200" dirty="0" smtClean="0"/>
              <a:t>Reduce the impact of admin </a:t>
            </a:r>
            <a:r>
              <a:rPr lang="en-US" sz="3200" dirty="0" err="1" smtClean="0"/>
              <a:t>privs</a:t>
            </a:r>
            <a:endParaRPr lang="en-US" sz="3200" dirty="0" smtClean="0"/>
          </a:p>
          <a:p>
            <a:r>
              <a:rPr lang="en-US" sz="3200" dirty="0" smtClean="0"/>
              <a:t>Reduce what can be done when using those admin </a:t>
            </a:r>
            <a:r>
              <a:rPr lang="en-US" sz="3200" dirty="0" err="1" smtClean="0"/>
              <a:t>privs</a:t>
            </a:r>
            <a:endParaRPr lang="en-US" sz="3200"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Incrementally reduce admin exposure</a:t>
            </a:r>
            <a:br>
              <a:rPr lang="en-US" dirty="0" smtClean="0"/>
            </a:br>
            <a:endParaRPr lang="en-US" dirty="0"/>
          </a:p>
        </p:txBody>
      </p:sp>
    </p:spTree>
    <p:extLst>
      <p:ext uri="{BB962C8B-B14F-4D97-AF65-F5344CB8AC3E}">
        <p14:creationId xmlns:p14="http://schemas.microsoft.com/office/powerpoint/2010/main" val="294644308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003899"/>
          </a:xfrm>
        </p:spPr>
        <p:txBody>
          <a:bodyPr/>
          <a:lstStyle/>
          <a:p>
            <a:r>
              <a:rPr lang="en-US" sz="3200" dirty="0" err="1" smtClean="0"/>
              <a:t>JeaToolkit</a:t>
            </a:r>
            <a:r>
              <a:rPr lang="en-US" sz="3200" dirty="0" smtClean="0"/>
              <a:t> </a:t>
            </a:r>
          </a:p>
          <a:p>
            <a:pPr lvl="1"/>
            <a:r>
              <a:rPr lang="en-US" sz="2000" dirty="0" smtClean="0"/>
              <a:t>Well defined set of commands to support a set of activities</a:t>
            </a:r>
          </a:p>
          <a:p>
            <a:r>
              <a:rPr lang="en-US" sz="3200" dirty="0" err="1" smtClean="0"/>
              <a:t>JeaEndPoint</a:t>
            </a:r>
            <a:endParaRPr lang="en-US" sz="3200" dirty="0" smtClean="0"/>
          </a:p>
          <a:p>
            <a:pPr lvl="1"/>
            <a:r>
              <a:rPr lang="en-US" sz="2000" dirty="0" smtClean="0"/>
              <a:t>Management connection point where authorized users are provided </a:t>
            </a:r>
            <a:r>
              <a:rPr lang="en-US" sz="2000" dirty="0" err="1" smtClean="0"/>
              <a:t>JeaToolkits</a:t>
            </a:r>
            <a:r>
              <a:rPr lang="en-US" sz="2000" dirty="0" smtClean="0"/>
              <a:t> which run as a </a:t>
            </a:r>
            <a:r>
              <a:rPr lang="en-US" sz="2000" dirty="0" err="1" smtClean="0"/>
              <a:t>JeaEndPointAccount</a:t>
            </a:r>
            <a:endParaRPr lang="en-US" sz="2000" dirty="0" smtClean="0"/>
          </a:p>
          <a:p>
            <a:r>
              <a:rPr lang="en-US" sz="3200" dirty="0" err="1" smtClean="0"/>
              <a:t>JeaEndPointAccount</a:t>
            </a:r>
            <a:endParaRPr lang="en-US" sz="3200" dirty="0" smtClean="0"/>
          </a:p>
          <a:p>
            <a:pPr lvl="1"/>
            <a:r>
              <a:rPr lang="en-US" sz="2000" dirty="0" smtClean="0"/>
              <a:t>Managed local account with Admin </a:t>
            </a:r>
            <a:r>
              <a:rPr lang="en-US" sz="2000" dirty="0" err="1" smtClean="0"/>
              <a:t>privs</a:t>
            </a:r>
            <a:endParaRPr lang="en-US" sz="2000" dirty="0" smtClean="0"/>
          </a:p>
        </p:txBody>
      </p:sp>
      <p:sp>
        <p:nvSpPr>
          <p:cNvPr id="2" name="Title 1"/>
          <p:cNvSpPr>
            <a:spLocks noGrp="1"/>
          </p:cNvSpPr>
          <p:nvPr>
            <p:ph type="title"/>
          </p:nvPr>
        </p:nvSpPr>
        <p:spPr/>
        <p:txBody>
          <a:bodyPr/>
          <a:lstStyle/>
          <a:p>
            <a:r>
              <a:rPr lang="en-US" sz="5400" dirty="0"/>
              <a:t>Simple concepts</a:t>
            </a:r>
          </a:p>
        </p:txBody>
      </p:sp>
    </p:spTree>
    <p:extLst>
      <p:ext uri="{BB962C8B-B14F-4D97-AF65-F5344CB8AC3E}">
        <p14:creationId xmlns:p14="http://schemas.microsoft.com/office/powerpoint/2010/main" val="294311336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0" y="0"/>
            <a:ext cx="5575300" cy="6858000"/>
          </a:xfrm>
        </p:spPr>
      </p:pic>
      <p:sp>
        <p:nvSpPr>
          <p:cNvPr id="7" name="TextBox 6"/>
          <p:cNvSpPr txBox="1"/>
          <p:nvPr/>
        </p:nvSpPr>
        <p:spPr>
          <a:xfrm>
            <a:off x="6101923" y="1091184"/>
            <a:ext cx="2274854" cy="523220"/>
          </a:xfrm>
          <a:prstGeom prst="rect">
            <a:avLst/>
          </a:prstGeom>
          <a:noFill/>
        </p:spPr>
        <p:txBody>
          <a:bodyPr wrap="none" rtlCol="0">
            <a:spAutoFit/>
          </a:bodyPr>
          <a:lstStyle/>
          <a:p>
            <a:r>
              <a:rPr lang="en-US" sz="2800" dirty="0" err="1" smtClean="0"/>
              <a:t>BlackHat</a:t>
            </a:r>
            <a:r>
              <a:rPr lang="en-US" sz="2800" dirty="0" smtClean="0"/>
              <a:t> 2010</a:t>
            </a:r>
          </a:p>
        </p:txBody>
      </p:sp>
      <p:sp>
        <p:nvSpPr>
          <p:cNvPr id="2" name="TextBox 1"/>
          <p:cNvSpPr txBox="1"/>
          <p:nvPr/>
        </p:nvSpPr>
        <p:spPr>
          <a:xfrm>
            <a:off x="6101923" y="2208810"/>
            <a:ext cx="5936433" cy="1815882"/>
          </a:xfrm>
          <a:prstGeom prst="rect">
            <a:avLst/>
          </a:prstGeom>
          <a:noFill/>
        </p:spPr>
        <p:txBody>
          <a:bodyPr wrap="square" rtlCol="0">
            <a:spAutoFit/>
          </a:bodyPr>
          <a:lstStyle/>
          <a:p>
            <a:r>
              <a:rPr lang="en-US" sz="2800" dirty="0" smtClean="0"/>
              <a:t>Q: What do we do about all </a:t>
            </a:r>
          </a:p>
          <a:p>
            <a:r>
              <a:rPr lang="en-US" sz="2800" dirty="0"/>
              <a:t> </a:t>
            </a:r>
            <a:r>
              <a:rPr lang="en-US" sz="2800" dirty="0" smtClean="0"/>
              <a:t>    </a:t>
            </a:r>
            <a:r>
              <a:rPr lang="en-US" sz="2800" dirty="0" smtClean="0"/>
              <a:t>these attacks?</a:t>
            </a:r>
          </a:p>
          <a:p>
            <a:endParaRPr lang="en-US" sz="2800" dirty="0" smtClean="0"/>
          </a:p>
          <a:p>
            <a:r>
              <a:rPr lang="en-US" sz="2800" dirty="0" smtClean="0"/>
              <a:t>A: </a:t>
            </a:r>
            <a:r>
              <a:rPr lang="en-US" sz="2800" dirty="0" smtClean="0"/>
              <a:t>“Man </a:t>
            </a:r>
            <a:r>
              <a:rPr lang="en-US" sz="2800" dirty="0" smtClean="0"/>
              <a:t>up and defend yourselves!”</a:t>
            </a:r>
            <a:endParaRPr lang="en-US" sz="2800" dirty="0"/>
          </a:p>
        </p:txBody>
      </p:sp>
    </p:spTree>
    <p:extLst>
      <p:ext uri="{BB962C8B-B14F-4D97-AF65-F5344CB8AC3E}">
        <p14:creationId xmlns:p14="http://schemas.microsoft.com/office/powerpoint/2010/main" val="1953383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2338" y="66743"/>
            <a:ext cx="6484231" cy="6484231"/>
          </a:xfrm>
          <a:prstGeom prst="rect">
            <a:avLst/>
          </a:prstGeom>
        </p:spPr>
      </p:pic>
      <p:pic>
        <p:nvPicPr>
          <p:cNvPr id="6" name="Picture 2" descr="http://upload.wikimedia.org/wikipedia/commons/6/60/Edward_Snowden-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2676" y="2067881"/>
            <a:ext cx="2259380" cy="2722238"/>
          </a:xfrm>
          <a:prstGeom prst="rect">
            <a:avLst/>
          </a:prstGeom>
          <a:solidFill>
            <a:srgbClr val="FF0000"/>
          </a:solidFill>
          <a:ln w="76200">
            <a:solidFill>
              <a:srgbClr val="FF0000"/>
            </a:solidFill>
          </a:ln>
          <a:extLst/>
        </p:spPr>
      </p:pic>
      <p:sp>
        <p:nvSpPr>
          <p:cNvPr id="8" name="TextBox 7"/>
          <p:cNvSpPr txBox="1"/>
          <p:nvPr/>
        </p:nvSpPr>
        <p:spPr>
          <a:xfrm>
            <a:off x="455281" y="3208020"/>
            <a:ext cx="5100355" cy="923330"/>
          </a:xfrm>
          <a:prstGeom prst="rect">
            <a:avLst/>
          </a:prstGeom>
          <a:noFill/>
        </p:spPr>
        <p:txBody>
          <a:bodyPr wrap="square" rtlCol="0">
            <a:spAutoFit/>
          </a:bodyPr>
          <a:lstStyle/>
          <a:p>
            <a:r>
              <a:rPr lang="en-US" b="1" dirty="0" err="1" smtClean="0"/>
              <a:t>Jea</a:t>
            </a:r>
            <a:r>
              <a:rPr lang="en-US" b="1" dirty="0" smtClean="0"/>
              <a:t> – Just Enough Admin</a:t>
            </a:r>
            <a:br>
              <a:rPr lang="en-US" b="1" dirty="0" smtClean="0"/>
            </a:br>
            <a:r>
              <a:rPr lang="en-US" b="1" dirty="0"/>
              <a:t>PowerShell role-based administration </a:t>
            </a:r>
            <a:r>
              <a:rPr lang="en-US" b="1" dirty="0" smtClean="0"/>
              <a:t>to </a:t>
            </a:r>
            <a:r>
              <a:rPr lang="en-US" b="1" dirty="0"/>
              <a:t>secure a post-Snowden world</a:t>
            </a:r>
          </a:p>
        </p:txBody>
      </p:sp>
    </p:spTree>
    <p:extLst>
      <p:ext uri="{BB962C8B-B14F-4D97-AF65-F5344CB8AC3E}">
        <p14:creationId xmlns:p14="http://schemas.microsoft.com/office/powerpoint/2010/main" val="1657985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Questions/Comments</a:t>
            </a:r>
            <a:endParaRPr lang="en-US" dirty="0"/>
          </a:p>
        </p:txBody>
      </p:sp>
    </p:spTree>
    <p:extLst>
      <p:ext uri="{BB962C8B-B14F-4D97-AF65-F5344CB8AC3E}">
        <p14:creationId xmlns:p14="http://schemas.microsoft.com/office/powerpoint/2010/main" val="56503172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0" y="0"/>
            <a:ext cx="5575300" cy="6858000"/>
          </a:xfrm>
        </p:spPr>
      </p:pic>
      <p:sp>
        <p:nvSpPr>
          <p:cNvPr id="7" name="TextBox 6"/>
          <p:cNvSpPr txBox="1"/>
          <p:nvPr/>
        </p:nvSpPr>
        <p:spPr>
          <a:xfrm>
            <a:off x="6961458" y="1091184"/>
            <a:ext cx="4824462" cy="2246769"/>
          </a:xfrm>
          <a:prstGeom prst="rect">
            <a:avLst/>
          </a:prstGeom>
          <a:noFill/>
        </p:spPr>
        <p:txBody>
          <a:bodyPr wrap="none" rtlCol="0">
            <a:spAutoFit/>
          </a:bodyPr>
          <a:lstStyle/>
          <a:p>
            <a:r>
              <a:rPr lang="en-US" sz="2800" dirty="0" smtClean="0"/>
              <a:t>Michael Hayden</a:t>
            </a:r>
          </a:p>
          <a:p>
            <a:r>
              <a:rPr lang="en-US" sz="2800" dirty="0" smtClean="0"/>
              <a:t>Four star general</a:t>
            </a:r>
          </a:p>
          <a:p>
            <a:r>
              <a:rPr lang="en-US" sz="2800" dirty="0" smtClean="0"/>
              <a:t>Director of the NSA</a:t>
            </a:r>
          </a:p>
          <a:p>
            <a:r>
              <a:rPr lang="en-US" sz="2800" dirty="0" smtClean="0"/>
              <a:t>Director of the CIA</a:t>
            </a:r>
          </a:p>
          <a:p>
            <a:r>
              <a:rPr lang="en-US" sz="2800" dirty="0" smtClean="0"/>
              <a:t>Director of National Intelligence</a:t>
            </a:r>
          </a:p>
        </p:txBody>
      </p:sp>
    </p:spTree>
    <p:extLst>
      <p:ext uri="{BB962C8B-B14F-4D97-AF65-F5344CB8AC3E}">
        <p14:creationId xmlns:p14="http://schemas.microsoft.com/office/powerpoint/2010/main" val="20596041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upload.wikimedia.org/wikipedia/commons/6/60/Edward_Snowden-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8336" y="0"/>
            <a:ext cx="569194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68177" y="1335024"/>
            <a:ext cx="2709844" cy="1384995"/>
          </a:xfrm>
          <a:prstGeom prst="rect">
            <a:avLst/>
          </a:prstGeom>
          <a:noFill/>
        </p:spPr>
        <p:txBody>
          <a:bodyPr wrap="none" rtlCol="0">
            <a:spAutoFit/>
          </a:bodyPr>
          <a:lstStyle/>
          <a:p>
            <a:r>
              <a:rPr lang="en-US" sz="2800" dirty="0" smtClean="0"/>
              <a:t>Edward Snowden</a:t>
            </a:r>
          </a:p>
          <a:p>
            <a:r>
              <a:rPr lang="en-US" sz="2800" dirty="0" smtClean="0"/>
              <a:t>Age 30 </a:t>
            </a:r>
          </a:p>
          <a:p>
            <a:r>
              <a:rPr lang="en-US" sz="2800" dirty="0" smtClean="0"/>
              <a:t>College dropout</a:t>
            </a:r>
            <a:endParaRPr lang="en-US" sz="2800" dirty="0"/>
          </a:p>
        </p:txBody>
      </p:sp>
    </p:spTree>
    <p:extLst>
      <p:ext uri="{BB962C8B-B14F-4D97-AF65-F5344CB8AC3E}">
        <p14:creationId xmlns:p14="http://schemas.microsoft.com/office/powerpoint/2010/main" val="14067672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upload.wikimedia.org/wikipedia/commons/6/60/Edward_Snowden-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3574" y="2696586"/>
            <a:ext cx="3451173" cy="4158184"/>
          </a:xfrm>
          <a:prstGeom prst="rect">
            <a:avLst/>
          </a:prstGeom>
          <a:noFill/>
          <a:extLst>
            <a:ext uri="{909E8E84-426E-40DD-AFC4-6F175D3DCCD1}">
              <a14:hiddenFill xmlns:a14="http://schemas.microsoft.com/office/drawing/2010/main">
                <a:solidFill>
                  <a:srgbClr val="FFFFFF"/>
                </a:solidFill>
              </a14:hiddenFill>
            </a:ext>
          </a:extLst>
        </p:spPr>
      </p:pic>
      <p:pic>
        <p:nvPicPr>
          <p:cNvPr id="3"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 y="2603150"/>
            <a:ext cx="3468491" cy="4266481"/>
          </a:xfrm>
          <a:prstGeom prst="rect">
            <a:avLst/>
          </a:prstGeom>
        </p:spPr>
      </p:pic>
      <p:sp>
        <p:nvSpPr>
          <p:cNvPr id="6" name="Down Arrow 5"/>
          <p:cNvSpPr/>
          <p:nvPr/>
        </p:nvSpPr>
        <p:spPr>
          <a:xfrm rot="16200000">
            <a:off x="5704782" y="1301817"/>
            <a:ext cx="765117" cy="5272335"/>
          </a:xfrm>
          <a:prstGeom prst="downArrow">
            <a:avLst>
              <a:gd name="adj1" fmla="val 50000"/>
              <a:gd name="adj2" fmla="val 93402"/>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 name="TextBox 6"/>
          <p:cNvSpPr txBox="1"/>
          <p:nvPr/>
        </p:nvSpPr>
        <p:spPr>
          <a:xfrm>
            <a:off x="3458792" y="3078480"/>
            <a:ext cx="5272336" cy="523220"/>
          </a:xfrm>
          <a:prstGeom prst="rect">
            <a:avLst/>
          </a:prstGeom>
          <a:noFill/>
        </p:spPr>
        <p:txBody>
          <a:bodyPr wrap="square" rtlCol="0">
            <a:spAutoFit/>
          </a:bodyPr>
          <a:lstStyle/>
          <a:p>
            <a:pPr algn="ctr"/>
            <a:r>
              <a:rPr lang="en-US" sz="2800" dirty="0" smtClean="0"/>
              <a:t>You’re an Admin</a:t>
            </a:r>
            <a:endParaRPr lang="en-US" sz="2800" dirty="0"/>
          </a:p>
        </p:txBody>
      </p:sp>
      <p:sp>
        <p:nvSpPr>
          <p:cNvPr id="8" name="Down Arrow 7"/>
          <p:cNvSpPr/>
          <p:nvPr/>
        </p:nvSpPr>
        <p:spPr>
          <a:xfrm rot="5400000">
            <a:off x="5712402" y="3404937"/>
            <a:ext cx="765117" cy="5272335"/>
          </a:xfrm>
          <a:prstGeom prst="downArrow">
            <a:avLst>
              <a:gd name="adj1" fmla="val 50000"/>
              <a:gd name="adj2" fmla="val 9340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9" name="TextBox 8"/>
          <p:cNvSpPr txBox="1"/>
          <p:nvPr/>
        </p:nvSpPr>
        <p:spPr>
          <a:xfrm>
            <a:off x="3458793" y="5303520"/>
            <a:ext cx="5257096" cy="523220"/>
          </a:xfrm>
          <a:prstGeom prst="rect">
            <a:avLst/>
          </a:prstGeom>
          <a:noFill/>
        </p:spPr>
        <p:txBody>
          <a:bodyPr wrap="square" rtlCol="0">
            <a:spAutoFit/>
          </a:bodyPr>
          <a:lstStyle/>
          <a:p>
            <a:pPr algn="ctr"/>
            <a:r>
              <a:rPr lang="en-US" sz="2800" dirty="0" smtClean="0"/>
              <a:t>PWNED!!!</a:t>
            </a:r>
            <a:endParaRPr lang="en-US" sz="2800"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3452" y="79114"/>
            <a:ext cx="3575782" cy="2617472"/>
          </a:xfrm>
          <a:prstGeom prst="rect">
            <a:avLst/>
          </a:prstGeom>
        </p:spPr>
      </p:pic>
      <p:sp>
        <p:nvSpPr>
          <p:cNvPr id="4" name="TextBox 3"/>
          <p:cNvSpPr txBox="1"/>
          <p:nvPr/>
        </p:nvSpPr>
        <p:spPr>
          <a:xfrm>
            <a:off x="2614411" y="984742"/>
            <a:ext cx="5634410" cy="461665"/>
          </a:xfrm>
          <a:prstGeom prst="rect">
            <a:avLst/>
          </a:prstGeom>
          <a:noFill/>
        </p:spPr>
        <p:txBody>
          <a:bodyPr wrap="square" rtlCol="0">
            <a:spAutoFit/>
          </a:bodyPr>
          <a:lstStyle/>
          <a:p>
            <a:r>
              <a:rPr lang="en-US" sz="2400" b="1" u="sng" dirty="0" smtClean="0"/>
              <a:t>Admins have the keys to the kingdom</a:t>
            </a:r>
            <a:endParaRPr lang="en-US" sz="2400" b="1" u="sng" dirty="0"/>
          </a:p>
        </p:txBody>
      </p:sp>
    </p:spTree>
    <p:extLst>
      <p:ext uri="{BB962C8B-B14F-4D97-AF65-F5344CB8AC3E}">
        <p14:creationId xmlns:p14="http://schemas.microsoft.com/office/powerpoint/2010/main" val="6602809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000"/>
                                        <p:tgtEl>
                                          <p:spTgt spid="10"/>
                                        </p:tgtEl>
                                      </p:cBhvr>
                                    </p:animEffect>
                                    <p:anim calcmode="lin" valueType="num">
                                      <p:cBhvr>
                                        <p:cTn id="20" dur="2000" fill="hold"/>
                                        <p:tgtEl>
                                          <p:spTgt spid="10"/>
                                        </p:tgtEl>
                                        <p:attrNameLst>
                                          <p:attrName>ppt_w</p:attrName>
                                        </p:attrNameLst>
                                      </p:cBhvr>
                                      <p:tavLst>
                                        <p:tav tm="0" fmla="#ppt_w*sin(2.5*pi*$)">
                                          <p:val>
                                            <p:fltVal val="0"/>
                                          </p:val>
                                        </p:tav>
                                        <p:tav tm="100000">
                                          <p:val>
                                            <p:fltVal val="1"/>
                                          </p:val>
                                        </p:tav>
                                      </p:tavLst>
                                    </p:anim>
                                    <p:anim calcmode="lin" valueType="num">
                                      <p:cBhvr>
                                        <p:cTn id="21"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0"/>
          </p:nvPr>
        </p:nvSpPr>
        <p:spPr>
          <a:xfrm>
            <a:off x="838200" y="2429501"/>
            <a:ext cx="10515600" cy="2843855"/>
          </a:xfrm>
        </p:spPr>
        <p:txBody>
          <a:bodyPr/>
          <a:lstStyle/>
          <a:p>
            <a:pPr marL="0" indent="0">
              <a:buNone/>
            </a:pPr>
            <a:r>
              <a:rPr lang="en-US" sz="3200" dirty="0" smtClean="0"/>
              <a:t>‘Yet the document makes clear that the admins are not suspected of any criminal activity – they are targeted only because they control access to networks the agency wants to infiltrate. </a:t>
            </a:r>
            <a:r>
              <a:rPr lang="en-US" sz="3200" b="1" dirty="0" smtClean="0">
                <a:solidFill>
                  <a:srgbClr val="FF0000"/>
                </a:solidFill>
              </a:rPr>
              <a:t>“Who better to target than the person that already has the ‘keys to the kingdom’?” </a:t>
            </a:r>
            <a:r>
              <a:rPr lang="en-US" sz="3200" dirty="0" smtClean="0"/>
              <a:t>one of the posts says.’</a:t>
            </a:r>
            <a:endParaRPr lang="en-US" sz="3200" dirty="0"/>
          </a:p>
        </p:txBody>
      </p:sp>
      <p:sp>
        <p:nvSpPr>
          <p:cNvPr id="6" name="Title 5"/>
          <p:cNvSpPr>
            <a:spLocks noGrp="1"/>
          </p:cNvSpPr>
          <p:nvPr>
            <p:ph type="title"/>
          </p:nvPr>
        </p:nvSpPr>
        <p:spPr>
          <a:xfrm>
            <a:off x="838200" y="479703"/>
            <a:ext cx="10515600" cy="1210985"/>
          </a:xfrm>
        </p:spPr>
        <p:txBody>
          <a:bodyPr>
            <a:noAutofit/>
          </a:bodyPr>
          <a:lstStyle/>
          <a:p>
            <a:r>
              <a:rPr lang="en-US" sz="4400" dirty="0" smtClean="0">
                <a:hlinkClick r:id="rId2"/>
              </a:rPr>
              <a:t>Hunting and Hacking System Administrators</a:t>
            </a:r>
            <a:r>
              <a:rPr lang="en-US" sz="4400" dirty="0" smtClean="0"/>
              <a:t/>
            </a:r>
            <a:br>
              <a:rPr lang="en-US" sz="4400" dirty="0" smtClean="0"/>
            </a:br>
            <a:endParaRPr lang="en-US" sz="4400" dirty="0"/>
          </a:p>
        </p:txBody>
      </p:sp>
      <p:sp>
        <p:nvSpPr>
          <p:cNvPr id="5" name="TextBox 4"/>
          <p:cNvSpPr txBox="1"/>
          <p:nvPr/>
        </p:nvSpPr>
        <p:spPr>
          <a:xfrm>
            <a:off x="1835474" y="314366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3688732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600" dirty="0" smtClean="0"/>
              <a:t>Admins are an attack surface!</a:t>
            </a:r>
            <a:endParaRPr lang="en-US" sz="6600" dirty="0"/>
          </a:p>
        </p:txBody>
      </p:sp>
    </p:spTree>
    <p:extLst>
      <p:ext uri="{BB962C8B-B14F-4D97-AF65-F5344CB8AC3E}">
        <p14:creationId xmlns:p14="http://schemas.microsoft.com/office/powerpoint/2010/main" val="82826380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269239" y="1189177"/>
            <a:ext cx="11653523" cy="2487412"/>
          </a:xfrm>
        </p:spPr>
        <p:txBody>
          <a:bodyPr/>
          <a:lstStyle/>
          <a:p>
            <a:r>
              <a:rPr lang="en-US" sz="3600" dirty="0" smtClean="0"/>
              <a:t>Of course, we need admins</a:t>
            </a:r>
          </a:p>
          <a:p>
            <a:r>
              <a:rPr lang="en-US" sz="3600" dirty="0" smtClean="0"/>
              <a:t>But </a:t>
            </a:r>
          </a:p>
          <a:p>
            <a:pPr lvl="1"/>
            <a:r>
              <a:rPr lang="en-US" dirty="0" smtClean="0"/>
              <a:t>People make mistakes</a:t>
            </a:r>
          </a:p>
          <a:p>
            <a:pPr lvl="1"/>
            <a:r>
              <a:rPr lang="en-US" dirty="0" smtClean="0"/>
              <a:t>Are sometimes bad actors</a:t>
            </a:r>
          </a:p>
          <a:p>
            <a:pPr lvl="1"/>
            <a:r>
              <a:rPr lang="en-US" dirty="0" smtClean="0"/>
              <a:t>Are always part of your attack surface</a:t>
            </a:r>
          </a:p>
        </p:txBody>
      </p:sp>
      <p:sp>
        <p:nvSpPr>
          <p:cNvPr id="4" name="Title 3"/>
          <p:cNvSpPr>
            <a:spLocks noGrp="1"/>
          </p:cNvSpPr>
          <p:nvPr>
            <p:ph type="title"/>
          </p:nvPr>
        </p:nvSpPr>
        <p:spPr/>
        <p:txBody>
          <a:bodyPr/>
          <a:lstStyle/>
          <a:p>
            <a:r>
              <a:rPr lang="en-US" smtClean="0"/>
              <a:t>Admins</a:t>
            </a:r>
            <a:endParaRPr lang="en-US" dirty="0"/>
          </a:p>
        </p:txBody>
      </p:sp>
    </p:spTree>
    <p:extLst>
      <p:ext uri="{BB962C8B-B14F-4D97-AF65-F5344CB8AC3E}">
        <p14:creationId xmlns:p14="http://schemas.microsoft.com/office/powerpoint/2010/main" val="13916761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NA14Speaker_PPT_Template" id="{38A3E61C-1CD7-48F3-8278-CE600217814B}" vid="{75BF5FEE-3B6E-4A8B-992D-26FBB2CFAA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TENA14Speaker_PPT_Template</Template>
  <TotalTime>22794</TotalTime>
  <Words>928</Words>
  <Application>Microsoft Office PowerPoint</Application>
  <PresentationFormat>Widescreen</PresentationFormat>
  <Paragraphs>204</Paragraphs>
  <Slides>36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Consolas</vt:lpstr>
      <vt:lpstr>Lucida Console</vt:lpstr>
      <vt:lpstr>Segoe UI</vt:lpstr>
      <vt:lpstr>Segoe UI Light</vt:lpstr>
      <vt:lpstr>Wingdings</vt:lpstr>
      <vt:lpstr>TechEd 2014 Dk Blue</vt:lpstr>
      <vt:lpstr>PowerPoint Presentation</vt:lpstr>
      <vt:lpstr>Just Enough Admin</vt:lpstr>
      <vt:lpstr>In case you aren’t up on current events</vt:lpstr>
      <vt:lpstr>PowerPoint Presentation</vt:lpstr>
      <vt:lpstr>PowerPoint Presentation</vt:lpstr>
      <vt:lpstr>PowerPoint Presentation</vt:lpstr>
      <vt:lpstr>Hunting and Hacking System Administrators </vt:lpstr>
      <vt:lpstr>Admins are an attack surface!</vt:lpstr>
      <vt:lpstr>Admins</vt:lpstr>
      <vt:lpstr>JEA is about reducing the risk of admins </vt:lpstr>
      <vt:lpstr>Wouldn’t it be great if?</vt:lpstr>
      <vt:lpstr>PowerPoint Presentation</vt:lpstr>
      <vt:lpstr>Approach</vt:lpstr>
      <vt:lpstr>JEA: Just Enough Admin</vt:lpstr>
      <vt:lpstr>PowerPoint Presentation</vt:lpstr>
      <vt:lpstr>Desired State Configuration</vt:lpstr>
      <vt:lpstr>Fine Grain Proxy Control </vt:lpstr>
      <vt:lpstr>JeaToolkit Authoring</vt:lpstr>
      <vt:lpstr>DEMO: JEA</vt:lpstr>
      <vt:lpstr>Under the Covers</vt:lpstr>
      <vt:lpstr>Why PowerShell?</vt:lpstr>
      <vt:lpstr>Creating a Proxy Command</vt:lpstr>
      <vt:lpstr>Constrained PowerShell Configurations</vt:lpstr>
      <vt:lpstr>Creating a Constrained RunAs PowerShell Configuration</vt:lpstr>
      <vt:lpstr>Startup scripts can do anything</vt:lpstr>
      <vt:lpstr>Set the LanguageMode</vt:lpstr>
      <vt:lpstr>Control what can get loaded and seen</vt:lpstr>
      <vt:lpstr>Set up Logging</vt:lpstr>
      <vt:lpstr>Anything else</vt:lpstr>
      <vt:lpstr>More On Logging</vt:lpstr>
      <vt:lpstr>Admins are an attack surface!</vt:lpstr>
      <vt:lpstr>Incrementally reduce admin exposure </vt:lpstr>
      <vt:lpstr>Simple concepts</vt:lpstr>
      <vt:lpstr>PowerPoint Presentation</vt:lpstr>
      <vt:lpstr>PowerPoint Presentation</vt:lpstr>
      <vt:lpstr>Questions/Comments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Just In Time/Just Enough Admin Toolkit</dc:title>
  <dc:creator>Jeffrey Snover</dc:creator>
  <cp:lastModifiedBy>Jeffrey Snover</cp:lastModifiedBy>
  <cp:revision>154</cp:revision>
  <dcterms:created xsi:type="dcterms:W3CDTF">2014-03-03T16:45:39Z</dcterms:created>
  <dcterms:modified xsi:type="dcterms:W3CDTF">2014-05-04T15:38:38Z</dcterms:modified>
</cp:coreProperties>
</file>