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theme/theme4.xml" ContentType="application/vnd.openxmlformats-officedocument.theme+xml"/>
  <Override PartName="/ppt/slideLayouts/slideLayout11.xml" ContentType="application/vnd.openxmlformats-officedocument.presentationml.slideLayout+xml"/>
  <Override PartName="/ppt/theme/theme5.xml" ContentType="application/vnd.openxmlformats-officedocument.theme+xml"/>
  <Override PartName="/ppt/slideLayouts/slideLayout12.xml" ContentType="application/vnd.openxmlformats-officedocument.presentationml.slideLayout+xml"/>
  <Override PartName="/ppt/theme/theme6.xml" ContentType="application/vnd.openxmlformats-officedocument.theme+xml"/>
  <Override PartName="/ppt/slideLayouts/slideLayout13.xml" ContentType="application/vnd.openxmlformats-officedocument.presentationml.slideLayout+xml"/>
  <Override PartName="/ppt/theme/theme7.xml" ContentType="application/vnd.openxmlformats-officedocument.theme+xml"/>
  <Override PartName="/ppt/slideLayouts/slideLayout14.xml" ContentType="application/vnd.openxmlformats-officedocument.presentationml.slideLayout+xml"/>
  <Override PartName="/ppt/theme/theme8.xml" ContentType="application/vnd.openxmlformats-officedocument.theme+xml"/>
  <Override PartName="/ppt/slideLayouts/slideLayout15.xml" ContentType="application/vnd.openxmlformats-officedocument.presentationml.slideLayout+xml"/>
  <Override PartName="/ppt/theme/theme9.xml" ContentType="application/vnd.openxmlformats-officedocument.theme+xml"/>
  <Override PartName="/ppt/slideLayouts/slideLayout16.xml" ContentType="application/vnd.openxmlformats-officedocument.presentationml.slideLayout+xml"/>
  <Override PartName="/ppt/theme/theme10.xml" ContentType="application/vnd.openxmlformats-officedocument.theme+xml"/>
  <Override PartName="/ppt/slideLayouts/slideLayout17.xml" ContentType="application/vnd.openxmlformats-officedocument.presentationml.slideLayout+xml"/>
  <Override PartName="/ppt/theme/theme11.xml" ContentType="application/vnd.openxmlformats-officedocument.theme+xml"/>
  <Override PartName="/ppt/slideLayouts/slideLayout18.xml" ContentType="application/vnd.openxmlformats-officedocument.presentationml.slideLayout+xml"/>
  <Override PartName="/ppt/theme/theme12.xml" ContentType="application/vnd.openxmlformats-officedocument.theme+xml"/>
  <Override PartName="/ppt/slideLayouts/slideLayout19.xml" ContentType="application/vnd.openxmlformats-officedocument.presentationml.slideLayout+xml"/>
  <Override PartName="/ppt/theme/theme13.xml" ContentType="application/vnd.openxmlformats-officedocument.theme+xml"/>
  <Override PartName="/ppt/slideLayouts/slideLayout20.xml" ContentType="application/vnd.openxmlformats-officedocument.presentationml.slideLayout+xml"/>
  <Override PartName="/ppt/theme/theme14.xml" ContentType="application/vnd.openxmlformats-officedocument.theme+xml"/>
  <Override PartName="/ppt/slideLayouts/slideLayout21.xml" ContentType="application/vnd.openxmlformats-officedocument.presentationml.slideLayout+xml"/>
  <Override PartName="/ppt/theme/theme15.xml" ContentType="application/vnd.openxmlformats-officedocument.theme+xml"/>
  <Override PartName="/ppt/slideLayouts/slideLayout22.xml" ContentType="application/vnd.openxmlformats-officedocument.presentationml.slideLayout+xml"/>
  <Override PartName="/ppt/theme/theme16.xml" ContentType="application/vnd.openxmlformats-officedocument.theme+xml"/>
  <Override PartName="/ppt/slideLayouts/slideLayout23.xml" ContentType="application/vnd.openxmlformats-officedocument.presentationml.slideLayout+xml"/>
  <Override PartName="/ppt/theme/theme17.xml" ContentType="application/vnd.openxmlformats-officedocument.theme+xml"/>
  <Override PartName="/ppt/slideLayouts/slideLayout24.xml" ContentType="application/vnd.openxmlformats-officedocument.presentationml.slideLayout+xml"/>
  <Override PartName="/ppt/theme/theme18.xml" ContentType="application/vnd.openxmlformats-officedocument.theme+xml"/>
  <Override PartName="/ppt/slideLayouts/slideLayout25.xml" ContentType="application/vnd.openxmlformats-officedocument.presentationml.slideLayout+xml"/>
  <Override PartName="/ppt/theme/theme19.xml" ContentType="application/vnd.openxmlformats-officedocument.theme+xml"/>
  <Override PartName="/ppt/slideLayouts/slideLayout26.xml" ContentType="application/vnd.openxmlformats-officedocument.presentationml.slideLayout+xml"/>
  <Override PartName="/ppt/theme/theme20.xml" ContentType="application/vnd.openxmlformats-officedocument.theme+xml"/>
  <Override PartName="/ppt/slideLayouts/slideLayout27.xml" ContentType="application/vnd.openxmlformats-officedocument.presentationml.slideLayout+xml"/>
  <Override PartName="/ppt/theme/theme21.xml" ContentType="application/vnd.openxmlformats-officedocument.theme+xml"/>
  <Override PartName="/ppt/slideLayouts/slideLayout28.xml" ContentType="application/vnd.openxmlformats-officedocument.presentationml.slideLayout+xml"/>
  <Override PartName="/ppt/theme/theme22.xml" ContentType="application/vnd.openxmlformats-officedocument.theme+xml"/>
  <Override PartName="/ppt/slideLayouts/slideLayout29.xml" ContentType="application/vnd.openxmlformats-officedocument.presentationml.slideLayout+xml"/>
  <Override PartName="/ppt/theme/theme23.xml" ContentType="application/vnd.openxmlformats-officedocument.theme+xml"/>
  <Override PartName="/ppt/slideLayouts/slideLayout30.xml" ContentType="application/vnd.openxmlformats-officedocument.presentationml.slideLayout+xml"/>
  <Override PartName="/ppt/theme/theme24.xml" ContentType="application/vnd.openxmlformats-officedocument.theme+xml"/>
  <Override PartName="/ppt/slideLayouts/slideLayout31.xml" ContentType="application/vnd.openxmlformats-officedocument.presentationml.slideLayout+xml"/>
  <Override PartName="/ppt/theme/theme25.xml" ContentType="application/vnd.openxmlformats-officedocument.theme+xml"/>
  <Override PartName="/ppt/slideLayouts/slideLayout32.xml" ContentType="application/vnd.openxmlformats-officedocument.presentationml.slideLayout+xml"/>
  <Override PartName="/ppt/theme/theme26.xml" ContentType="application/vnd.openxmlformats-officedocument.theme+xml"/>
  <Override PartName="/ppt/slideLayouts/slideLayout33.xml" ContentType="application/vnd.openxmlformats-officedocument.presentationml.slideLayout+xml"/>
  <Override PartName="/ppt/theme/theme27.xml" ContentType="application/vnd.openxmlformats-officedocument.theme+xml"/>
  <Override PartName="/ppt/slideLayouts/slideLayout34.xml" ContentType="application/vnd.openxmlformats-officedocument.presentationml.slideLayout+xml"/>
  <Override PartName="/ppt/theme/theme28.xml" ContentType="application/vnd.openxmlformats-officedocument.theme+xml"/>
  <Override PartName="/ppt/slideLayouts/slideLayout35.xml" ContentType="application/vnd.openxmlformats-officedocument.presentationml.slideLayout+xml"/>
  <Override PartName="/ppt/theme/theme29.xml" ContentType="application/vnd.openxmlformats-officedocument.theme+xml"/>
  <Override PartName="/ppt/slideLayouts/slideLayout36.xml" ContentType="application/vnd.openxmlformats-officedocument.presentationml.slideLayout+xml"/>
  <Override PartName="/ppt/theme/theme30.xml" ContentType="application/vnd.openxmlformats-officedocument.theme+xml"/>
  <Override PartName="/ppt/slideLayouts/slideLayout37.xml" ContentType="application/vnd.openxmlformats-officedocument.presentationml.slideLayout+xml"/>
  <Override PartName="/ppt/theme/theme31.xml" ContentType="application/vnd.openxmlformats-officedocument.theme+xml"/>
  <Override PartName="/ppt/slideLayouts/slideLayout38.xml" ContentType="application/vnd.openxmlformats-officedocument.presentationml.slideLayout+xml"/>
  <Override PartName="/ppt/theme/theme32.xml" ContentType="application/vnd.openxmlformats-officedocument.theme+xml"/>
  <Override PartName="/ppt/slideLayouts/slideLayout39.xml" ContentType="application/vnd.openxmlformats-officedocument.presentationml.slideLayout+xml"/>
  <Override PartName="/ppt/theme/theme33.xml" ContentType="application/vnd.openxmlformats-officedocument.theme+xml"/>
  <Override PartName="/ppt/slideLayouts/slideLayout40.xml" ContentType="application/vnd.openxmlformats-officedocument.presentationml.slideLayout+xml"/>
  <Override PartName="/ppt/theme/theme34.xml" ContentType="application/vnd.openxmlformats-officedocument.theme+xml"/>
  <Override PartName="/ppt/slideLayouts/slideLayout41.xml" ContentType="application/vnd.openxmlformats-officedocument.presentationml.slideLayout+xml"/>
  <Override PartName="/ppt/theme/theme35.xml" ContentType="application/vnd.openxmlformats-officedocument.theme+xml"/>
  <Override PartName="/ppt/theme/theme36.xml" ContentType="application/vnd.openxmlformats-officedocument.theme+xml"/>
  <Override PartName="/ppt/theme/theme3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75" r:id="rId3"/>
    <p:sldMasterId id="2147483677" r:id="rId4"/>
    <p:sldMasterId id="2147483679" r:id="rId5"/>
    <p:sldMasterId id="2147483681" r:id="rId6"/>
    <p:sldMasterId id="2147483683" r:id="rId7"/>
    <p:sldMasterId id="2147483685" r:id="rId8"/>
    <p:sldMasterId id="2147483687" r:id="rId9"/>
    <p:sldMasterId id="2147483689" r:id="rId10"/>
    <p:sldMasterId id="2147483691" r:id="rId11"/>
    <p:sldMasterId id="2147483693" r:id="rId12"/>
    <p:sldMasterId id="2147483695" r:id="rId13"/>
    <p:sldMasterId id="2147483697" r:id="rId14"/>
    <p:sldMasterId id="2147483699" r:id="rId15"/>
    <p:sldMasterId id="2147483701" r:id="rId16"/>
    <p:sldMasterId id="2147483703" r:id="rId17"/>
    <p:sldMasterId id="2147483705" r:id="rId18"/>
    <p:sldMasterId id="2147483707" r:id="rId19"/>
    <p:sldMasterId id="2147483709" r:id="rId20"/>
    <p:sldMasterId id="2147483711" r:id="rId21"/>
    <p:sldMasterId id="2147483713" r:id="rId22"/>
    <p:sldMasterId id="2147483715" r:id="rId23"/>
    <p:sldMasterId id="2147483717" r:id="rId24"/>
    <p:sldMasterId id="2147483719" r:id="rId25"/>
    <p:sldMasterId id="2147483721" r:id="rId26"/>
    <p:sldMasterId id="2147483723" r:id="rId27"/>
    <p:sldMasterId id="2147483725" r:id="rId28"/>
    <p:sldMasterId id="2147483727" r:id="rId29"/>
    <p:sldMasterId id="2147483729" r:id="rId30"/>
    <p:sldMasterId id="2147483731" r:id="rId31"/>
    <p:sldMasterId id="2147483733" r:id="rId32"/>
    <p:sldMasterId id="2147483735" r:id="rId33"/>
    <p:sldMasterId id="2147483737" r:id="rId34"/>
    <p:sldMasterId id="2147483739" r:id="rId35"/>
  </p:sldMasterIdLst>
  <p:notesMasterIdLst>
    <p:notesMasterId r:id="rId71"/>
  </p:notesMasterIdLst>
  <p:handoutMasterIdLst>
    <p:handoutMasterId r:id="rId72"/>
  </p:handoutMasterIdLst>
  <p:sldIdLst>
    <p:sldId id="387" r:id="rId36"/>
    <p:sldId id="390" r:id="rId37"/>
    <p:sldId id="391" r:id="rId38"/>
    <p:sldId id="392" r:id="rId39"/>
    <p:sldId id="393" r:id="rId40"/>
    <p:sldId id="394" r:id="rId41"/>
    <p:sldId id="395" r:id="rId42"/>
    <p:sldId id="396" r:id="rId43"/>
    <p:sldId id="397" r:id="rId44"/>
    <p:sldId id="398" r:id="rId45"/>
    <p:sldId id="399" r:id="rId46"/>
    <p:sldId id="400" r:id="rId47"/>
    <p:sldId id="401" r:id="rId48"/>
    <p:sldId id="402" r:id="rId49"/>
    <p:sldId id="403" r:id="rId50"/>
    <p:sldId id="404" r:id="rId51"/>
    <p:sldId id="405" r:id="rId52"/>
    <p:sldId id="406" r:id="rId53"/>
    <p:sldId id="407" r:id="rId54"/>
    <p:sldId id="408" r:id="rId55"/>
    <p:sldId id="409" r:id="rId56"/>
    <p:sldId id="410" r:id="rId57"/>
    <p:sldId id="411" r:id="rId58"/>
    <p:sldId id="412" r:id="rId59"/>
    <p:sldId id="413" r:id="rId60"/>
    <p:sldId id="414" r:id="rId61"/>
    <p:sldId id="415" r:id="rId62"/>
    <p:sldId id="416" r:id="rId63"/>
    <p:sldId id="417" r:id="rId64"/>
    <p:sldId id="418" r:id="rId65"/>
    <p:sldId id="419" r:id="rId66"/>
    <p:sldId id="420" r:id="rId67"/>
    <p:sldId id="421" r:id="rId68"/>
    <p:sldId id="422" r:id="rId69"/>
    <p:sldId id="423" r:id="rId70"/>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9898"/>
    <a:srgbClr val="0E3C58"/>
    <a:srgbClr val="18BF2B"/>
    <a:srgbClr val="FFCE93"/>
    <a:srgbClr val="B5D3EB"/>
    <a:srgbClr val="3D73EB"/>
    <a:srgbClr val="0985AC"/>
    <a:srgbClr val="004F9F"/>
    <a:srgbClr val="126B94"/>
    <a:srgbClr val="662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0" autoAdjust="0"/>
    <p:restoredTop sz="84802" autoAdjust="0"/>
  </p:normalViewPr>
  <p:slideViewPr>
    <p:cSldViewPr snapToGrid="0">
      <p:cViewPr varScale="1">
        <p:scale>
          <a:sx n="60" d="100"/>
          <a:sy n="60" d="100"/>
        </p:scale>
        <p:origin x="912" y="60"/>
      </p:cViewPr>
      <p:guideLst/>
    </p:cSldViewPr>
  </p:slideViewPr>
  <p:outlineViewPr>
    <p:cViewPr>
      <p:scale>
        <a:sx n="33" d="100"/>
        <a:sy n="33" d="100"/>
      </p:scale>
      <p:origin x="0" y="-24024"/>
    </p:cViewPr>
  </p:outlineViewPr>
  <p:notesTextViewPr>
    <p:cViewPr>
      <p:scale>
        <a:sx n="1" d="1"/>
        <a:sy n="1" d="1"/>
      </p:scale>
      <p:origin x="0" y="0"/>
    </p:cViewPr>
  </p:notesTextViewPr>
  <p:sorterViewPr>
    <p:cViewPr>
      <p:scale>
        <a:sx n="100" d="100"/>
        <a:sy n="100" d="100"/>
      </p:scale>
      <p:origin x="0" y="-6207"/>
    </p:cViewPr>
  </p:sorterViewPr>
  <p:notesViewPr>
    <p:cSldViewPr snapToGrid="0">
      <p:cViewPr varScale="1">
        <p:scale>
          <a:sx n="70" d="100"/>
          <a:sy n="70" d="100"/>
        </p:scale>
        <p:origin x="276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4.xml"/><Relationship Id="rId21" Type="http://schemas.openxmlformats.org/officeDocument/2006/relationships/slideMaster" Target="slideMasters/slideMaster21.xml"/><Relationship Id="rId34" Type="http://schemas.openxmlformats.org/officeDocument/2006/relationships/slideMaster" Target="slideMasters/slideMaster34.xml"/><Relationship Id="rId42" Type="http://schemas.openxmlformats.org/officeDocument/2006/relationships/slide" Target="slides/slide7.xml"/><Relationship Id="rId47" Type="http://schemas.openxmlformats.org/officeDocument/2006/relationships/slide" Target="slides/slide12.xml"/><Relationship Id="rId50" Type="http://schemas.openxmlformats.org/officeDocument/2006/relationships/slide" Target="slides/slide15.xml"/><Relationship Id="rId55" Type="http://schemas.openxmlformats.org/officeDocument/2006/relationships/slide" Target="slides/slide20.xml"/><Relationship Id="rId63" Type="http://schemas.openxmlformats.org/officeDocument/2006/relationships/slide" Target="slides/slide28.xml"/><Relationship Id="rId68" Type="http://schemas.openxmlformats.org/officeDocument/2006/relationships/slide" Target="slides/slide33.xml"/><Relationship Id="rId76"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2.xml"/><Relationship Id="rId40" Type="http://schemas.openxmlformats.org/officeDocument/2006/relationships/slide" Target="slides/slide5.xml"/><Relationship Id="rId45" Type="http://schemas.openxmlformats.org/officeDocument/2006/relationships/slide" Target="slides/slide10.xml"/><Relationship Id="rId53" Type="http://schemas.openxmlformats.org/officeDocument/2006/relationships/slide" Target="slides/slide18.xml"/><Relationship Id="rId58" Type="http://schemas.openxmlformats.org/officeDocument/2006/relationships/slide" Target="slides/slide23.xml"/><Relationship Id="rId66" Type="http://schemas.openxmlformats.org/officeDocument/2006/relationships/slide" Target="slides/slide31.xml"/><Relationship Id="rId7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1.xml"/><Relationship Id="rId49" Type="http://schemas.openxmlformats.org/officeDocument/2006/relationships/slide" Target="slides/slide14.xml"/><Relationship Id="rId57" Type="http://schemas.openxmlformats.org/officeDocument/2006/relationships/slide" Target="slides/slide22.xml"/><Relationship Id="rId61" Type="http://schemas.openxmlformats.org/officeDocument/2006/relationships/slide" Target="slides/slide26.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 Target="slides/slide9.xml"/><Relationship Id="rId52" Type="http://schemas.openxmlformats.org/officeDocument/2006/relationships/slide" Target="slides/slide17.xml"/><Relationship Id="rId60" Type="http://schemas.openxmlformats.org/officeDocument/2006/relationships/slide" Target="slides/slide25.xml"/><Relationship Id="rId65" Type="http://schemas.openxmlformats.org/officeDocument/2006/relationships/slide" Target="slides/slide30.xml"/><Relationship Id="rId7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 Target="slides/slide8.xml"/><Relationship Id="rId48" Type="http://schemas.openxmlformats.org/officeDocument/2006/relationships/slide" Target="slides/slide13.xml"/><Relationship Id="rId56" Type="http://schemas.openxmlformats.org/officeDocument/2006/relationships/slide" Target="slides/slide21.xml"/><Relationship Id="rId64" Type="http://schemas.openxmlformats.org/officeDocument/2006/relationships/slide" Target="slides/slide29.xml"/><Relationship Id="rId69" Type="http://schemas.openxmlformats.org/officeDocument/2006/relationships/slide" Target="slides/slide34.xml"/><Relationship Id="rId8" Type="http://schemas.openxmlformats.org/officeDocument/2006/relationships/slideMaster" Target="slideMasters/slideMaster8.xml"/><Relationship Id="rId51" Type="http://schemas.openxmlformats.org/officeDocument/2006/relationships/slide" Target="slides/slide16.xml"/><Relationship Id="rId72"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 Target="slides/slide3.xml"/><Relationship Id="rId46" Type="http://schemas.openxmlformats.org/officeDocument/2006/relationships/slide" Target="slides/slide11.xml"/><Relationship Id="rId59" Type="http://schemas.openxmlformats.org/officeDocument/2006/relationships/slide" Target="slides/slide24.xml"/><Relationship Id="rId67" Type="http://schemas.openxmlformats.org/officeDocument/2006/relationships/slide" Target="slides/slide32.xml"/><Relationship Id="rId20" Type="http://schemas.openxmlformats.org/officeDocument/2006/relationships/slideMaster" Target="slideMasters/slideMaster20.xml"/><Relationship Id="rId41" Type="http://schemas.openxmlformats.org/officeDocument/2006/relationships/slide" Target="slides/slide6.xml"/><Relationship Id="rId54" Type="http://schemas.openxmlformats.org/officeDocument/2006/relationships/slide" Target="slides/slide19.xml"/><Relationship Id="rId62" Type="http://schemas.openxmlformats.org/officeDocument/2006/relationships/slide" Target="slides/slide27.xml"/><Relationship Id="rId70" Type="http://schemas.openxmlformats.org/officeDocument/2006/relationships/slide" Target="slides/slide35.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42DB4F79-8481-4515-8B7C-7D9B8ACDCA81}" type="datetimeFigureOut">
              <a:rPr lang="en-GB" smtClean="0"/>
              <a:t>15/02/2016</a:t>
            </a:fld>
            <a:endParaRPr lang="en-GB" dirty="0"/>
          </a:p>
        </p:txBody>
      </p:sp>
      <p:sp>
        <p:nvSpPr>
          <p:cNvPr id="4" name="Footer Placeholder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DC398B95-BEDE-49CC-94FB-5FB4103B2B7C}" type="slidenum">
              <a:rPr lang="en-GB" smtClean="0"/>
              <a:t>‹#›</a:t>
            </a:fld>
            <a:endParaRPr lang="en-GB" dirty="0"/>
          </a:p>
        </p:txBody>
      </p:sp>
    </p:spTree>
    <p:extLst>
      <p:ext uri="{BB962C8B-B14F-4D97-AF65-F5344CB8AC3E}">
        <p14:creationId xmlns:p14="http://schemas.microsoft.com/office/powerpoint/2010/main" val="36844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2940DE70-8700-47F6-8C3C-C602A6833D27}" type="datetimeFigureOut">
              <a:rPr lang="en-GB" smtClean="0"/>
              <a:t>15/02/2016</a:t>
            </a:fld>
            <a:endParaRPr lang="en-GB" dirty="0"/>
          </a:p>
        </p:txBody>
      </p:sp>
      <p:sp>
        <p:nvSpPr>
          <p:cNvPr id="4" name="Slide Image Placeholder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8A4384D1-8F66-42D0-A412-5BE748C5039D}" type="slidenum">
              <a:rPr lang="en-GB" smtClean="0"/>
              <a:t>‹#›</a:t>
            </a:fld>
            <a:endParaRPr lang="en-GB" dirty="0"/>
          </a:p>
        </p:txBody>
      </p:sp>
    </p:spTree>
    <p:extLst>
      <p:ext uri="{BB962C8B-B14F-4D97-AF65-F5344CB8AC3E}">
        <p14:creationId xmlns:p14="http://schemas.microsoft.com/office/powerpoint/2010/main" val="3640590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noFill/>
          <a:ln/>
        </p:spPr>
        <p:txBody>
          <a:bodyPr lIns="87118" tIns="43558" rIns="87118" bIns="43558"/>
          <a:lstStyle/>
          <a:p>
            <a:pPr defTabSz="696913">
              <a:tabLst/>
            </a:pPr>
            <a:r>
              <a:rPr lang="en-US" smtClean="0"/>
              <a:t>At the end of this session you will be able to:</a:t>
            </a:r>
          </a:p>
          <a:p>
            <a:pPr marL="461963" lvl="1" indent="-90488" defTabSz="696913">
              <a:buFontTx/>
              <a:buChar char="•"/>
              <a:tabLst/>
            </a:pPr>
            <a:r>
              <a:rPr lang="en-US" smtClean="0"/>
              <a:t>Explain the aims and objectives of the course</a:t>
            </a:r>
          </a:p>
          <a:p>
            <a:pPr marL="461963" lvl="1" indent="-90488" defTabSz="696913">
              <a:buFontTx/>
              <a:buChar char="•"/>
              <a:tabLst/>
            </a:pPr>
            <a:r>
              <a:rPr lang="en-US" smtClean="0"/>
              <a:t>Construct a simple Web page using an ASCII text editor</a:t>
            </a:r>
          </a:p>
          <a:p>
            <a:pPr marL="461963" lvl="1" indent="-90488" defTabSz="696913">
              <a:buFontTx/>
              <a:buChar char="•"/>
              <a:tabLst/>
            </a:pPr>
            <a:r>
              <a:rPr lang="en-US" smtClean="0"/>
              <a:t>Display that page using a browser</a:t>
            </a:r>
          </a:p>
          <a:p>
            <a:pPr defTabSz="696913">
              <a:tabLst/>
            </a:pPr>
            <a:r>
              <a:rPr lang="en-US" smtClean="0"/>
              <a:t>Contents:</a:t>
            </a:r>
          </a:p>
          <a:p>
            <a:pPr marL="461963" lvl="1" indent="-90488" defTabSz="696913">
              <a:buFontTx/>
              <a:buChar char="•"/>
              <a:tabLst/>
            </a:pPr>
            <a:r>
              <a:rPr lang="en-US" smtClean="0"/>
              <a:t>Course administration</a:t>
            </a:r>
          </a:p>
          <a:p>
            <a:pPr marL="461963" lvl="1" indent="-90488" defTabSz="696913">
              <a:buFontTx/>
              <a:buChar char="•"/>
              <a:tabLst/>
            </a:pPr>
            <a:r>
              <a:rPr lang="en-US" smtClean="0"/>
              <a:t>Web introduction</a:t>
            </a:r>
          </a:p>
          <a:p>
            <a:pPr marL="461963" lvl="1" indent="-90488" defTabSz="696913">
              <a:buFontTx/>
              <a:buChar char="•"/>
              <a:tabLst/>
            </a:pPr>
            <a:r>
              <a:rPr lang="en-US" smtClean="0"/>
              <a:t>Intranets and the Internet</a:t>
            </a:r>
          </a:p>
          <a:p>
            <a:pPr marL="461963" lvl="1" indent="-90488" defTabSz="696913">
              <a:buFontTx/>
              <a:buChar char="•"/>
              <a:tabLst/>
            </a:pPr>
            <a:r>
              <a:rPr lang="en-US" smtClean="0"/>
              <a:t>Web benefits</a:t>
            </a:r>
          </a:p>
          <a:p>
            <a:pPr marL="461963" lvl="1" indent="-90488" defTabSz="696913">
              <a:buFontTx/>
              <a:buChar char="•"/>
              <a:tabLst/>
            </a:pPr>
            <a:r>
              <a:rPr lang="en-US" smtClean="0"/>
              <a:t>Terminology</a:t>
            </a:r>
          </a:p>
        </p:txBody>
      </p:sp>
      <p:sp>
        <p:nvSpPr>
          <p:cNvPr id="23555" name="Slide Image Placeholder 1"/>
          <p:cNvSpPr>
            <a:spLocks noGrp="1" noRot="1" noChangeAspect="1" noTextEdit="1"/>
          </p:cNvSpPr>
          <p:nvPr>
            <p:ph type="sldImg" idx="2"/>
          </p:nvPr>
        </p:nvSpPr>
        <p:spPr>
          <a:ln/>
        </p:spPr>
      </p:sp>
    </p:spTree>
    <p:extLst>
      <p:ext uri="{BB962C8B-B14F-4D97-AF65-F5344CB8AC3E}">
        <p14:creationId xmlns:p14="http://schemas.microsoft.com/office/powerpoint/2010/main" val="2148152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a:xfrm>
            <a:off x="3848645" y="9424059"/>
            <a:ext cx="2944283" cy="496094"/>
          </a:xfrm>
          <a:prstGeom prst="rect">
            <a:avLst/>
          </a:prstGeom>
        </p:spPr>
        <p:txBody>
          <a:bodyPr/>
          <a:lstStyle/>
          <a:p>
            <a:pPr fontAlgn="base">
              <a:spcBef>
                <a:spcPct val="0"/>
              </a:spcBef>
              <a:spcAft>
                <a:spcPct val="0"/>
              </a:spcAft>
            </a:pPr>
            <a:fld id="{413BA8FF-FCA9-426B-972D-19544D03EA9D}" type="slidenum">
              <a:rPr lang="en-GB" sz="1000" smtClean="0">
                <a:solidFill>
                  <a:srgbClr val="000000"/>
                </a:solidFill>
                <a:latin typeface="Arial" charset="0"/>
              </a:rPr>
              <a:pPr fontAlgn="base">
                <a:spcBef>
                  <a:spcPct val="0"/>
                </a:spcBef>
                <a:spcAft>
                  <a:spcPct val="0"/>
                </a:spcAft>
              </a:pPr>
              <a:t>11</a:t>
            </a:fld>
            <a:endParaRPr lang="en-GB" sz="1000">
              <a:solidFill>
                <a:srgbClr val="000000"/>
              </a:solidFill>
              <a:latin typeface="Arial" charset="0"/>
            </a:endParaRPr>
          </a:p>
        </p:txBody>
      </p:sp>
    </p:spTree>
    <p:extLst>
      <p:ext uri="{BB962C8B-B14F-4D97-AF65-F5344CB8AC3E}">
        <p14:creationId xmlns:p14="http://schemas.microsoft.com/office/powerpoint/2010/main" val="175131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a:xfrm>
            <a:off x="3848645" y="9424059"/>
            <a:ext cx="2944283" cy="496094"/>
          </a:xfrm>
          <a:prstGeom prst="rect">
            <a:avLst/>
          </a:prstGeom>
        </p:spPr>
        <p:txBody>
          <a:bodyPr/>
          <a:lstStyle/>
          <a:p>
            <a:pPr fontAlgn="base">
              <a:spcBef>
                <a:spcPct val="0"/>
              </a:spcBef>
              <a:spcAft>
                <a:spcPct val="0"/>
              </a:spcAft>
            </a:pPr>
            <a:fld id="{413BA8FF-FCA9-426B-972D-19544D03EA9D}" type="slidenum">
              <a:rPr lang="en-GB" sz="1000" smtClean="0">
                <a:solidFill>
                  <a:srgbClr val="000000"/>
                </a:solidFill>
                <a:latin typeface="Arial" charset="0"/>
              </a:rPr>
              <a:pPr fontAlgn="base">
                <a:spcBef>
                  <a:spcPct val="0"/>
                </a:spcBef>
                <a:spcAft>
                  <a:spcPct val="0"/>
                </a:spcAft>
              </a:pPr>
              <a:t>12</a:t>
            </a:fld>
            <a:endParaRPr lang="en-GB" sz="1000">
              <a:solidFill>
                <a:srgbClr val="000000"/>
              </a:solidFill>
              <a:latin typeface="Arial" charset="0"/>
            </a:endParaRPr>
          </a:p>
        </p:txBody>
      </p:sp>
    </p:spTree>
    <p:extLst>
      <p:ext uri="{BB962C8B-B14F-4D97-AF65-F5344CB8AC3E}">
        <p14:creationId xmlns:p14="http://schemas.microsoft.com/office/powerpoint/2010/main" val="1751316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Real Time Environment </a:t>
            </a:r>
            <a:r>
              <a:rPr lang="en-GB" b="0" dirty="0" smtClean="0"/>
              <a:t>Will the data being shown to the user be live E.G. the latest share price, exchange</a:t>
            </a:r>
            <a:r>
              <a:rPr lang="en-GB" b="0" baseline="0" dirty="0" smtClean="0"/>
              <a:t> rate or stock level. Will the site have to manage multiple users potentially updating the same piece of data at the same time?</a:t>
            </a:r>
          </a:p>
          <a:p>
            <a:r>
              <a:rPr lang="en-GB" b="1" baseline="0" dirty="0" smtClean="0"/>
              <a:t>Data Capture</a:t>
            </a:r>
            <a:r>
              <a:rPr lang="en-GB" b="0" baseline="0" dirty="0" smtClean="0"/>
              <a:t> Use appropriate input controls to simplify the process for the user. Check boxes for true/false; radio buttons for bigger selections; For numeric data place “masks” onto fields to ensure correct data is input via HTML5’s number or range input types.</a:t>
            </a:r>
          </a:p>
          <a:p>
            <a:r>
              <a:rPr lang="en-GB" b="1" baseline="0" dirty="0" smtClean="0"/>
              <a:t>Ensure website copes with different displays and browsers</a:t>
            </a:r>
            <a:r>
              <a:rPr lang="en-GB" b="0" baseline="0" dirty="0" smtClean="0"/>
              <a:t> Use of Bootstrap (a popular html, </a:t>
            </a:r>
            <a:r>
              <a:rPr lang="en-GB" b="0" baseline="0" dirty="0" err="1" smtClean="0"/>
              <a:t>css</a:t>
            </a:r>
            <a:r>
              <a:rPr lang="en-GB" b="0" baseline="0" dirty="0" smtClean="0"/>
              <a:t> and </a:t>
            </a:r>
            <a:r>
              <a:rPr lang="en-GB" b="0" baseline="0" dirty="0" err="1" smtClean="0"/>
              <a:t>javascript</a:t>
            </a:r>
            <a:r>
              <a:rPr lang="en-GB" b="0" baseline="0" dirty="0" smtClean="0"/>
              <a:t> framework for developing, mobile-first websites)</a:t>
            </a:r>
          </a:p>
          <a:p>
            <a:r>
              <a:rPr lang="en-GB" b="1" baseline="0" dirty="0" err="1" smtClean="0"/>
              <a:t>CopyRight</a:t>
            </a:r>
            <a:r>
              <a:rPr lang="en-GB" b="0" baseline="0" dirty="0" smtClean="0"/>
              <a:t> In order to stake a claim of ownership over a website i</a:t>
            </a:r>
            <a:r>
              <a:rPr lang="en-GB" sz="1200" b="0" i="0" kern="1200" dirty="0" smtClean="0">
                <a:solidFill>
                  <a:schemeClr val="tx1"/>
                </a:solidFill>
                <a:effectLst/>
                <a:latin typeface="Arial" pitchFamily="34" charset="0"/>
                <a:ea typeface="+mn-ea"/>
                <a:cs typeface="Arial" pitchFamily="34" charset="0"/>
              </a:rPr>
              <a:t>t is always useful to show a copyright notice in the footer of your web pages. The generally accepted format is: </a:t>
            </a:r>
            <a:r>
              <a:rPr lang="en-GB" sz="1200" b="0" i="1" kern="1200" dirty="0" smtClean="0">
                <a:solidFill>
                  <a:schemeClr val="tx1"/>
                </a:solidFill>
                <a:effectLst/>
                <a:latin typeface="Arial" pitchFamily="34" charset="0"/>
                <a:ea typeface="+mn-ea"/>
                <a:cs typeface="Arial" pitchFamily="34" charset="0"/>
              </a:rPr>
              <a:t>Copyright © 2015 QA</a:t>
            </a:r>
            <a:endParaRPr lang="en-GB" sz="1200" b="0" i="0" kern="1200" dirty="0" smtClean="0">
              <a:solidFill>
                <a:schemeClr val="tx1"/>
              </a:solidFill>
              <a:effectLst/>
              <a:latin typeface="Arial" pitchFamily="34" charset="0"/>
              <a:ea typeface="+mn-ea"/>
              <a:cs typeface="Arial" pitchFamily="34" charset="0"/>
            </a:endParaRPr>
          </a:p>
          <a:p>
            <a:r>
              <a:rPr lang="en-GB" sz="1200" b="0" i="0" kern="1200" dirty="0" smtClean="0">
                <a:solidFill>
                  <a:schemeClr val="tx1"/>
                </a:solidFill>
                <a:effectLst/>
                <a:latin typeface="Arial" pitchFamily="34" charset="0"/>
                <a:ea typeface="+mn-ea"/>
                <a:cs typeface="Arial" pitchFamily="34" charset="0"/>
              </a:rPr>
              <a:t>It is important to make sure that the year is current.</a:t>
            </a:r>
            <a:r>
              <a:rPr lang="en-GB" sz="1200" b="0" i="0" kern="1200" baseline="0" dirty="0" smtClean="0">
                <a:solidFill>
                  <a:schemeClr val="tx1"/>
                </a:solidFill>
                <a:effectLst/>
                <a:latin typeface="Arial" pitchFamily="34" charset="0"/>
                <a:ea typeface="+mn-ea"/>
                <a:cs typeface="Arial" pitchFamily="34" charset="0"/>
              </a:rPr>
              <a:t> Use the</a:t>
            </a:r>
            <a:r>
              <a:rPr lang="en-GB" sz="1200" b="0" i="0" kern="1200" dirty="0" smtClean="0">
                <a:solidFill>
                  <a:schemeClr val="tx1"/>
                </a:solidFill>
                <a:effectLst/>
                <a:latin typeface="Arial" pitchFamily="34" charset="0"/>
                <a:ea typeface="+mn-ea"/>
                <a:cs typeface="Arial" pitchFamily="34" charset="0"/>
              </a:rPr>
              <a:t> HTML code &amp;copy; to display the copyright symbol, you</a:t>
            </a:r>
            <a:r>
              <a:rPr lang="en-GB" sz="1200" b="0" i="0" kern="1200" baseline="0" dirty="0" smtClean="0">
                <a:solidFill>
                  <a:schemeClr val="tx1"/>
                </a:solidFill>
                <a:effectLst/>
                <a:latin typeface="Arial" pitchFamily="34" charset="0"/>
                <a:ea typeface="+mn-ea"/>
                <a:cs typeface="Arial" pitchFamily="34" charset="0"/>
              </a:rPr>
              <a:t> must also e</a:t>
            </a:r>
            <a:r>
              <a:rPr lang="en-GB" sz="1200" b="0" i="0" kern="1200" dirty="0" smtClean="0">
                <a:solidFill>
                  <a:schemeClr val="tx1"/>
                </a:solidFill>
                <a:effectLst/>
                <a:latin typeface="Arial" pitchFamily="34" charset="0"/>
                <a:ea typeface="+mn-ea"/>
                <a:cs typeface="Arial" pitchFamily="34" charset="0"/>
              </a:rPr>
              <a:t>nsure the word ‘copyright’ appears.</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1" dirty="0" smtClean="0"/>
              <a:t>Animation/Sound</a:t>
            </a:r>
            <a:r>
              <a:rPr lang="en-GB" b="0" dirty="0" smtClean="0"/>
              <a:t> When animations and sounds are used on a website they can be either brilliant or appalling</a:t>
            </a:r>
            <a:r>
              <a:rPr lang="en-GB" b="0" baseline="0" dirty="0" smtClean="0"/>
              <a:t>. They obviously attract attention and when used well they often subtly help users to focus on important parts of the page.</a:t>
            </a:r>
            <a:endParaRPr lang="en-GB" b="0" dirty="0" smtClean="0"/>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0" dirty="0" smtClean="0"/>
              <a:t>The following link discusses</a:t>
            </a:r>
            <a:r>
              <a:rPr lang="en-GB" b="0" baseline="0" dirty="0" smtClean="0"/>
              <a:t> Google’s ideas </a:t>
            </a:r>
            <a:r>
              <a:rPr lang="en-GB" b="0" dirty="0" smtClean="0"/>
              <a:t>around the good use of animation: http://www.google.co.uk/design/spec/animation/authentic-motion.html#</a:t>
            </a:r>
          </a:p>
          <a:p>
            <a:endParaRPr lang="en-GB" sz="1200" b="0" i="0" kern="1200" dirty="0" smtClean="0">
              <a:solidFill>
                <a:schemeClr val="tx1"/>
              </a:solidFill>
              <a:effectLst/>
              <a:latin typeface="Arial" pitchFamily="34" charset="0"/>
              <a:ea typeface="+mn-ea"/>
              <a:cs typeface="Arial" pitchFamily="34" charset="0"/>
            </a:endParaRPr>
          </a:p>
          <a:p>
            <a:endParaRPr lang="en-GB" b="0" baseline="0" dirty="0" smtClean="0"/>
          </a:p>
        </p:txBody>
      </p:sp>
    </p:spTree>
    <p:extLst>
      <p:ext uri="{BB962C8B-B14F-4D97-AF65-F5344CB8AC3E}">
        <p14:creationId xmlns:p14="http://schemas.microsoft.com/office/powerpoint/2010/main" val="2463714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Arial" pitchFamily="34" charset="0"/>
                <a:ea typeface="+mn-ea"/>
                <a:cs typeface="Arial" pitchFamily="34" charset="0"/>
              </a:rPr>
              <a:t>When it comes to surfing the internet, the Data Protection Act is your friend. It is there to protect you from misuse and abuse of your online data. The Data Protection Act (DPA) covers the processing of personal data. The term personal</a:t>
            </a:r>
            <a:r>
              <a:rPr lang="en-GB" sz="1200" b="0" i="0" kern="1200" baseline="0" dirty="0" smtClean="0">
                <a:solidFill>
                  <a:schemeClr val="tx1"/>
                </a:solidFill>
                <a:effectLst/>
                <a:latin typeface="Arial" pitchFamily="34" charset="0"/>
                <a:ea typeface="+mn-ea"/>
                <a:cs typeface="Arial" pitchFamily="34" charset="0"/>
              </a:rPr>
              <a:t> </a:t>
            </a:r>
            <a:r>
              <a:rPr lang="en-GB" sz="1200" b="0" i="0" kern="1200" dirty="0" smtClean="0">
                <a:solidFill>
                  <a:schemeClr val="tx1"/>
                </a:solidFill>
                <a:effectLst/>
                <a:latin typeface="Arial" pitchFamily="34" charset="0"/>
                <a:ea typeface="+mn-ea"/>
                <a:cs typeface="Arial" pitchFamily="34" charset="0"/>
              </a:rPr>
              <a:t>is not just limited to your name and address, but any data that could reasonably be put together with other information to divulge personal information about yourself. Thus, if you live alone, your phone number could count as personal data. Your email address almost certainly would count.</a:t>
            </a:r>
          </a:p>
          <a:p>
            <a:r>
              <a:rPr lang="en-GB" sz="1200" b="0" i="0" kern="1200" dirty="0" smtClean="0">
                <a:solidFill>
                  <a:schemeClr val="tx1"/>
                </a:solidFill>
                <a:effectLst/>
                <a:latin typeface="Arial" pitchFamily="34" charset="0"/>
                <a:ea typeface="+mn-ea"/>
                <a:cs typeface="Arial" pitchFamily="34" charset="0"/>
              </a:rPr>
              <a:t>Processing relates to pretty much any operation on your data involving a computer - from selecting your name for a mailing, to reading it off a screen during a sales call. </a:t>
            </a:r>
          </a:p>
          <a:p>
            <a:r>
              <a:rPr lang="en-GB" sz="1200" b="0" i="0" kern="1200" dirty="0" smtClean="0">
                <a:solidFill>
                  <a:schemeClr val="tx1"/>
                </a:solidFill>
                <a:effectLst/>
                <a:latin typeface="Arial" pitchFamily="34" charset="0"/>
                <a:ea typeface="+mn-ea"/>
                <a:cs typeface="Arial" pitchFamily="34" charset="0"/>
              </a:rPr>
              <a:t>Companies and organisations that would like to process your data need to do two things. First of all, they should notify the Office of the Information Commissioner (a government body) that they are doing so. That way, it is possible to know who is legitimately processing data and who is not.</a:t>
            </a:r>
          </a:p>
          <a:p>
            <a:r>
              <a:rPr lang="en-GB" sz="1200" b="0" i="0" kern="1200" dirty="0" smtClean="0">
                <a:solidFill>
                  <a:schemeClr val="tx1"/>
                </a:solidFill>
                <a:effectLst/>
                <a:latin typeface="Arial" pitchFamily="34" charset="0"/>
                <a:ea typeface="+mn-ea"/>
                <a:cs typeface="Arial" pitchFamily="34" charset="0"/>
              </a:rPr>
              <a:t>Secondly, they need to adhere to eight principles embodied in the law. For instance, data must be obtained “fairly” - that is, at the point of collection it must be made clear what the data will be used for. It must be accurate and up to date and it must be held securely.</a:t>
            </a:r>
          </a:p>
          <a:p>
            <a:r>
              <a:rPr lang="en-GB" sz="1200" b="0" i="0" kern="1200" dirty="0" smtClean="0">
                <a:solidFill>
                  <a:schemeClr val="tx1"/>
                </a:solidFill>
                <a:effectLst/>
                <a:latin typeface="Arial" pitchFamily="34" charset="0"/>
                <a:ea typeface="+mn-ea"/>
                <a:cs typeface="Arial" pitchFamily="34" charset="0"/>
              </a:rPr>
              <a:t>Most importantly – and this applies even more so to data collected online – your permission is needed before the data is processed. When it is collected from the internet an “opt-out” (telling you that it will be used unless you say no) is not good enough. It must be an “opt-in”.</a:t>
            </a:r>
          </a:p>
          <a:p>
            <a:endParaRPr lang="en-GB" b="0" dirty="0"/>
          </a:p>
        </p:txBody>
      </p:sp>
    </p:spTree>
    <p:extLst>
      <p:ext uri="{BB962C8B-B14F-4D97-AF65-F5344CB8AC3E}">
        <p14:creationId xmlns:p14="http://schemas.microsoft.com/office/powerpoint/2010/main" val="2463714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GB" sz="1200" b="0" i="0" kern="1200" dirty="0" smtClean="0">
                <a:solidFill>
                  <a:schemeClr val="tx1"/>
                </a:solidFill>
                <a:effectLst/>
                <a:latin typeface="Arial" pitchFamily="34" charset="0"/>
                <a:ea typeface="+mn-ea"/>
                <a:cs typeface="Arial" pitchFamily="34" charset="0"/>
              </a:rPr>
              <a:t>A web wireframe is a simple visual guide to show you (and potential</a:t>
            </a:r>
            <a:r>
              <a:rPr lang="en-GB" sz="1200" b="0" i="0" kern="1200" baseline="0" dirty="0" smtClean="0">
                <a:solidFill>
                  <a:schemeClr val="tx1"/>
                </a:solidFill>
                <a:effectLst/>
                <a:latin typeface="Arial" pitchFamily="34" charset="0"/>
                <a:ea typeface="+mn-ea"/>
                <a:cs typeface="Arial" pitchFamily="34" charset="0"/>
              </a:rPr>
              <a:t> users)</a:t>
            </a:r>
            <a:r>
              <a:rPr lang="en-GB" sz="1200" b="0" i="0" kern="1200" dirty="0" smtClean="0">
                <a:solidFill>
                  <a:schemeClr val="tx1"/>
                </a:solidFill>
                <a:effectLst/>
                <a:latin typeface="Arial" pitchFamily="34" charset="0"/>
                <a:ea typeface="+mn-ea"/>
                <a:cs typeface="Arial" pitchFamily="34" charset="0"/>
              </a:rPr>
              <a:t> what a web page would look like. It suggests the structure of a page, without using any graphics or text. A website wireframe would show the entire site structure - including what pages link to where.</a:t>
            </a:r>
          </a:p>
          <a:p>
            <a:pPr fontAlgn="base"/>
            <a:r>
              <a:rPr lang="en-GB" sz="1200" b="0" i="0" kern="1200" dirty="0" smtClean="0">
                <a:solidFill>
                  <a:schemeClr val="tx1"/>
                </a:solidFill>
                <a:effectLst/>
                <a:latin typeface="Arial" pitchFamily="34" charset="0"/>
                <a:ea typeface="+mn-ea"/>
                <a:cs typeface="Arial" pitchFamily="34" charset="0"/>
              </a:rPr>
              <a:t>Web wireframes are a very good way to start the design phase. And whilst there are </a:t>
            </a:r>
            <a:r>
              <a:rPr lang="en-GB" sz="1200" b="0" i="0" kern="1200" dirty="0" err="1" smtClean="0">
                <a:solidFill>
                  <a:schemeClr val="tx1"/>
                </a:solidFill>
                <a:effectLst/>
                <a:latin typeface="Arial" pitchFamily="34" charset="0"/>
                <a:ea typeface="+mn-ea"/>
                <a:cs typeface="Arial" pitchFamily="34" charset="0"/>
              </a:rPr>
              <a:t>wireframing</a:t>
            </a:r>
            <a:r>
              <a:rPr lang="en-GB" sz="1200" b="0" i="0" kern="1200" dirty="0" smtClean="0">
                <a:solidFill>
                  <a:schemeClr val="tx1"/>
                </a:solidFill>
                <a:effectLst/>
                <a:latin typeface="Arial" pitchFamily="34" charset="0"/>
                <a:ea typeface="+mn-ea"/>
                <a:cs typeface="Arial" pitchFamily="34" charset="0"/>
              </a:rPr>
              <a:t> tools available</a:t>
            </a:r>
            <a:r>
              <a:rPr lang="en-GB" sz="1200" b="0" i="0" kern="1200" baseline="0" dirty="0" smtClean="0">
                <a:solidFill>
                  <a:schemeClr val="tx1"/>
                </a:solidFill>
                <a:effectLst/>
                <a:latin typeface="Arial" pitchFamily="34" charset="0"/>
                <a:ea typeface="+mn-ea"/>
                <a:cs typeface="Arial" pitchFamily="34" charset="0"/>
              </a:rPr>
              <a:t> fore purchase</a:t>
            </a:r>
            <a:r>
              <a:rPr lang="en-GB" sz="1200" b="0" i="0" kern="1200" dirty="0" smtClean="0">
                <a:solidFill>
                  <a:schemeClr val="tx1"/>
                </a:solidFill>
                <a:effectLst/>
                <a:latin typeface="Arial" pitchFamily="34" charset="0"/>
                <a:ea typeface="+mn-ea"/>
                <a:cs typeface="Arial" pitchFamily="34" charset="0"/>
              </a:rPr>
              <a:t> planning can start with something as simple as a piece of A4 paper and a pen.</a:t>
            </a:r>
          </a:p>
          <a:p>
            <a:endParaRPr lang="en-GB" dirty="0"/>
          </a:p>
        </p:txBody>
      </p:sp>
    </p:spTree>
    <p:extLst>
      <p:ext uri="{BB962C8B-B14F-4D97-AF65-F5344CB8AC3E}">
        <p14:creationId xmlns:p14="http://schemas.microsoft.com/office/powerpoint/2010/main" val="923618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783959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48014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635339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699771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707457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a:xfrm>
            <a:off x="3848645" y="9424059"/>
            <a:ext cx="2944283" cy="496094"/>
          </a:xfrm>
          <a:prstGeom prst="rect">
            <a:avLst/>
          </a:prstGeom>
        </p:spPr>
        <p:txBody>
          <a:bodyPr/>
          <a:lstStyle/>
          <a:p>
            <a:pPr fontAlgn="base">
              <a:spcBef>
                <a:spcPct val="0"/>
              </a:spcBef>
              <a:spcAft>
                <a:spcPct val="0"/>
              </a:spcAft>
            </a:pPr>
            <a:fld id="{413BA8FF-FCA9-426B-972D-19544D03EA9D}" type="slidenum">
              <a:rPr lang="en-GB" sz="1000" smtClean="0">
                <a:solidFill>
                  <a:srgbClr val="000000"/>
                </a:solidFill>
                <a:latin typeface="Arial" charset="0"/>
              </a:rPr>
              <a:pPr fontAlgn="base">
                <a:spcBef>
                  <a:spcPct val="0"/>
                </a:spcBef>
                <a:spcAft>
                  <a:spcPct val="0"/>
                </a:spcAft>
              </a:pPr>
              <a:t>3</a:t>
            </a:fld>
            <a:endParaRPr lang="en-GB" sz="1000">
              <a:solidFill>
                <a:srgbClr val="000000"/>
              </a:solidFill>
              <a:latin typeface="Arial" charset="0"/>
            </a:endParaRPr>
          </a:p>
        </p:txBody>
      </p:sp>
    </p:spTree>
    <p:extLst>
      <p:ext uri="{BB962C8B-B14F-4D97-AF65-F5344CB8AC3E}">
        <p14:creationId xmlns:p14="http://schemas.microsoft.com/office/powerpoint/2010/main" val="27339100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sz="1200" baseline="0" dirty="0" smtClean="0"/>
              <a:t>Developers who haven't learnt how to test may not do any proper testing at all - they may just run their code once or twice and if it produces something that looks right in those circumstances then that may be as far as they go. The may then be surprised to find out later that their code fails to work correctly for many of the people visiting their page where alternatives that were never tested frequently occur. The problem is that if you don't run a test of all of the alternative paths through your code that there is no guarantee that all of them will work correctly. Unless you actually identify all of the alternatives and what should happen with each, there is no way that you can properly test your code.</a:t>
            </a:r>
          </a:p>
          <a:p>
            <a:r>
              <a:rPr lang="en-US" sz="1200" baseline="0" dirty="0" smtClean="0"/>
              <a:t> </a:t>
            </a:r>
            <a:r>
              <a:rPr lang="en-US" dirty="0" smtClean="0"/>
              <a:t>A formal test plan is written down and lists a whole series of tests to be carried out along with the expected results that each test is expected to give if the test is successful.</a:t>
            </a:r>
          </a:p>
          <a:p>
            <a:r>
              <a:rPr lang="en-US" dirty="0" smtClean="0"/>
              <a:t>Just listing the tests that you intend to run is not enough. For your list to be really useful you should include information on exact values to feed in to perform the particular test and what you expect the results of the test to be. If you don't know what result you expect from a test then you have no way of telling whether the test worked. </a:t>
            </a:r>
          </a:p>
          <a:p>
            <a:r>
              <a:rPr lang="en-US" dirty="0" smtClean="0"/>
              <a:t>If you missed a test at the time you first wrote the code you can add the test to your list .  If you make changes to your code you will also be able to re-use the list to retest your code to make sure that the amendment didn't break anything else.</a:t>
            </a:r>
          </a:p>
          <a:p>
            <a:r>
              <a:rPr lang="en-US" dirty="0" smtClean="0"/>
              <a:t>Your written test plan also serves one additional purpose - it identifies those tests that you have run and those you have yet to run against the code so that you know exactly where you are at in your testing.</a:t>
            </a:r>
          </a:p>
        </p:txBody>
      </p:sp>
    </p:spTree>
    <p:extLst>
      <p:ext uri="{BB962C8B-B14F-4D97-AF65-F5344CB8AC3E}">
        <p14:creationId xmlns:p14="http://schemas.microsoft.com/office/powerpoint/2010/main" val="3175785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sz="1200" baseline="0" dirty="0" smtClean="0"/>
              <a:t>The earlier in the process that you write the test plan the more useful that test plan will be. The ideal time to write the test plan is before you start writing the code. The reason for this is that a test plan isn't just useful for testing, it can also assist with the earlier steps in the development of the code.</a:t>
            </a:r>
          </a:p>
          <a:p>
            <a:r>
              <a:rPr lang="en-US" sz="1200" baseline="0" dirty="0" smtClean="0"/>
              <a:t>If you write the test plan straight away it will assist you in deciding exactly how the code is supposed to work. Your test plan will list all of the possible situations that the code needs to be able to deal with and that can mean a list of questions that you need to answer. While the main paths through the code may be obvious as to what is supposed to happen, the test plan needs to cover all of the paths that you expect to have with the code and needs to answer the question of what should happen when each of those situations occurs. By giving thought to the expected results of all the tests at the start you will be able to better design your code to cater for all these less common paths in the most appropriate manner.</a:t>
            </a:r>
          </a:p>
          <a:p>
            <a:r>
              <a:rPr lang="en-US" sz="1200" baseline="0" dirty="0" smtClean="0"/>
              <a:t>The test plan can also be useful when writing the code since the test plan clearly identifies all of the paths that you expect the code to have. Referring to the test plan while writing the code can help to answer questions as to what the code is supposed to do next. </a:t>
            </a:r>
          </a:p>
          <a:p>
            <a:endParaRPr lang="en-US" sz="1200" baseline="0" dirty="0" smtClean="0"/>
          </a:p>
          <a:p>
            <a:endParaRPr lang="en-GB" dirty="0"/>
          </a:p>
        </p:txBody>
      </p:sp>
    </p:spTree>
    <p:extLst>
      <p:ext uri="{BB962C8B-B14F-4D97-AF65-F5344CB8AC3E}">
        <p14:creationId xmlns:p14="http://schemas.microsoft.com/office/powerpoint/2010/main" val="9544332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62" name="Rectangle 6"/>
          <p:cNvSpPr>
            <a:spLocks noGrp="1" noRot="1" noChangeAspect="1" noChangeArrowheads="1" noTextEdit="1"/>
          </p:cNvSpPr>
          <p:nvPr>
            <p:ph type="sldImg"/>
          </p:nvPr>
        </p:nvSpPr>
        <p:spPr>
          <a:ln/>
        </p:spPr>
      </p:sp>
      <p:sp>
        <p:nvSpPr>
          <p:cNvPr id="224263" name="Rectangle 7"/>
          <p:cNvSpPr>
            <a:spLocks noGrp="1" noChangeArrowheads="1"/>
          </p:cNvSpPr>
          <p:nvPr>
            <p:ph type="body" idx="1"/>
          </p:nvPr>
        </p:nvSpPr>
        <p:spPr/>
        <p:txBody>
          <a:bodyPr/>
          <a:lstStyle/>
          <a:p>
            <a:r>
              <a:rPr lang="en-GB"/>
              <a:t>A single test case normally corresponds to a single or related sets of requirements.  Use the objectives from the Master Test Plan and negotiate with expert users to determine the priority of test types, then the test cases within those types.  Risk can be assessed with input from programmers, designers and architects.  Be aware that one  customer  may think an untested condition is trivial, while another may think it crucial because of heavier usage. </a:t>
            </a:r>
          </a:p>
        </p:txBody>
      </p:sp>
    </p:spTree>
    <p:extLst>
      <p:ext uri="{BB962C8B-B14F-4D97-AF65-F5344CB8AC3E}">
        <p14:creationId xmlns:p14="http://schemas.microsoft.com/office/powerpoint/2010/main" val="41598702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10" name="Rectangle 6"/>
          <p:cNvSpPr>
            <a:spLocks noGrp="1" noRot="1" noChangeAspect="1" noChangeArrowheads="1" noTextEdit="1"/>
          </p:cNvSpPr>
          <p:nvPr>
            <p:ph type="sldImg"/>
          </p:nvPr>
        </p:nvSpPr>
        <p:spPr>
          <a:ln/>
        </p:spPr>
      </p:sp>
      <p:sp>
        <p:nvSpPr>
          <p:cNvPr id="226311" name="Rectangle 7"/>
          <p:cNvSpPr>
            <a:spLocks noGrp="1" noChangeArrowheads="1"/>
          </p:cNvSpPr>
          <p:nvPr>
            <p:ph type="body" idx="1"/>
          </p:nvPr>
        </p:nvSpPr>
        <p:spPr/>
        <p:txBody>
          <a:bodyPr/>
          <a:lstStyle/>
          <a:p>
            <a:r>
              <a:rPr lang="en-GB" dirty="0"/>
              <a:t>A typical test case description in a test plan from the System or Acceptance stages. Unit test plans are subject to greater change and usually less formal.  The above is the international standard for describing test cases.  </a:t>
            </a:r>
          </a:p>
        </p:txBody>
      </p:sp>
    </p:spTree>
    <p:extLst>
      <p:ext uri="{BB962C8B-B14F-4D97-AF65-F5344CB8AC3E}">
        <p14:creationId xmlns:p14="http://schemas.microsoft.com/office/powerpoint/2010/main" val="1183564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6849967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6" name="Rectangle 6"/>
          <p:cNvSpPr>
            <a:spLocks noGrp="1" noRot="1" noChangeAspect="1" noChangeArrowheads="1" noTextEdit="1"/>
          </p:cNvSpPr>
          <p:nvPr>
            <p:ph type="sldImg"/>
          </p:nvPr>
        </p:nvSpPr>
        <p:spPr>
          <a:ln/>
        </p:spPr>
      </p:sp>
    </p:spTree>
    <p:extLst>
      <p:ext uri="{BB962C8B-B14F-4D97-AF65-F5344CB8AC3E}">
        <p14:creationId xmlns:p14="http://schemas.microsoft.com/office/powerpoint/2010/main" val="42419044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2" name="Rectangle 4"/>
          <p:cNvSpPr>
            <a:spLocks noGrp="1" noRot="1" noChangeAspect="1" noChangeArrowheads="1" noTextEdit="1"/>
          </p:cNvSpPr>
          <p:nvPr>
            <p:ph type="sldImg"/>
          </p:nvPr>
        </p:nvSpPr>
        <p:spPr>
          <a:ln/>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26488718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extLst>
      <p:ext uri="{BB962C8B-B14F-4D97-AF65-F5344CB8AC3E}">
        <p14:creationId xmlns:p14="http://schemas.microsoft.com/office/powerpoint/2010/main" val="32979570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38002436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extLst>
      <p:ext uri="{BB962C8B-B14F-4D97-AF65-F5344CB8AC3E}">
        <p14:creationId xmlns:p14="http://schemas.microsoft.com/office/powerpoint/2010/main" val="172882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6965903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6" name="Rectangle 6"/>
          <p:cNvSpPr>
            <a:spLocks noGrp="1" noRot="1" noChangeAspect="1" noChangeArrowheads="1" noTextEdit="1"/>
          </p:cNvSpPr>
          <p:nvPr>
            <p:ph type="sldImg"/>
          </p:nvPr>
        </p:nvSpPr>
        <p:spPr>
          <a:ln/>
        </p:spPr>
      </p:sp>
      <p:sp>
        <p:nvSpPr>
          <p:cNvPr id="240647" name="Rectangle 7"/>
          <p:cNvSpPr>
            <a:spLocks noGrp="1" noChangeArrowheads="1"/>
          </p:cNvSpPr>
          <p:nvPr>
            <p:ph type="body" idx="1"/>
          </p:nvPr>
        </p:nvSpPr>
        <p:spPr/>
        <p:txBody>
          <a:bodyPr/>
          <a:lstStyle/>
          <a:p>
            <a:r>
              <a:rPr lang="en-GB" dirty="0"/>
              <a:t>This is the sequence of actions required to execute the test case </a:t>
            </a:r>
            <a:r>
              <a:rPr lang="en-GB" dirty="0" smtClean="0"/>
              <a:t>“Valid Login”.  </a:t>
            </a:r>
            <a:r>
              <a:rPr lang="en-GB" dirty="0"/>
              <a:t>Individual steps from other test cases can often be reused in the new design - shown by naming the steps above. </a:t>
            </a:r>
          </a:p>
        </p:txBody>
      </p:sp>
    </p:spTree>
    <p:extLst>
      <p:ext uri="{BB962C8B-B14F-4D97-AF65-F5344CB8AC3E}">
        <p14:creationId xmlns:p14="http://schemas.microsoft.com/office/powerpoint/2010/main" val="12618903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1881063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endParaRPr lang="en-GB" dirty="0" smtClean="0"/>
          </a:p>
        </p:txBody>
      </p:sp>
    </p:spTree>
    <p:extLst>
      <p:ext uri="{BB962C8B-B14F-4D97-AF65-F5344CB8AC3E}">
        <p14:creationId xmlns:p14="http://schemas.microsoft.com/office/powerpoint/2010/main" val="20553786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0118437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394717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601385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1" dirty="0" smtClean="0"/>
              <a:t>Users appreciate quality and credibility </a:t>
            </a:r>
            <a:r>
              <a:rPr lang="en-GB" sz="1200" b="0" i="0" kern="1200" dirty="0" smtClean="0">
                <a:solidFill>
                  <a:schemeClr val="tx1"/>
                </a:solidFill>
                <a:effectLst/>
                <a:latin typeface="Arial" pitchFamily="34" charset="0"/>
                <a:ea typeface="+mn-ea"/>
                <a:cs typeface="Arial" pitchFamily="34" charset="0"/>
              </a:rPr>
              <a:t>If a page provides users with high-quality content, they are willing to compromise the content with advertisements and the design of the site. This is the reason why not-that-well-designed web-sites with high-quality content gain a lot of traffic over years. Content is more important than the design which supports it.</a:t>
            </a:r>
          </a:p>
          <a:p>
            <a:r>
              <a:rPr lang="en-GB" sz="1200" b="1" i="0" kern="1200" dirty="0" smtClean="0">
                <a:solidFill>
                  <a:schemeClr val="tx1"/>
                </a:solidFill>
                <a:effectLst/>
                <a:latin typeface="Arial" pitchFamily="34" charset="0"/>
                <a:ea typeface="+mn-ea"/>
                <a:cs typeface="Arial" pitchFamily="34" charset="0"/>
              </a:rPr>
              <a:t>Web users are impatient and insist on instant gratification </a:t>
            </a:r>
            <a:r>
              <a:rPr lang="en-GB" sz="1200" b="0" i="0" kern="1200" dirty="0" smtClean="0">
                <a:solidFill>
                  <a:schemeClr val="tx1"/>
                </a:solidFill>
                <a:effectLst/>
                <a:latin typeface="Arial" pitchFamily="34" charset="0"/>
                <a:ea typeface="+mn-ea"/>
                <a:cs typeface="Arial" pitchFamily="34" charset="0"/>
              </a:rPr>
              <a:t>If a web-site isn’t able to meet users’ expectations, the designer failed to get their job done properly. The higher the cognitive load and the less intuitive the navigation, the more willing will users be to leave the web-site and search for alternatives.</a:t>
            </a:r>
          </a:p>
          <a:p>
            <a:r>
              <a:rPr lang="en-GB" sz="1200" b="1" i="0" kern="1200" dirty="0" smtClean="0">
                <a:solidFill>
                  <a:schemeClr val="tx1"/>
                </a:solidFill>
                <a:effectLst/>
                <a:latin typeface="Arial" pitchFamily="34" charset="0"/>
                <a:ea typeface="+mn-ea"/>
                <a:cs typeface="Arial" pitchFamily="34" charset="0"/>
              </a:rPr>
              <a:t>Users don’t make optimal choices.</a:t>
            </a:r>
            <a:r>
              <a:rPr lang="en-GB" sz="1200" b="0" i="0" kern="1200" dirty="0" smtClean="0">
                <a:solidFill>
                  <a:schemeClr val="tx1"/>
                </a:solidFill>
                <a:effectLst/>
                <a:latin typeface="Arial" pitchFamily="34" charset="0"/>
                <a:ea typeface="+mn-ea"/>
                <a:cs typeface="Arial" pitchFamily="34" charset="0"/>
              </a:rPr>
              <a:t> Users don’t search for the quickest way to find the information they’re looking for. Neither do they scan web pages in a linear fashion</a:t>
            </a:r>
            <a:r>
              <a:rPr lang="en-GB" sz="1200" b="0" i="0" kern="1200" baseline="0" dirty="0" smtClean="0">
                <a:solidFill>
                  <a:schemeClr val="tx1"/>
                </a:solidFill>
                <a:effectLst/>
                <a:latin typeface="Arial" pitchFamily="34" charset="0"/>
                <a:ea typeface="+mn-ea"/>
                <a:cs typeface="Arial" pitchFamily="34" charset="0"/>
              </a:rPr>
              <a:t> (</a:t>
            </a:r>
            <a:r>
              <a:rPr lang="en-GB" sz="1200" b="0" i="0" kern="1200" dirty="0" smtClean="0">
                <a:solidFill>
                  <a:schemeClr val="tx1"/>
                </a:solidFill>
                <a:effectLst/>
                <a:latin typeface="Arial" pitchFamily="34" charset="0"/>
                <a:ea typeface="+mn-ea"/>
                <a:cs typeface="Arial" pitchFamily="34" charset="0"/>
              </a:rPr>
              <a:t>going sequentially from one section to another). Instead users choose the first reasonable option. As soon as they find a link that seems like it might lead to the goal, there is a very good chance that it will be immediately clicked.</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sz="1200" b="1" i="0" kern="1200" dirty="0" smtClean="0">
                <a:solidFill>
                  <a:schemeClr val="tx1"/>
                </a:solidFill>
                <a:effectLst/>
                <a:latin typeface="Arial" pitchFamily="34" charset="0"/>
                <a:ea typeface="+mn-ea"/>
                <a:cs typeface="Arial" pitchFamily="34" charset="0"/>
              </a:rPr>
              <a:t>Users follow their intuition.</a:t>
            </a:r>
            <a:r>
              <a:rPr lang="en-GB" sz="1200" b="0" i="0" kern="1200" dirty="0" smtClean="0">
                <a:solidFill>
                  <a:schemeClr val="tx1"/>
                </a:solidFill>
                <a:effectLst/>
                <a:latin typeface="Arial" pitchFamily="34" charset="0"/>
                <a:ea typeface="+mn-ea"/>
                <a:cs typeface="Arial" pitchFamily="34" charset="0"/>
              </a:rPr>
              <a:t> In most cases users muddle through instead of reading the information a designer may have provided. “If we find something that works, we stick with it. It doesn’t matter to us if we do or don’t understand how things work, as long as we can use them.”</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sz="1200" b="1" i="0" kern="1200" dirty="0" smtClean="0">
                <a:solidFill>
                  <a:schemeClr val="tx1"/>
                </a:solidFill>
                <a:effectLst/>
                <a:latin typeface="Arial" pitchFamily="34" charset="0"/>
                <a:ea typeface="+mn-ea"/>
                <a:cs typeface="Arial" pitchFamily="34" charset="0"/>
              </a:rPr>
              <a:t>Users want to have control.</a:t>
            </a:r>
            <a:r>
              <a:rPr lang="en-GB" sz="1200" b="0" i="0" kern="1200" dirty="0" smtClean="0">
                <a:solidFill>
                  <a:schemeClr val="tx1"/>
                </a:solidFill>
                <a:effectLst/>
                <a:latin typeface="Arial" pitchFamily="34" charset="0"/>
                <a:ea typeface="+mn-ea"/>
                <a:cs typeface="Arial" pitchFamily="34" charset="0"/>
              </a:rPr>
              <a:t> Users want to be able to control their browser and rely on the consistent data presentation throughout the site. </a:t>
            </a:r>
            <a:endParaRPr lang="en-GB" dirty="0"/>
          </a:p>
        </p:txBody>
      </p:sp>
    </p:spTree>
    <p:extLst>
      <p:ext uri="{BB962C8B-B14F-4D97-AF65-F5344CB8AC3E}">
        <p14:creationId xmlns:p14="http://schemas.microsoft.com/office/powerpoint/2010/main" val="2534235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GB" sz="1200" b="1" i="0" kern="1200" dirty="0" smtClean="0">
                <a:solidFill>
                  <a:schemeClr val="tx1"/>
                </a:solidFill>
                <a:effectLst/>
                <a:latin typeface="Arial" pitchFamily="34" charset="0"/>
                <a:ea typeface="+mn-ea"/>
                <a:cs typeface="Arial" pitchFamily="34" charset="0"/>
              </a:rPr>
              <a:t>Don’t make users think </a:t>
            </a:r>
            <a:r>
              <a:rPr lang="en-GB" sz="1200" b="0" i="0" kern="1200" dirty="0" smtClean="0">
                <a:solidFill>
                  <a:schemeClr val="tx1"/>
                </a:solidFill>
                <a:effectLst/>
                <a:latin typeface="Arial" pitchFamily="34" charset="0"/>
                <a:ea typeface="+mn-ea"/>
                <a:cs typeface="Arial" pitchFamily="34" charset="0"/>
              </a:rPr>
              <a:t>Web pages should be </a:t>
            </a:r>
            <a:r>
              <a:rPr lang="en-GB" sz="1200" b="1" i="0" kern="1200" dirty="0" smtClean="0">
                <a:solidFill>
                  <a:schemeClr val="tx1"/>
                </a:solidFill>
                <a:effectLst/>
                <a:latin typeface="Arial" pitchFamily="34" charset="0"/>
                <a:ea typeface="+mn-ea"/>
                <a:cs typeface="Arial" pitchFamily="34" charset="0"/>
              </a:rPr>
              <a:t>obvious and self-explanatory</a:t>
            </a:r>
            <a:r>
              <a:rPr lang="en-GB" sz="1200" b="0" i="0" kern="1200" dirty="0" smtClean="0">
                <a:solidFill>
                  <a:schemeClr val="tx1"/>
                </a:solidFill>
                <a:effectLst/>
                <a:latin typeface="Arial" pitchFamily="34" charset="0"/>
                <a:ea typeface="+mn-ea"/>
                <a:cs typeface="Arial" pitchFamily="34" charset="0"/>
              </a:rPr>
              <a:t>. When creating a site, the designer’s job is to get rid of the </a:t>
            </a:r>
            <a:r>
              <a:rPr lang="en-GB" sz="1200" b="0" i="1" kern="1200" dirty="0" smtClean="0">
                <a:solidFill>
                  <a:schemeClr val="tx1"/>
                </a:solidFill>
                <a:effectLst/>
                <a:latin typeface="Arial" pitchFamily="34" charset="0"/>
                <a:ea typeface="+mn-ea"/>
                <a:cs typeface="Arial" pitchFamily="34" charset="0"/>
              </a:rPr>
              <a:t>question marks</a:t>
            </a:r>
            <a:r>
              <a:rPr lang="en-GB" sz="1200" b="0" i="0" kern="1200" dirty="0" smtClean="0">
                <a:solidFill>
                  <a:schemeClr val="tx1"/>
                </a:solidFill>
                <a:effectLst/>
                <a:latin typeface="Arial" pitchFamily="34" charset="0"/>
                <a:ea typeface="+mn-ea"/>
                <a:cs typeface="Arial" pitchFamily="34" charset="0"/>
              </a:rPr>
              <a:t> — the decisions users need to make consciously, considering pros, cons and alternatives.</a:t>
            </a:r>
          </a:p>
          <a:p>
            <a:pPr fontAlgn="base"/>
            <a:r>
              <a:rPr lang="en-GB" sz="1200" b="0" i="0" kern="1200" dirty="0" smtClean="0">
                <a:solidFill>
                  <a:schemeClr val="tx1"/>
                </a:solidFill>
                <a:effectLst/>
                <a:latin typeface="Arial" pitchFamily="34" charset="0"/>
                <a:ea typeface="+mn-ea"/>
                <a:cs typeface="Arial" pitchFamily="34" charset="0"/>
              </a:rPr>
              <a:t>If the navigation and site architecture aren’t intuitive, the number of question marks grows and makes it harder for users to comprehend how the system works and how to get from point A to point B. A clear structure, moderate visual clues and easily recognizable links can help users to find a path to what they are looking for. (http://www.rudgwicksteamshow.co.uk/)</a:t>
            </a:r>
          </a:p>
          <a:p>
            <a:pPr fontAlgn="base"/>
            <a:r>
              <a:rPr lang="en-GB" sz="1200" b="1" i="0" kern="1200" dirty="0" smtClean="0">
                <a:solidFill>
                  <a:schemeClr val="tx1"/>
                </a:solidFill>
                <a:effectLst/>
                <a:latin typeface="Arial" pitchFamily="34" charset="0"/>
                <a:ea typeface="+mn-ea"/>
                <a:cs typeface="Arial" pitchFamily="34" charset="0"/>
              </a:rPr>
              <a:t>Don’t squander users’ patience </a:t>
            </a:r>
            <a:r>
              <a:rPr lang="en-GB" sz="1200" b="0" i="0" kern="1200" dirty="0" smtClean="0">
                <a:solidFill>
                  <a:schemeClr val="tx1"/>
                </a:solidFill>
                <a:effectLst/>
                <a:latin typeface="Arial" pitchFamily="34" charset="0"/>
                <a:ea typeface="+mn-ea"/>
                <a:cs typeface="Arial" pitchFamily="34" charset="0"/>
              </a:rPr>
              <a:t>When offering a service to your visitors try to keep the user’s requirements to a minimum. The a user has to do to test a service, the more likely they are to try it out. First-time visitors will probably be willing to play with the service.</a:t>
            </a:r>
            <a:r>
              <a:rPr lang="en-GB" sz="1200" b="0" i="0" kern="1200" baseline="0" dirty="0" smtClean="0">
                <a:solidFill>
                  <a:schemeClr val="tx1"/>
                </a:solidFill>
                <a:effectLst/>
                <a:latin typeface="Arial" pitchFamily="34" charset="0"/>
                <a:ea typeface="+mn-ea"/>
                <a:cs typeface="Arial" pitchFamily="34" charset="0"/>
              </a:rPr>
              <a:t> However, they won’t want to </a:t>
            </a:r>
            <a:r>
              <a:rPr lang="en-GB" sz="1200" b="0" i="0" kern="1200" dirty="0" smtClean="0">
                <a:solidFill>
                  <a:schemeClr val="tx1"/>
                </a:solidFill>
                <a:effectLst/>
                <a:latin typeface="Arial" pitchFamily="34" charset="0"/>
                <a:ea typeface="+mn-ea"/>
                <a:cs typeface="Arial" pitchFamily="34" charset="0"/>
              </a:rPr>
              <a:t>fill</a:t>
            </a:r>
            <a:r>
              <a:rPr lang="en-GB" sz="1200" b="0" i="0" kern="1200" baseline="0" dirty="0" smtClean="0">
                <a:solidFill>
                  <a:schemeClr val="tx1"/>
                </a:solidFill>
                <a:effectLst/>
                <a:latin typeface="Arial" pitchFamily="34" charset="0"/>
                <a:ea typeface="+mn-ea"/>
                <a:cs typeface="Arial" pitchFamily="34" charset="0"/>
              </a:rPr>
              <a:t> in</a:t>
            </a:r>
            <a:r>
              <a:rPr lang="en-GB" sz="1200" b="0" i="0" kern="1200" dirty="0" smtClean="0">
                <a:solidFill>
                  <a:schemeClr val="tx1"/>
                </a:solidFill>
                <a:effectLst/>
                <a:latin typeface="Arial" pitchFamily="34" charset="0"/>
                <a:ea typeface="+mn-ea"/>
                <a:cs typeface="Arial" pitchFamily="34" charset="0"/>
              </a:rPr>
              <a:t> long web forms for an account they may never use in the future. Let users explore the site and discover its services without forcing them into sharing private data. </a:t>
            </a:r>
          </a:p>
          <a:p>
            <a:pPr fontAlgn="base"/>
            <a:r>
              <a:rPr lang="en-GB" sz="1200" b="1" i="0" kern="1200" dirty="0" smtClean="0">
                <a:solidFill>
                  <a:schemeClr val="tx1"/>
                </a:solidFill>
                <a:effectLst/>
                <a:latin typeface="Arial" pitchFamily="34" charset="0"/>
                <a:ea typeface="+mn-ea"/>
                <a:cs typeface="Arial" pitchFamily="34" charset="0"/>
              </a:rPr>
              <a:t>Try</a:t>
            </a:r>
            <a:r>
              <a:rPr lang="en-GB" sz="1200" b="1" i="0" kern="1200" baseline="0" dirty="0" smtClean="0">
                <a:solidFill>
                  <a:schemeClr val="tx1"/>
                </a:solidFill>
                <a:effectLst/>
                <a:latin typeface="Arial" pitchFamily="34" charset="0"/>
                <a:ea typeface="+mn-ea"/>
                <a:cs typeface="Arial" pitchFamily="34" charset="0"/>
              </a:rPr>
              <a:t> to focus users’ attention </a:t>
            </a:r>
            <a:r>
              <a:rPr lang="en-GB" sz="1200" b="0" i="0" kern="1200" dirty="0" smtClean="0">
                <a:solidFill>
                  <a:schemeClr val="tx1"/>
                </a:solidFill>
                <a:effectLst/>
                <a:latin typeface="Arial" pitchFamily="34" charset="0"/>
                <a:ea typeface="+mn-ea"/>
                <a:cs typeface="Arial" pitchFamily="34" charset="0"/>
              </a:rPr>
              <a:t> Web sites usually contain both static and dynamic content, some aspects of the user interface attract attention more than others do. Images are more eye-catching than text,</a:t>
            </a:r>
            <a:r>
              <a:rPr lang="en-GB" sz="1200" b="0" i="0" kern="1200" baseline="0" dirty="0" smtClean="0">
                <a:solidFill>
                  <a:schemeClr val="tx1"/>
                </a:solidFill>
                <a:effectLst/>
                <a:latin typeface="Arial" pitchFamily="34" charset="0"/>
                <a:ea typeface="+mn-ea"/>
                <a:cs typeface="Arial" pitchFamily="34" charset="0"/>
              </a:rPr>
              <a:t> bold text stands out from plain. </a:t>
            </a:r>
            <a:r>
              <a:rPr lang="en-GB" sz="1200" b="0" i="0" kern="1200" dirty="0" smtClean="0">
                <a:solidFill>
                  <a:schemeClr val="tx1"/>
                </a:solidFill>
                <a:effectLst/>
                <a:latin typeface="Arial" pitchFamily="34" charset="0"/>
                <a:ea typeface="+mn-ea"/>
                <a:cs typeface="Arial" pitchFamily="34" charset="0"/>
              </a:rPr>
              <a:t>The human eye is a highly non-linear device</a:t>
            </a:r>
            <a:r>
              <a:rPr lang="en-GB" sz="1200" b="0" i="0" kern="1200" baseline="0" dirty="0" smtClean="0">
                <a:solidFill>
                  <a:schemeClr val="tx1"/>
                </a:solidFill>
                <a:effectLst/>
                <a:latin typeface="Arial" pitchFamily="34" charset="0"/>
                <a:ea typeface="+mn-ea"/>
                <a:cs typeface="Arial" pitchFamily="34" charset="0"/>
              </a:rPr>
              <a:t> and it quickly</a:t>
            </a:r>
            <a:r>
              <a:rPr lang="en-GB" sz="1200" b="0" i="0" kern="1200" dirty="0" smtClean="0">
                <a:solidFill>
                  <a:schemeClr val="tx1"/>
                </a:solidFill>
                <a:effectLst/>
                <a:latin typeface="Arial" pitchFamily="34" charset="0"/>
                <a:ea typeface="+mn-ea"/>
                <a:cs typeface="Arial" pitchFamily="34" charset="0"/>
              </a:rPr>
              <a:t> recognises edges, patterns and motions. Consequently videos and animations that start as soon as a page is viewed will definitely attract a users attention. However they are usually extremely annoying and distract from what the user is trying to do. </a:t>
            </a:r>
            <a:endParaRPr lang="en-GB" b="1" dirty="0" smtClean="0"/>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GB" b="1" dirty="0" smtClean="0"/>
          </a:p>
          <a:p>
            <a:endParaRPr lang="en-GB" dirty="0"/>
          </a:p>
        </p:txBody>
      </p:sp>
    </p:spTree>
    <p:extLst>
      <p:ext uri="{BB962C8B-B14F-4D97-AF65-F5344CB8AC3E}">
        <p14:creationId xmlns:p14="http://schemas.microsoft.com/office/powerpoint/2010/main" val="1792196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1" dirty="0" smtClean="0"/>
              <a:t>Clearly show what functions are available </a:t>
            </a:r>
            <a:r>
              <a:rPr lang="en-GB" sz="1200" b="0" i="0" kern="1200" dirty="0" smtClean="0">
                <a:solidFill>
                  <a:schemeClr val="tx1"/>
                </a:solidFill>
                <a:effectLst/>
                <a:latin typeface="Arial" pitchFamily="34" charset="0"/>
                <a:ea typeface="+mn-ea"/>
                <a:cs typeface="Arial" pitchFamily="34" charset="0"/>
              </a:rPr>
              <a:t>It doesn’t really matter how this is achieved. What matters is that the content is well-understood and visitors feel comfortable with the way they interact with the system.</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1" dirty="0" smtClean="0"/>
              <a:t>Use simple and concise text </a:t>
            </a:r>
            <a:r>
              <a:rPr lang="en-GB" b="0" dirty="0" smtClean="0"/>
              <a:t>Write the minimum</a:t>
            </a:r>
            <a:r>
              <a:rPr lang="en-GB" b="0" baseline="0" dirty="0" smtClean="0"/>
              <a:t> amount of text to make yourself understood. Users will skip long text blocks without images. Avoid jargon and technical names. For example, “sign up” is better than “start now!” is better than “explore our services”.</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1" dirty="0" smtClean="0"/>
              <a:t>Strive for simplicity </a:t>
            </a:r>
            <a:r>
              <a:rPr lang="en-GB" sz="1200" b="0" i="0" kern="1200" dirty="0" smtClean="0">
                <a:solidFill>
                  <a:schemeClr val="tx1"/>
                </a:solidFill>
                <a:effectLst/>
                <a:latin typeface="Arial" pitchFamily="34" charset="0"/>
                <a:ea typeface="+mn-ea"/>
                <a:cs typeface="Arial" pitchFamily="34" charset="0"/>
              </a:rPr>
              <a:t>From the visitors’ point of view, the best site design is a pure text, without any advertisements or further content blocks matching exactly the query visitors used or the content they’ve been looking for. This is one of the reasons why a user-friendly print-version of web pages is essential for good user experience.</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sz="1200" b="1" i="0" kern="1200" dirty="0" smtClean="0">
                <a:solidFill>
                  <a:schemeClr val="tx1"/>
                </a:solidFill>
                <a:effectLst/>
                <a:latin typeface="Arial" pitchFamily="34" charset="0"/>
                <a:ea typeface="+mn-ea"/>
                <a:cs typeface="Arial" pitchFamily="34" charset="0"/>
              </a:rPr>
              <a:t>Don’t be afraid of white space I</a:t>
            </a:r>
            <a:r>
              <a:rPr lang="en-GB" sz="1200" b="0" i="0" kern="1200" dirty="0" smtClean="0">
                <a:solidFill>
                  <a:schemeClr val="tx1"/>
                </a:solidFill>
                <a:effectLst/>
                <a:latin typeface="Arial" pitchFamily="34" charset="0"/>
                <a:ea typeface="+mn-ea"/>
                <a:cs typeface="Arial" pitchFamily="34" charset="0"/>
              </a:rPr>
              <a:t>t’s really hard to overestimate the importance of white space. Not only does it help to reduce the cognitive load for the visitors, but it makes it possible to perceive the information presented on the screen. When a new visitor approaches a design layout, the first thing he/she tries to do is to scan the page and divide the content area into digestible pieces of information.</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sz="1200" b="1" i="0" kern="1200" dirty="0" smtClean="0">
                <a:solidFill>
                  <a:schemeClr val="tx1"/>
                </a:solidFill>
                <a:effectLst/>
                <a:latin typeface="Arial" pitchFamily="34" charset="0"/>
                <a:ea typeface="+mn-ea"/>
                <a:cs typeface="Arial" pitchFamily="34" charset="0"/>
              </a:rPr>
              <a:t>Convention is good </a:t>
            </a:r>
            <a:r>
              <a:rPr lang="en-GB" sz="1200" b="0" i="0" kern="1200" dirty="0" smtClean="0">
                <a:solidFill>
                  <a:schemeClr val="tx1"/>
                </a:solidFill>
                <a:effectLst/>
                <a:latin typeface="Arial" pitchFamily="34" charset="0"/>
                <a:ea typeface="+mn-ea"/>
                <a:cs typeface="Arial" pitchFamily="34" charset="0"/>
              </a:rPr>
              <a:t>Conventional design of site elements doesn’t need to result in a boring web site. Most online shops work in very similar ways. </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sz="1200" b="1" i="0" kern="1200" dirty="0" smtClean="0">
                <a:solidFill>
                  <a:schemeClr val="tx1"/>
                </a:solidFill>
                <a:effectLst/>
                <a:latin typeface="Arial" pitchFamily="34" charset="0"/>
                <a:ea typeface="+mn-ea"/>
                <a:cs typeface="Arial" pitchFamily="34" charset="0"/>
              </a:rPr>
              <a:t>Test early and often</a:t>
            </a:r>
            <a:r>
              <a:rPr lang="en-GB" sz="1200" b="0" i="0" kern="1200" dirty="0" smtClean="0">
                <a:solidFill>
                  <a:schemeClr val="tx1"/>
                </a:solidFill>
                <a:effectLst/>
                <a:latin typeface="Arial" pitchFamily="34" charset="0"/>
                <a:ea typeface="+mn-ea"/>
                <a:cs typeface="Arial" pitchFamily="34" charset="0"/>
              </a:rPr>
              <a:t>  Testing one user is 100% better than testing none and testing one user early in the project is better than testing 50 near the end</a:t>
            </a:r>
            <a:endParaRPr lang="en-GB" b="1" dirty="0" smtClean="0"/>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GB" b="1" dirty="0" smtClean="0"/>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GB" b="1" dirty="0" smtClean="0"/>
          </a:p>
          <a:p>
            <a:endParaRPr lang="en-GB" dirty="0"/>
          </a:p>
        </p:txBody>
      </p:sp>
    </p:spTree>
    <p:extLst>
      <p:ext uri="{BB962C8B-B14F-4D97-AF65-F5344CB8AC3E}">
        <p14:creationId xmlns:p14="http://schemas.microsoft.com/office/powerpoint/2010/main" val="1792196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Think about the intended users of the website are. Do</a:t>
            </a:r>
            <a:r>
              <a:rPr lang="en-GB" baseline="0" dirty="0" smtClean="0"/>
              <a:t> we have to worry about people with disabilities (almost certainly yes).</a:t>
            </a:r>
            <a:endParaRPr lang="en-GB" dirty="0" smtClean="0"/>
          </a:p>
        </p:txBody>
      </p:sp>
      <p:sp>
        <p:nvSpPr>
          <p:cNvPr id="4" name="Slide Number Placeholder 3"/>
          <p:cNvSpPr>
            <a:spLocks noGrp="1"/>
          </p:cNvSpPr>
          <p:nvPr>
            <p:ph type="sldNum" sz="quarter" idx="10"/>
          </p:nvPr>
        </p:nvSpPr>
        <p:spPr>
          <a:xfrm>
            <a:off x="3848645" y="9424059"/>
            <a:ext cx="2944283" cy="496094"/>
          </a:xfrm>
          <a:prstGeom prst="rect">
            <a:avLst/>
          </a:prstGeom>
        </p:spPr>
        <p:txBody>
          <a:bodyPr/>
          <a:lstStyle/>
          <a:p>
            <a:pPr fontAlgn="base">
              <a:spcBef>
                <a:spcPct val="0"/>
              </a:spcBef>
              <a:spcAft>
                <a:spcPct val="0"/>
              </a:spcAft>
            </a:pPr>
            <a:fld id="{413BA8FF-FCA9-426B-972D-19544D03EA9D}" type="slidenum">
              <a:rPr lang="en-GB" sz="1000" smtClean="0">
                <a:solidFill>
                  <a:srgbClr val="000000"/>
                </a:solidFill>
                <a:latin typeface="Arial" charset="0"/>
              </a:rPr>
              <a:pPr fontAlgn="base">
                <a:spcBef>
                  <a:spcPct val="0"/>
                </a:spcBef>
                <a:spcAft>
                  <a:spcPct val="0"/>
                </a:spcAft>
              </a:pPr>
              <a:t>9</a:t>
            </a:fld>
            <a:endParaRPr lang="en-GB" sz="1000">
              <a:solidFill>
                <a:srgbClr val="000000"/>
              </a:solidFill>
              <a:latin typeface="Arial" charset="0"/>
            </a:endParaRPr>
          </a:p>
        </p:txBody>
      </p:sp>
    </p:spTree>
    <p:extLst>
      <p:ext uri="{BB962C8B-B14F-4D97-AF65-F5344CB8AC3E}">
        <p14:creationId xmlns:p14="http://schemas.microsoft.com/office/powerpoint/2010/main" val="1751316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a:xfrm>
            <a:off x="3848645" y="9424059"/>
            <a:ext cx="2944283" cy="496094"/>
          </a:xfrm>
          <a:prstGeom prst="rect">
            <a:avLst/>
          </a:prstGeom>
        </p:spPr>
        <p:txBody>
          <a:bodyPr/>
          <a:lstStyle/>
          <a:p>
            <a:pPr fontAlgn="base">
              <a:spcBef>
                <a:spcPct val="0"/>
              </a:spcBef>
              <a:spcAft>
                <a:spcPct val="0"/>
              </a:spcAft>
            </a:pPr>
            <a:fld id="{413BA8FF-FCA9-426B-972D-19544D03EA9D}" type="slidenum">
              <a:rPr lang="en-GB" sz="1000" smtClean="0">
                <a:solidFill>
                  <a:srgbClr val="000000"/>
                </a:solidFill>
                <a:latin typeface="Arial" charset="0"/>
              </a:rPr>
              <a:pPr fontAlgn="base">
                <a:spcBef>
                  <a:spcPct val="0"/>
                </a:spcBef>
                <a:spcAft>
                  <a:spcPct val="0"/>
                </a:spcAft>
              </a:pPr>
              <a:t>10</a:t>
            </a:fld>
            <a:endParaRPr lang="en-GB" sz="1000">
              <a:solidFill>
                <a:srgbClr val="000000"/>
              </a:solidFill>
              <a:latin typeface="Arial" charset="0"/>
            </a:endParaRPr>
          </a:p>
        </p:txBody>
      </p:sp>
    </p:spTree>
    <p:extLst>
      <p:ext uri="{BB962C8B-B14F-4D97-AF65-F5344CB8AC3E}">
        <p14:creationId xmlns:p14="http://schemas.microsoft.com/office/powerpoint/2010/main" val="17513160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797" y="1581392"/>
            <a:ext cx="7772400" cy="2040350"/>
          </a:xfrm>
          <a:prstGeom prst="rect">
            <a:avLst/>
          </a:prstGeom>
          <a:solidFill>
            <a:schemeClr val="bg1"/>
          </a:solidFill>
        </p:spPr>
        <p:txBody>
          <a:bodyPr anchor="b" anchorCtr="0"/>
          <a:lstStyle>
            <a:lvl1pPr algn="ctr">
              <a:lnSpc>
                <a:spcPct val="100000"/>
              </a:lnSpc>
              <a:spcBef>
                <a:spcPts val="1200"/>
              </a:spcBef>
              <a:defRPr sz="6000" b="0" baseline="0">
                <a:solidFill>
                  <a:schemeClr val="bg2">
                    <a:lumMod val="50000"/>
                  </a:schemeClr>
                </a:solidFill>
              </a:defRPr>
            </a:lvl1pPr>
          </a:lstStyle>
          <a:p>
            <a:r>
              <a:rPr lang="en-US" dirty="0" smtClean="0"/>
              <a:t>Insert title</a:t>
            </a:r>
            <a:endParaRPr lang="en-US" dirty="0"/>
          </a:p>
        </p:txBody>
      </p:sp>
      <p:sp>
        <p:nvSpPr>
          <p:cNvPr id="5" name="Text Placeholder 3"/>
          <p:cNvSpPr>
            <a:spLocks noGrp="1"/>
          </p:cNvSpPr>
          <p:nvPr>
            <p:ph type="body" sz="quarter" idx="11" hasCustomPrompt="1"/>
          </p:nvPr>
        </p:nvSpPr>
        <p:spPr>
          <a:xfrm>
            <a:off x="685797" y="3774142"/>
            <a:ext cx="7772400" cy="439270"/>
          </a:xfrm>
          <a:prstGeom prst="rect">
            <a:avLst/>
          </a:prstGeom>
        </p:spPr>
        <p:txBody>
          <a:bodyPr/>
          <a:lstStyle>
            <a:lvl1pPr marL="0" indent="0" algn="ctr">
              <a:spcAft>
                <a:spcPts val="1200"/>
              </a:spcAft>
              <a:buNone/>
              <a:defRPr sz="2000" spc="300" baseline="0">
                <a:solidFill>
                  <a:schemeClr val="bg2">
                    <a:lumMod val="25000"/>
                  </a:schemeClr>
                </a:solidFill>
                <a:latin typeface="+mj-lt"/>
              </a:defRPr>
            </a:lvl1pPr>
            <a:lvl2pPr>
              <a:spcAft>
                <a:spcPts val="1200"/>
              </a:spcAft>
              <a:defRPr>
                <a:solidFill>
                  <a:schemeClr val="tx1">
                    <a:lumMod val="50000"/>
                    <a:lumOff val="50000"/>
                  </a:schemeClr>
                </a:solidFill>
              </a:defRPr>
            </a:lvl2pPr>
            <a:lvl3pPr>
              <a:spcAft>
                <a:spcPts val="1200"/>
              </a:spcAft>
              <a:defRPr>
                <a:solidFill>
                  <a:schemeClr val="tx1">
                    <a:lumMod val="50000"/>
                    <a:lumOff val="50000"/>
                  </a:schemeClr>
                </a:solidFill>
              </a:defRPr>
            </a:lvl3pPr>
            <a:lvl4pPr>
              <a:spcAft>
                <a:spcPts val="1200"/>
              </a:spcAft>
              <a:defRPr>
                <a:solidFill>
                  <a:schemeClr val="tx1">
                    <a:lumMod val="50000"/>
                    <a:lumOff val="50000"/>
                  </a:schemeClr>
                </a:solidFill>
              </a:defRPr>
            </a:lvl4pPr>
            <a:lvl5pPr>
              <a:spcAft>
                <a:spcPts val="1200"/>
              </a:spcAft>
              <a:defRPr>
                <a:solidFill>
                  <a:schemeClr val="tx1">
                    <a:lumMod val="50000"/>
                    <a:lumOff val="50000"/>
                  </a:schemeClr>
                </a:solidFill>
              </a:defRPr>
            </a:lvl5pPr>
          </a:lstStyle>
          <a:p>
            <a:pPr lvl="0"/>
            <a:r>
              <a:rPr lang="en-US" dirty="0" smtClean="0"/>
              <a:t>INSERT SUBTITLE / PRESENTER NAME IN CAPS</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00767" y="6010483"/>
            <a:ext cx="542460" cy="381877"/>
          </a:xfrm>
          <a:prstGeom prst="rect">
            <a:avLst/>
          </a:prstGeom>
        </p:spPr>
      </p:pic>
    </p:spTree>
    <p:extLst>
      <p:ext uri="{BB962C8B-B14F-4D97-AF65-F5344CB8AC3E}">
        <p14:creationId xmlns:p14="http://schemas.microsoft.com/office/powerpoint/2010/main" val="179829539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42847" y="928670"/>
            <a:ext cx="8786844"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rPr>
              <a:pPr fontAlgn="base">
                <a:spcBef>
                  <a:spcPct val="0"/>
                </a:spcBef>
                <a:spcAft>
                  <a:spcPct val="0"/>
                </a:spcAft>
                <a:defRPr/>
              </a:pPr>
              <a:t>‹#›</a:t>
            </a:fld>
            <a:endParaRPr lang="en-GB" dirty="0">
              <a:solidFill>
                <a:srgbClr val="0070C0"/>
              </a:solidFill>
            </a:endParaRPr>
          </a:p>
        </p:txBody>
      </p:sp>
    </p:spTree>
    <p:extLst>
      <p:ext uri="{BB962C8B-B14F-4D97-AF65-F5344CB8AC3E}">
        <p14:creationId xmlns:p14="http://schemas.microsoft.com/office/powerpoint/2010/main" val="10014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42847" y="928670"/>
            <a:ext cx="8786844"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rPr>
              <a:pPr fontAlgn="base">
                <a:spcBef>
                  <a:spcPct val="0"/>
                </a:spcBef>
                <a:spcAft>
                  <a:spcPct val="0"/>
                </a:spcAft>
                <a:defRPr/>
              </a:pPr>
              <a:t>‹#›</a:t>
            </a:fld>
            <a:endParaRPr lang="en-GB" dirty="0">
              <a:solidFill>
                <a:srgbClr val="0070C0"/>
              </a:solidFill>
            </a:endParaRPr>
          </a:p>
        </p:txBody>
      </p:sp>
    </p:spTree>
    <p:extLst>
      <p:ext uri="{BB962C8B-B14F-4D97-AF65-F5344CB8AC3E}">
        <p14:creationId xmlns:p14="http://schemas.microsoft.com/office/powerpoint/2010/main" val="1993334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42847" y="928670"/>
            <a:ext cx="8786844"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rPr>
              <a:pPr fontAlgn="base">
                <a:spcBef>
                  <a:spcPct val="0"/>
                </a:spcBef>
                <a:spcAft>
                  <a:spcPct val="0"/>
                </a:spcAft>
                <a:defRPr/>
              </a:pPr>
              <a:t>‹#›</a:t>
            </a:fld>
            <a:endParaRPr lang="en-GB" dirty="0">
              <a:solidFill>
                <a:srgbClr val="0070C0"/>
              </a:solidFill>
            </a:endParaRPr>
          </a:p>
        </p:txBody>
      </p:sp>
    </p:spTree>
    <p:extLst>
      <p:ext uri="{BB962C8B-B14F-4D97-AF65-F5344CB8AC3E}">
        <p14:creationId xmlns:p14="http://schemas.microsoft.com/office/powerpoint/2010/main" val="28602383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42847" y="928670"/>
            <a:ext cx="8786844"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rPr>
              <a:pPr fontAlgn="base">
                <a:spcBef>
                  <a:spcPct val="0"/>
                </a:spcBef>
                <a:spcAft>
                  <a:spcPct val="0"/>
                </a:spcAft>
                <a:defRPr/>
              </a:pPr>
              <a:t>‹#›</a:t>
            </a:fld>
            <a:endParaRPr lang="en-GB" dirty="0">
              <a:solidFill>
                <a:srgbClr val="0070C0"/>
              </a:solidFill>
            </a:endParaRPr>
          </a:p>
        </p:txBody>
      </p:sp>
    </p:spTree>
    <p:extLst>
      <p:ext uri="{BB962C8B-B14F-4D97-AF65-F5344CB8AC3E}">
        <p14:creationId xmlns:p14="http://schemas.microsoft.com/office/powerpoint/2010/main" val="3630751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42847" y="928670"/>
            <a:ext cx="8786844"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rPr>
              <a:pPr fontAlgn="base">
                <a:spcBef>
                  <a:spcPct val="0"/>
                </a:spcBef>
                <a:spcAft>
                  <a:spcPct val="0"/>
                </a:spcAft>
                <a:defRPr/>
              </a:pPr>
              <a:t>‹#›</a:t>
            </a:fld>
            <a:endParaRPr lang="en-GB" dirty="0">
              <a:solidFill>
                <a:srgbClr val="0070C0"/>
              </a:solidFill>
            </a:endParaRPr>
          </a:p>
        </p:txBody>
      </p:sp>
    </p:spTree>
    <p:extLst>
      <p:ext uri="{BB962C8B-B14F-4D97-AF65-F5344CB8AC3E}">
        <p14:creationId xmlns:p14="http://schemas.microsoft.com/office/powerpoint/2010/main" val="1415230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42847" y="928670"/>
            <a:ext cx="8786844"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rPr>
              <a:pPr fontAlgn="base">
                <a:spcBef>
                  <a:spcPct val="0"/>
                </a:spcBef>
                <a:spcAft>
                  <a:spcPct val="0"/>
                </a:spcAft>
                <a:defRPr/>
              </a:pPr>
              <a:t>‹#›</a:t>
            </a:fld>
            <a:endParaRPr lang="en-GB" dirty="0">
              <a:solidFill>
                <a:srgbClr val="0070C0"/>
              </a:solidFill>
            </a:endParaRPr>
          </a:p>
        </p:txBody>
      </p:sp>
    </p:spTree>
    <p:extLst>
      <p:ext uri="{BB962C8B-B14F-4D97-AF65-F5344CB8AC3E}">
        <p14:creationId xmlns:p14="http://schemas.microsoft.com/office/powerpoint/2010/main" val="2702027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42847" y="928670"/>
            <a:ext cx="8786844"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rPr>
              <a:pPr fontAlgn="base">
                <a:spcBef>
                  <a:spcPct val="0"/>
                </a:spcBef>
                <a:spcAft>
                  <a:spcPct val="0"/>
                </a:spcAft>
                <a:defRPr/>
              </a:pPr>
              <a:t>‹#›</a:t>
            </a:fld>
            <a:endParaRPr lang="en-GB" dirty="0">
              <a:solidFill>
                <a:srgbClr val="0070C0"/>
              </a:solidFill>
            </a:endParaRPr>
          </a:p>
        </p:txBody>
      </p:sp>
    </p:spTree>
    <p:extLst>
      <p:ext uri="{BB962C8B-B14F-4D97-AF65-F5344CB8AC3E}">
        <p14:creationId xmlns:p14="http://schemas.microsoft.com/office/powerpoint/2010/main" val="10905826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42847" y="928670"/>
            <a:ext cx="8786844"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rPr>
              <a:pPr fontAlgn="base">
                <a:spcBef>
                  <a:spcPct val="0"/>
                </a:spcBef>
                <a:spcAft>
                  <a:spcPct val="0"/>
                </a:spcAft>
                <a:defRPr/>
              </a:pPr>
              <a:t>‹#›</a:t>
            </a:fld>
            <a:endParaRPr lang="en-GB" dirty="0">
              <a:solidFill>
                <a:srgbClr val="0070C0"/>
              </a:solidFill>
            </a:endParaRPr>
          </a:p>
        </p:txBody>
      </p:sp>
    </p:spTree>
    <p:extLst>
      <p:ext uri="{BB962C8B-B14F-4D97-AF65-F5344CB8AC3E}">
        <p14:creationId xmlns:p14="http://schemas.microsoft.com/office/powerpoint/2010/main" val="42911617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42847" y="928670"/>
            <a:ext cx="8786844"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rPr>
              <a:pPr fontAlgn="base">
                <a:spcBef>
                  <a:spcPct val="0"/>
                </a:spcBef>
                <a:spcAft>
                  <a:spcPct val="0"/>
                </a:spcAft>
                <a:defRPr/>
              </a:pPr>
              <a:t>‹#›</a:t>
            </a:fld>
            <a:endParaRPr lang="en-GB" dirty="0">
              <a:solidFill>
                <a:srgbClr val="0070C0"/>
              </a:solidFill>
            </a:endParaRPr>
          </a:p>
        </p:txBody>
      </p:sp>
    </p:spTree>
    <p:extLst>
      <p:ext uri="{BB962C8B-B14F-4D97-AF65-F5344CB8AC3E}">
        <p14:creationId xmlns:p14="http://schemas.microsoft.com/office/powerpoint/2010/main" val="2346933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42847" y="928670"/>
            <a:ext cx="8786844"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rPr>
              <a:pPr fontAlgn="base">
                <a:spcBef>
                  <a:spcPct val="0"/>
                </a:spcBef>
                <a:spcAft>
                  <a:spcPct val="0"/>
                </a:spcAft>
                <a:defRPr/>
              </a:pPr>
              <a:t>‹#›</a:t>
            </a:fld>
            <a:endParaRPr lang="en-GB" dirty="0">
              <a:solidFill>
                <a:srgbClr val="0070C0"/>
              </a:solidFill>
            </a:endParaRPr>
          </a:p>
        </p:txBody>
      </p:sp>
    </p:spTree>
    <p:extLst>
      <p:ext uri="{BB962C8B-B14F-4D97-AF65-F5344CB8AC3E}">
        <p14:creationId xmlns:p14="http://schemas.microsoft.com/office/powerpoint/2010/main" val="45684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Big messa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3350" y="2724035"/>
            <a:ext cx="8085220" cy="1089529"/>
          </a:xfrm>
          <a:prstGeom prst="rect">
            <a:avLst/>
          </a:prstGeom>
        </p:spPr>
        <p:txBody>
          <a:bodyPr wrap="square" anchor="ctr">
            <a:spAutoFit/>
          </a:bodyPr>
          <a:lstStyle>
            <a:lvl1pPr algn="ctr">
              <a:defRPr sz="7200" baseline="0">
                <a:solidFill>
                  <a:schemeClr val="bg1"/>
                </a:solidFill>
              </a:defRPr>
            </a:lvl1pPr>
          </a:lstStyle>
          <a:p>
            <a:r>
              <a:rPr lang="en-US" dirty="0" smtClean="0"/>
              <a:t>Big message</a:t>
            </a:r>
            <a:endParaRPr lang="en-GB" dirty="0"/>
          </a:p>
        </p:txBody>
      </p:sp>
    </p:spTree>
    <p:extLst>
      <p:ext uri="{BB962C8B-B14F-4D97-AF65-F5344CB8AC3E}">
        <p14:creationId xmlns:p14="http://schemas.microsoft.com/office/powerpoint/2010/main" val="145791035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42847" y="928670"/>
            <a:ext cx="8786844"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rPr>
              <a:pPr fontAlgn="base">
                <a:spcBef>
                  <a:spcPct val="0"/>
                </a:spcBef>
                <a:spcAft>
                  <a:spcPct val="0"/>
                </a:spcAft>
                <a:defRPr/>
              </a:pPr>
              <a:t>‹#›</a:t>
            </a:fld>
            <a:endParaRPr lang="en-GB" dirty="0">
              <a:solidFill>
                <a:srgbClr val="0070C0"/>
              </a:solidFill>
            </a:endParaRPr>
          </a:p>
        </p:txBody>
      </p:sp>
    </p:spTree>
    <p:extLst>
      <p:ext uri="{BB962C8B-B14F-4D97-AF65-F5344CB8AC3E}">
        <p14:creationId xmlns:p14="http://schemas.microsoft.com/office/powerpoint/2010/main" val="5349013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42847" y="928670"/>
            <a:ext cx="8786844"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rPr>
              <a:pPr fontAlgn="base">
                <a:spcBef>
                  <a:spcPct val="0"/>
                </a:spcBef>
                <a:spcAft>
                  <a:spcPct val="0"/>
                </a:spcAft>
                <a:defRPr/>
              </a:pPr>
              <a:t>‹#›</a:t>
            </a:fld>
            <a:endParaRPr lang="en-GB" dirty="0">
              <a:solidFill>
                <a:srgbClr val="0070C0"/>
              </a:solidFill>
            </a:endParaRPr>
          </a:p>
        </p:txBody>
      </p:sp>
    </p:spTree>
    <p:extLst>
      <p:ext uri="{BB962C8B-B14F-4D97-AF65-F5344CB8AC3E}">
        <p14:creationId xmlns:p14="http://schemas.microsoft.com/office/powerpoint/2010/main" val="30725604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42847" y="928670"/>
            <a:ext cx="8786844"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rPr>
              <a:pPr fontAlgn="base">
                <a:spcBef>
                  <a:spcPct val="0"/>
                </a:spcBef>
                <a:spcAft>
                  <a:spcPct val="0"/>
                </a:spcAft>
                <a:defRPr/>
              </a:pPr>
              <a:t>‹#›</a:t>
            </a:fld>
            <a:endParaRPr lang="en-GB" dirty="0">
              <a:solidFill>
                <a:srgbClr val="0070C0"/>
              </a:solidFill>
            </a:endParaRPr>
          </a:p>
        </p:txBody>
      </p:sp>
    </p:spTree>
    <p:extLst>
      <p:ext uri="{BB962C8B-B14F-4D97-AF65-F5344CB8AC3E}">
        <p14:creationId xmlns:p14="http://schemas.microsoft.com/office/powerpoint/2010/main" val="35243019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42847" y="928670"/>
            <a:ext cx="8786844"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rPr>
              <a:pPr fontAlgn="base">
                <a:spcBef>
                  <a:spcPct val="0"/>
                </a:spcBef>
                <a:spcAft>
                  <a:spcPct val="0"/>
                </a:spcAft>
                <a:defRPr/>
              </a:pPr>
              <a:t>‹#›</a:t>
            </a:fld>
            <a:endParaRPr lang="en-GB" dirty="0">
              <a:solidFill>
                <a:srgbClr val="0070C0"/>
              </a:solidFill>
            </a:endParaRPr>
          </a:p>
        </p:txBody>
      </p:sp>
    </p:spTree>
    <p:extLst>
      <p:ext uri="{BB962C8B-B14F-4D97-AF65-F5344CB8AC3E}">
        <p14:creationId xmlns:p14="http://schemas.microsoft.com/office/powerpoint/2010/main" val="18666900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42847" y="928670"/>
            <a:ext cx="8786844"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rPr>
              <a:pPr fontAlgn="base">
                <a:spcBef>
                  <a:spcPct val="0"/>
                </a:spcBef>
                <a:spcAft>
                  <a:spcPct val="0"/>
                </a:spcAft>
                <a:defRPr/>
              </a:pPr>
              <a:t>‹#›</a:t>
            </a:fld>
            <a:endParaRPr lang="en-GB" dirty="0">
              <a:solidFill>
                <a:srgbClr val="0070C0"/>
              </a:solidFill>
            </a:endParaRPr>
          </a:p>
        </p:txBody>
      </p:sp>
    </p:spTree>
    <p:extLst>
      <p:ext uri="{BB962C8B-B14F-4D97-AF65-F5344CB8AC3E}">
        <p14:creationId xmlns:p14="http://schemas.microsoft.com/office/powerpoint/2010/main" val="38756785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QA Template_Title Slide">
    <p:spTree>
      <p:nvGrpSpPr>
        <p:cNvPr id="1" name=""/>
        <p:cNvGrpSpPr/>
        <p:nvPr/>
      </p:nvGrpSpPr>
      <p:grpSpPr>
        <a:xfrm>
          <a:off x="0" y="0"/>
          <a:ext cx="0" cy="0"/>
          <a:chOff x="0" y="0"/>
          <a:chExt cx="0" cy="0"/>
        </a:xfrm>
      </p:grpSpPr>
      <p:pic>
        <p:nvPicPr>
          <p:cNvPr id="5" name="Picture 4" descr="NewSwoop_Footer.jpg"/>
          <p:cNvPicPr>
            <a:picLocks noChangeAspect="1"/>
          </p:cNvPicPr>
          <p:nvPr userDrawn="1"/>
        </p:nvPicPr>
        <p:blipFill>
          <a:blip r:embed="rId2" cstate="print"/>
          <a:srcRect b="6922"/>
          <a:stretch>
            <a:fillRect/>
          </a:stretch>
        </p:blipFill>
        <p:spPr>
          <a:xfrm>
            <a:off x="0" y="4980439"/>
            <a:ext cx="9144000" cy="1775961"/>
          </a:xfrm>
          <a:prstGeom prst="rect">
            <a:avLst/>
          </a:prstGeom>
        </p:spPr>
      </p:pic>
      <p:sp>
        <p:nvSpPr>
          <p:cNvPr id="2" name="Title 1"/>
          <p:cNvSpPr>
            <a:spLocks noGrp="1"/>
          </p:cNvSpPr>
          <p:nvPr>
            <p:ph type="ctrTitle"/>
          </p:nvPr>
        </p:nvSpPr>
        <p:spPr>
          <a:xfrm>
            <a:off x="428599" y="2130431"/>
            <a:ext cx="8286808" cy="1470025"/>
          </a:xfrm>
        </p:spPr>
        <p:txBody>
          <a:bodyPr>
            <a:normAutofit/>
          </a:bodyPr>
          <a:lstStyle>
            <a:lvl1pPr algn="ctr">
              <a:defRPr sz="3600">
                <a:solidFill>
                  <a:srgbClr val="0070C0"/>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rcRect l="47414"/>
          <a:stretch>
            <a:fillRect/>
          </a:stretch>
        </p:blipFill>
        <p:spPr>
          <a:xfrm>
            <a:off x="670560" y="785794"/>
            <a:ext cx="743712" cy="707136"/>
          </a:xfrm>
          <a:prstGeom prst="rect">
            <a:avLst/>
          </a:prstGeom>
        </p:spPr>
      </p:pic>
    </p:spTree>
    <p:extLst>
      <p:ext uri="{BB962C8B-B14F-4D97-AF65-F5344CB8AC3E}">
        <p14:creationId xmlns:p14="http://schemas.microsoft.com/office/powerpoint/2010/main" val="35560546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4301938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804786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221651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40945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and no text">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351460" y="304799"/>
            <a:ext cx="8352752" cy="625642"/>
          </a:xfrm>
          <a:prstGeom prst="rect">
            <a:avLst/>
          </a:prstGeom>
          <a:noFill/>
        </p:spPr>
        <p:txBody>
          <a:bodyPr anchor="t" anchorCtr="0">
            <a:normAutofit/>
          </a:bodyPr>
          <a:lstStyle>
            <a:lvl1pPr algn="l">
              <a:defRPr sz="4000" baseline="0">
                <a:solidFill>
                  <a:srgbClr val="004F9F"/>
                </a:solidFill>
              </a:defRPr>
            </a:lvl1pPr>
          </a:lstStyle>
          <a:p>
            <a:r>
              <a:rPr lang="en-US" dirty="0" smtClean="0"/>
              <a:t>Insert title</a:t>
            </a:r>
            <a:endParaRPr lang="en-US" dirty="0"/>
          </a:p>
        </p:txBody>
      </p:sp>
    </p:spTree>
    <p:extLst>
      <p:ext uri="{BB962C8B-B14F-4D97-AF65-F5344CB8AC3E}">
        <p14:creationId xmlns:p14="http://schemas.microsoft.com/office/powerpoint/2010/main" val="184501215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48349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191932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052719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2397148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6024371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1003291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387542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41813288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012417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69566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Key message and content">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311150" y="1267326"/>
            <a:ext cx="8409104" cy="5208087"/>
          </a:xfrm>
          <a:prstGeom prst="rect">
            <a:avLst/>
          </a:prstGeom>
        </p:spPr>
        <p:txBody>
          <a:bodyPr/>
          <a:lstStyle>
            <a:lvl1pPr marL="0" indent="0">
              <a:lnSpc>
                <a:spcPct val="100000"/>
              </a:lnSpc>
              <a:spcAft>
                <a:spcPts val="1200"/>
              </a:spcAft>
              <a:buNone/>
              <a:defRPr sz="2400">
                <a:solidFill>
                  <a:schemeClr val="bg2">
                    <a:lumMod val="50000"/>
                  </a:schemeClr>
                </a:solidFill>
              </a:defRPr>
            </a:lvl1pPr>
            <a:lvl2pPr marL="457200" indent="0">
              <a:lnSpc>
                <a:spcPct val="100000"/>
              </a:lnSpc>
              <a:spcAft>
                <a:spcPts val="1200"/>
              </a:spcAft>
              <a:buNone/>
              <a:defRPr>
                <a:solidFill>
                  <a:schemeClr val="tx1">
                    <a:lumMod val="50000"/>
                    <a:lumOff val="50000"/>
                  </a:schemeClr>
                </a:solidFill>
              </a:defRPr>
            </a:lvl2pPr>
            <a:lvl3pPr marL="914400" indent="0">
              <a:lnSpc>
                <a:spcPct val="100000"/>
              </a:lnSpc>
              <a:spcAft>
                <a:spcPts val="1200"/>
              </a:spcAft>
              <a:buNone/>
              <a:defRPr>
                <a:solidFill>
                  <a:schemeClr val="tx1">
                    <a:lumMod val="50000"/>
                    <a:lumOff val="50000"/>
                  </a:schemeClr>
                </a:solidFill>
              </a:defRPr>
            </a:lvl3pPr>
            <a:lvl4pPr marL="1371600" indent="0">
              <a:lnSpc>
                <a:spcPct val="100000"/>
              </a:lnSpc>
              <a:spcAft>
                <a:spcPts val="1200"/>
              </a:spcAft>
              <a:buNone/>
              <a:defRPr>
                <a:solidFill>
                  <a:schemeClr val="tx1">
                    <a:lumMod val="50000"/>
                    <a:lumOff val="50000"/>
                  </a:schemeClr>
                </a:solidFill>
              </a:defRPr>
            </a:lvl4pPr>
            <a:lvl5pPr marL="1828800" indent="0">
              <a:lnSpc>
                <a:spcPct val="100000"/>
              </a:lnSpc>
              <a:spcAft>
                <a:spcPts val="1200"/>
              </a:spcAft>
              <a:buNone/>
              <a:defRPr>
                <a:solidFill>
                  <a:schemeClr val="tx1">
                    <a:lumMod val="50000"/>
                    <a:lumOff val="50000"/>
                  </a:schemeClr>
                </a:solidFill>
              </a:defRPr>
            </a:lvl5pPr>
          </a:lstStyle>
          <a:p>
            <a:pPr lvl="0"/>
            <a:r>
              <a:rPr lang="en-US" dirty="0" smtClean="0"/>
              <a:t>Click to edit Master text style</a:t>
            </a:r>
          </a:p>
        </p:txBody>
      </p:sp>
      <p:sp>
        <p:nvSpPr>
          <p:cNvPr id="6" name="Title 1"/>
          <p:cNvSpPr>
            <a:spLocks noGrp="1"/>
          </p:cNvSpPr>
          <p:nvPr>
            <p:ph type="ctrTitle" hasCustomPrompt="1"/>
          </p:nvPr>
        </p:nvSpPr>
        <p:spPr>
          <a:xfrm>
            <a:off x="351460" y="304799"/>
            <a:ext cx="8352752" cy="625642"/>
          </a:xfrm>
          <a:prstGeom prst="rect">
            <a:avLst/>
          </a:prstGeom>
          <a:noFill/>
        </p:spPr>
        <p:txBody>
          <a:bodyPr anchor="t" anchorCtr="0">
            <a:normAutofit/>
          </a:bodyPr>
          <a:lstStyle>
            <a:lvl1pPr algn="l">
              <a:defRPr sz="4000" baseline="0">
                <a:solidFill>
                  <a:srgbClr val="004F9F"/>
                </a:solidFill>
              </a:defRPr>
            </a:lvl1pPr>
          </a:lstStyle>
          <a:p>
            <a:r>
              <a:rPr lang="en-US" dirty="0" smtClean="0"/>
              <a:t>Insert title</a:t>
            </a:r>
            <a:endParaRPr lang="en-US" dirty="0"/>
          </a:p>
        </p:txBody>
      </p:sp>
    </p:spTree>
    <p:extLst>
      <p:ext uri="{BB962C8B-B14F-4D97-AF65-F5344CB8AC3E}">
        <p14:creationId xmlns:p14="http://schemas.microsoft.com/office/powerpoint/2010/main" val="959997301"/>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42847" y="928670"/>
            <a:ext cx="8786844"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rPr>
              <a:pPr fontAlgn="base">
                <a:spcBef>
                  <a:spcPct val="0"/>
                </a:spcBef>
                <a:spcAft>
                  <a:spcPct val="0"/>
                </a:spcAft>
                <a:defRPr/>
              </a:pPr>
              <a:t>‹#›</a:t>
            </a:fld>
            <a:endParaRPr lang="en-GB" dirty="0">
              <a:solidFill>
                <a:srgbClr val="0070C0"/>
              </a:solidFill>
            </a:endParaRPr>
          </a:p>
        </p:txBody>
      </p:sp>
    </p:spTree>
    <p:extLst>
      <p:ext uri="{BB962C8B-B14F-4D97-AF65-F5344CB8AC3E}">
        <p14:creationId xmlns:p14="http://schemas.microsoft.com/office/powerpoint/2010/main" val="26831165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42847" y="928670"/>
            <a:ext cx="8786844"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rPr>
              <a:pPr fontAlgn="base">
                <a:spcBef>
                  <a:spcPct val="0"/>
                </a:spcBef>
                <a:spcAft>
                  <a:spcPct val="0"/>
                </a:spcAft>
                <a:defRPr/>
              </a:pPr>
              <a:t>‹#›</a:t>
            </a:fld>
            <a:endParaRPr lang="en-GB" dirty="0">
              <a:solidFill>
                <a:srgbClr val="0070C0"/>
              </a:solidFill>
            </a:endParaRPr>
          </a:p>
        </p:txBody>
      </p:sp>
    </p:spTree>
    <p:extLst>
      <p:ext uri="{BB962C8B-B14F-4D97-AF65-F5344CB8AC3E}">
        <p14:creationId xmlns:p14="http://schemas.microsoft.com/office/powerpoint/2010/main" val="2758401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 Photo messag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9144000" cy="6858000"/>
          </a:xfrm>
          <a:prstGeom prst="rect">
            <a:avLst/>
          </a:prstGeom>
        </p:spPr>
        <p:txBody>
          <a:bodyPr anchor="ctr" anchorCtr="0">
            <a:normAutofit/>
          </a:bodyPr>
          <a:lstStyle/>
          <a:p>
            <a:endParaRPr lang="en-GB" dirty="0"/>
          </a:p>
        </p:txBody>
      </p:sp>
      <p:sp>
        <p:nvSpPr>
          <p:cNvPr id="3" name="Title 1"/>
          <p:cNvSpPr>
            <a:spLocks noGrp="1"/>
          </p:cNvSpPr>
          <p:nvPr>
            <p:ph type="ctrTitle" hasCustomPrompt="1"/>
          </p:nvPr>
        </p:nvSpPr>
        <p:spPr>
          <a:xfrm>
            <a:off x="726895" y="429602"/>
            <a:ext cx="7772400" cy="1648326"/>
          </a:xfrm>
          <a:prstGeom prst="rect">
            <a:avLst/>
          </a:prstGeom>
          <a:solidFill>
            <a:schemeClr val="bg1"/>
          </a:solidFill>
        </p:spPr>
        <p:txBody>
          <a:bodyPr anchor="ctr" anchorCtr="0">
            <a:normAutofit/>
          </a:bodyPr>
          <a:lstStyle>
            <a:lvl1pPr algn="ctr">
              <a:defRPr sz="5000" baseline="0">
                <a:solidFill>
                  <a:srgbClr val="004F9F"/>
                </a:solidFill>
              </a:defRPr>
            </a:lvl1pPr>
          </a:lstStyle>
          <a:p>
            <a:r>
              <a:rPr lang="en-US" dirty="0" smtClean="0"/>
              <a:t>Insert key message</a:t>
            </a:r>
            <a:endParaRPr lang="en-US" dirty="0"/>
          </a:p>
        </p:txBody>
      </p:sp>
    </p:spTree>
    <p:extLst>
      <p:ext uri="{BB962C8B-B14F-4D97-AF65-F5344CB8AC3E}">
        <p14:creationId xmlns:p14="http://schemas.microsoft.com/office/powerpoint/2010/main" val="194169036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 Supporting titl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0" y="411571"/>
            <a:ext cx="9144000" cy="511295"/>
          </a:xfrm>
          <a:prstGeom prst="rect">
            <a:avLst/>
          </a:prstGeom>
          <a:noFill/>
        </p:spPr>
        <p:txBody>
          <a:bodyPr anchor="ctr">
            <a:normAutofit/>
          </a:bodyPr>
          <a:lstStyle>
            <a:lvl1pPr algn="ctr">
              <a:defRPr sz="2400" baseline="0"/>
            </a:lvl1pPr>
          </a:lstStyle>
          <a:p>
            <a:r>
              <a:rPr lang="en-GB" sz="2800" spc="300" dirty="0" smtClean="0"/>
              <a:t>SUPPORTING TITLE</a:t>
            </a:r>
            <a:endParaRPr lang="en-GB" sz="2800" spc="300" dirty="0"/>
          </a:p>
        </p:txBody>
      </p:sp>
    </p:spTree>
    <p:extLst>
      <p:ext uri="{BB962C8B-B14F-4D97-AF65-F5344CB8AC3E}">
        <p14:creationId xmlns:p14="http://schemas.microsoft.com/office/powerpoint/2010/main" val="334978142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 Quote">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351460" y="304799"/>
            <a:ext cx="8352752" cy="625642"/>
          </a:xfrm>
          <a:prstGeom prst="rect">
            <a:avLst/>
          </a:prstGeom>
          <a:noFill/>
        </p:spPr>
        <p:txBody>
          <a:bodyPr anchor="t" anchorCtr="0">
            <a:normAutofit/>
          </a:bodyPr>
          <a:lstStyle>
            <a:lvl1pPr algn="l">
              <a:defRPr sz="4000" baseline="0">
                <a:solidFill>
                  <a:srgbClr val="004F9F"/>
                </a:solidFill>
              </a:defRPr>
            </a:lvl1pPr>
          </a:lstStyle>
          <a:p>
            <a:r>
              <a:rPr lang="en-US" dirty="0" smtClean="0"/>
              <a:t>Insert quote title</a:t>
            </a:r>
            <a:endParaRPr lang="en-US" dirty="0"/>
          </a:p>
        </p:txBody>
      </p:sp>
      <p:sp>
        <p:nvSpPr>
          <p:cNvPr id="3" name="Text Placeholder 3"/>
          <p:cNvSpPr>
            <a:spLocks noGrp="1"/>
          </p:cNvSpPr>
          <p:nvPr>
            <p:ph type="body" sz="quarter" idx="11" hasCustomPrompt="1"/>
          </p:nvPr>
        </p:nvSpPr>
        <p:spPr>
          <a:xfrm>
            <a:off x="857519" y="1315453"/>
            <a:ext cx="7340633" cy="3288631"/>
          </a:xfrm>
          <a:prstGeom prst="rect">
            <a:avLst/>
          </a:prstGeom>
        </p:spPr>
        <p:txBody>
          <a:bodyPr anchor="ctr"/>
          <a:lstStyle>
            <a:lvl1pPr marL="0" indent="0" algn="ctr">
              <a:lnSpc>
                <a:spcPct val="100000"/>
              </a:lnSpc>
              <a:spcAft>
                <a:spcPts val="1200"/>
              </a:spcAft>
              <a:buNone/>
              <a:defRPr sz="3200" i="1" baseline="0">
                <a:solidFill>
                  <a:schemeClr val="tx1">
                    <a:lumMod val="50000"/>
                    <a:lumOff val="50000"/>
                  </a:schemeClr>
                </a:solidFill>
              </a:defRPr>
            </a:lvl1pPr>
            <a:lvl2pPr marL="457200" indent="0">
              <a:lnSpc>
                <a:spcPct val="100000"/>
              </a:lnSpc>
              <a:spcAft>
                <a:spcPts val="1200"/>
              </a:spcAft>
              <a:buNone/>
              <a:defRPr>
                <a:solidFill>
                  <a:schemeClr val="tx1">
                    <a:lumMod val="50000"/>
                    <a:lumOff val="50000"/>
                  </a:schemeClr>
                </a:solidFill>
              </a:defRPr>
            </a:lvl2pPr>
            <a:lvl3pPr marL="914400" indent="0">
              <a:lnSpc>
                <a:spcPct val="100000"/>
              </a:lnSpc>
              <a:spcAft>
                <a:spcPts val="1200"/>
              </a:spcAft>
              <a:buNone/>
              <a:defRPr>
                <a:solidFill>
                  <a:schemeClr val="tx1">
                    <a:lumMod val="50000"/>
                    <a:lumOff val="50000"/>
                  </a:schemeClr>
                </a:solidFill>
              </a:defRPr>
            </a:lvl3pPr>
            <a:lvl4pPr marL="1371600" indent="0">
              <a:lnSpc>
                <a:spcPct val="100000"/>
              </a:lnSpc>
              <a:spcAft>
                <a:spcPts val="1200"/>
              </a:spcAft>
              <a:buNone/>
              <a:defRPr>
                <a:solidFill>
                  <a:schemeClr val="tx1">
                    <a:lumMod val="50000"/>
                    <a:lumOff val="50000"/>
                  </a:schemeClr>
                </a:solidFill>
              </a:defRPr>
            </a:lvl4pPr>
            <a:lvl5pPr marL="1828800" indent="0">
              <a:lnSpc>
                <a:spcPct val="100000"/>
              </a:lnSpc>
              <a:spcAft>
                <a:spcPts val="1200"/>
              </a:spcAft>
              <a:buNone/>
              <a:defRPr>
                <a:solidFill>
                  <a:schemeClr val="tx1">
                    <a:lumMod val="50000"/>
                    <a:lumOff val="50000"/>
                  </a:schemeClr>
                </a:solidFill>
              </a:defRPr>
            </a:lvl5pPr>
          </a:lstStyle>
          <a:p>
            <a:pPr lvl="0"/>
            <a:r>
              <a:rPr lang="en-US" dirty="0" smtClean="0"/>
              <a:t>‘’Insert quote’’</a:t>
            </a:r>
          </a:p>
        </p:txBody>
      </p:sp>
      <p:sp>
        <p:nvSpPr>
          <p:cNvPr id="4" name="Text Placeholder 3"/>
          <p:cNvSpPr>
            <a:spLocks noGrp="1"/>
          </p:cNvSpPr>
          <p:nvPr>
            <p:ph type="body" sz="quarter" idx="12" hasCustomPrompt="1"/>
          </p:nvPr>
        </p:nvSpPr>
        <p:spPr>
          <a:xfrm>
            <a:off x="-144379" y="4989096"/>
            <a:ext cx="9416716" cy="513346"/>
          </a:xfrm>
          <a:prstGeom prst="rect">
            <a:avLst/>
          </a:prstGeom>
          <a:solidFill>
            <a:schemeClr val="bg1"/>
          </a:solidFill>
          <a:ln>
            <a:solidFill>
              <a:schemeClr val="bg1">
                <a:lumMod val="85000"/>
              </a:schemeClr>
            </a:solidFill>
          </a:ln>
        </p:spPr>
        <p:txBody>
          <a:bodyPr/>
          <a:lstStyle>
            <a:lvl1pPr marL="0" indent="0" algn="ctr">
              <a:lnSpc>
                <a:spcPct val="100000"/>
              </a:lnSpc>
              <a:spcBef>
                <a:spcPts val="0"/>
              </a:spcBef>
              <a:spcAft>
                <a:spcPts val="1200"/>
              </a:spcAft>
              <a:buNone/>
              <a:defRPr sz="2400" b="1">
                <a:solidFill>
                  <a:schemeClr val="bg2">
                    <a:lumMod val="50000"/>
                  </a:schemeClr>
                </a:solidFill>
              </a:defRPr>
            </a:lvl1pPr>
            <a:lvl2pPr marL="457200" indent="0">
              <a:lnSpc>
                <a:spcPct val="100000"/>
              </a:lnSpc>
              <a:spcAft>
                <a:spcPts val="1200"/>
              </a:spcAft>
              <a:buNone/>
              <a:defRPr>
                <a:solidFill>
                  <a:schemeClr val="tx1">
                    <a:lumMod val="50000"/>
                    <a:lumOff val="50000"/>
                  </a:schemeClr>
                </a:solidFill>
              </a:defRPr>
            </a:lvl2pPr>
            <a:lvl3pPr marL="914400" indent="0">
              <a:lnSpc>
                <a:spcPct val="100000"/>
              </a:lnSpc>
              <a:spcAft>
                <a:spcPts val="1200"/>
              </a:spcAft>
              <a:buNone/>
              <a:defRPr>
                <a:solidFill>
                  <a:schemeClr val="tx1">
                    <a:lumMod val="50000"/>
                    <a:lumOff val="50000"/>
                  </a:schemeClr>
                </a:solidFill>
              </a:defRPr>
            </a:lvl3pPr>
            <a:lvl4pPr marL="1371600" indent="0">
              <a:lnSpc>
                <a:spcPct val="100000"/>
              </a:lnSpc>
              <a:spcAft>
                <a:spcPts val="1200"/>
              </a:spcAft>
              <a:buNone/>
              <a:defRPr>
                <a:solidFill>
                  <a:schemeClr val="tx1">
                    <a:lumMod val="50000"/>
                    <a:lumOff val="50000"/>
                  </a:schemeClr>
                </a:solidFill>
              </a:defRPr>
            </a:lvl4pPr>
            <a:lvl5pPr marL="1828800" indent="0">
              <a:lnSpc>
                <a:spcPct val="100000"/>
              </a:lnSpc>
              <a:spcAft>
                <a:spcPts val="1200"/>
              </a:spcAft>
              <a:buNone/>
              <a:defRPr>
                <a:solidFill>
                  <a:schemeClr val="tx1">
                    <a:lumMod val="50000"/>
                    <a:lumOff val="50000"/>
                  </a:schemeClr>
                </a:solidFill>
              </a:defRPr>
            </a:lvl5pPr>
          </a:lstStyle>
          <a:p>
            <a:pPr lvl="0"/>
            <a:r>
              <a:rPr lang="en-US" dirty="0" smtClean="0"/>
              <a:t>Reference</a:t>
            </a:r>
          </a:p>
        </p:txBody>
      </p:sp>
    </p:spTree>
    <p:extLst>
      <p:ext uri="{BB962C8B-B14F-4D97-AF65-F5344CB8AC3E}">
        <p14:creationId xmlns:p14="http://schemas.microsoft.com/office/powerpoint/2010/main" val="30905838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42847" y="928670"/>
            <a:ext cx="8786844"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rPr>
              <a:pPr fontAlgn="base">
                <a:spcBef>
                  <a:spcPct val="0"/>
                </a:spcBef>
                <a:spcAft>
                  <a:spcPct val="0"/>
                </a:spcAft>
                <a:defRPr/>
              </a:pPr>
              <a:t>‹#›</a:t>
            </a:fld>
            <a:endParaRPr lang="en-GB" dirty="0">
              <a:solidFill>
                <a:srgbClr val="0070C0"/>
              </a:solidFill>
            </a:endParaRPr>
          </a:p>
        </p:txBody>
      </p:sp>
    </p:spTree>
    <p:extLst>
      <p:ext uri="{BB962C8B-B14F-4D97-AF65-F5344CB8AC3E}">
        <p14:creationId xmlns:p14="http://schemas.microsoft.com/office/powerpoint/2010/main" val="2190871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42847" y="928670"/>
            <a:ext cx="8786844"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rPr>
              <a:pPr fontAlgn="base">
                <a:spcBef>
                  <a:spcPct val="0"/>
                </a:spcBef>
                <a:spcAft>
                  <a:spcPct val="0"/>
                </a:spcAft>
                <a:defRPr/>
              </a:pPr>
              <a:t>‹#›</a:t>
            </a:fld>
            <a:endParaRPr lang="en-GB" dirty="0">
              <a:solidFill>
                <a:srgbClr val="0070C0"/>
              </a:solidFill>
            </a:endParaRPr>
          </a:p>
        </p:txBody>
      </p:sp>
    </p:spTree>
    <p:extLst>
      <p:ext uri="{BB962C8B-B14F-4D97-AF65-F5344CB8AC3E}">
        <p14:creationId xmlns:p14="http://schemas.microsoft.com/office/powerpoint/2010/main" val="1000614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6.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7.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8.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9.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20.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21.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22.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23.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24.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25.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6.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7.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8.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9.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30.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31.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32.xml"/></Relationships>
</file>

<file path=ppt/slideMasters/_rels/slideMaster27.xml.rels><?xml version="1.0" encoding="UTF-8" standalone="yes"?>
<Relationships xmlns="http://schemas.openxmlformats.org/package/2006/relationships"><Relationship Id="rId2" Type="http://schemas.openxmlformats.org/officeDocument/2006/relationships/theme" Target="../theme/theme27.xml"/><Relationship Id="rId1" Type="http://schemas.openxmlformats.org/officeDocument/2006/relationships/slideLayout" Target="../slideLayouts/slideLayout33.xml"/></Relationships>
</file>

<file path=ppt/slideMasters/_rels/slideMaster28.xml.rels><?xml version="1.0" encoding="UTF-8" standalone="yes"?>
<Relationships xmlns="http://schemas.openxmlformats.org/package/2006/relationships"><Relationship Id="rId2" Type="http://schemas.openxmlformats.org/officeDocument/2006/relationships/theme" Target="../theme/theme28.xml"/><Relationship Id="rId1" Type="http://schemas.openxmlformats.org/officeDocument/2006/relationships/slideLayout" Target="../slideLayouts/slideLayout34.xml"/></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9.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6.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7.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8.xml"/></Relationships>
</file>

<file path=ppt/slideMasters/_rels/slideMaster33.xml.rels><?xml version="1.0" encoding="UTF-8" standalone="yes"?>
<Relationships xmlns="http://schemas.openxmlformats.org/package/2006/relationships"><Relationship Id="rId2" Type="http://schemas.openxmlformats.org/officeDocument/2006/relationships/theme" Target="../theme/theme33.xml"/><Relationship Id="rId1" Type="http://schemas.openxmlformats.org/officeDocument/2006/relationships/slideLayout" Target="../slideLayouts/slideLayout39.xml"/></Relationships>
</file>

<file path=ppt/slideMasters/_rels/slideMaster34.xml.rels><?xml version="1.0" encoding="UTF-8" standalone="yes"?>
<Relationships xmlns="http://schemas.openxmlformats.org/package/2006/relationships"><Relationship Id="rId2" Type="http://schemas.openxmlformats.org/officeDocument/2006/relationships/theme" Target="../theme/theme34.xml"/><Relationship Id="rId1" Type="http://schemas.openxmlformats.org/officeDocument/2006/relationships/slideLayout" Target="../slideLayouts/slideLayout40.xml"/></Relationships>
</file>

<file path=ppt/slideMasters/_rels/slideMaster35.xml.rels><?xml version="1.0" encoding="UTF-8" standalone="yes"?>
<Relationships xmlns="http://schemas.openxmlformats.org/package/2006/relationships"><Relationship Id="rId2" Type="http://schemas.openxmlformats.org/officeDocument/2006/relationships/theme" Target="../theme/theme35.xml"/><Relationship Id="rId1"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0.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1.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2.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3.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14.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6614855"/>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70" r:id="rId3"/>
    <p:sldLayoutId id="2147483666" r:id="rId4"/>
    <p:sldLayoutId id="2147483665" r:id="rId5"/>
    <p:sldLayoutId id="2147483671" r:id="rId6"/>
    <p:sldLayoutId id="2147483672"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FFFFFF"/>
                </a:solidFill>
              </a:rPr>
              <a:pPr fontAlgn="base">
                <a:spcBef>
                  <a:spcPct val="0"/>
                </a:spcBef>
                <a:spcAft>
                  <a:spcPct val="0"/>
                </a:spcAft>
                <a:defRPr/>
              </a:pPr>
              <a:t>‹#›</a:t>
            </a:fld>
            <a:endParaRPr lang="en-GB" dirty="0">
              <a:solidFill>
                <a:srgbClr val="FFFFFF"/>
              </a:solidFill>
            </a:endParaRPr>
          </a:p>
        </p:txBody>
      </p:sp>
      <p:sp>
        <p:nvSpPr>
          <p:cNvPr id="13" name="TextBox 12"/>
          <p:cNvSpPr txBox="1"/>
          <p:nvPr/>
        </p:nvSpPr>
        <p:spPr>
          <a:xfrm>
            <a:off x="0" y="39513"/>
            <a:ext cx="9144000" cy="246221"/>
          </a:xfrm>
          <a:prstGeom prst="rect">
            <a:avLst/>
          </a:prstGeom>
          <a:noFill/>
        </p:spPr>
        <p:txBody>
          <a:bodyPr wrap="square" rtlCol="0">
            <a:spAutoFit/>
          </a:bodyPr>
          <a:lstStyle/>
          <a:p>
            <a:pPr fontAlgn="base">
              <a:spcBef>
                <a:spcPct val="0"/>
              </a:spcBef>
              <a:spcAft>
                <a:spcPct val="0"/>
              </a:spcAft>
              <a:tabLst>
                <a:tab pos="8793163" algn="r"/>
              </a:tabLst>
            </a:pPr>
            <a:r>
              <a:rPr lang="en-GB" sz="1000" dirty="0" smtClean="0">
                <a:solidFill>
                  <a:srgbClr val="0070C0"/>
                </a:solidFill>
                <a:cs typeface="Arial" pitchFamily="34" charset="0"/>
              </a:rPr>
              <a:t>	AEITCSMVC</a:t>
            </a:r>
            <a:endParaRPr lang="en-GB" sz="1000" dirty="0">
              <a:solidFill>
                <a:srgbClr val="0070C0"/>
              </a:solidFill>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indent="-342900">
              <a:spcBef>
                <a:spcPct val="20000"/>
              </a:spcBef>
              <a:buClr>
                <a:srgbClr val="B8CCE4"/>
              </a:buClr>
              <a:buFont typeface="Wingdings" pitchFamily="2" charset="2"/>
              <a:buNone/>
              <a:defRPr/>
            </a:pPr>
            <a:endParaRPr/>
          </a:p>
        </p:txBody>
      </p:sp>
    </p:spTree>
    <p:extLst>
      <p:ext uri="{BB962C8B-B14F-4D97-AF65-F5344CB8AC3E}">
        <p14:creationId xmlns:p14="http://schemas.microsoft.com/office/powerpoint/2010/main" val="861395748"/>
      </p:ext>
    </p:extLst>
  </p:cSld>
  <p:clrMap bg1="lt1" tx1="dk1" bg2="lt2" tx2="dk2" accent1="accent1" accent2="accent2" accent3="accent3" accent4="accent4" accent5="accent5" accent6="accent6" hlink="hlink" folHlink="folHlink"/>
  <p:sldLayoutIdLst>
    <p:sldLayoutId id="2147483690" r:id="rId1"/>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FFFFFF"/>
                </a:solidFill>
              </a:rPr>
              <a:pPr fontAlgn="base">
                <a:spcBef>
                  <a:spcPct val="0"/>
                </a:spcBef>
                <a:spcAft>
                  <a:spcPct val="0"/>
                </a:spcAft>
                <a:defRPr/>
              </a:pPr>
              <a:t>‹#›</a:t>
            </a:fld>
            <a:endParaRPr lang="en-GB" dirty="0">
              <a:solidFill>
                <a:srgbClr val="FFFFFF"/>
              </a:solidFill>
            </a:endParaRPr>
          </a:p>
        </p:txBody>
      </p:sp>
      <p:sp>
        <p:nvSpPr>
          <p:cNvPr id="13" name="TextBox 12"/>
          <p:cNvSpPr txBox="1"/>
          <p:nvPr/>
        </p:nvSpPr>
        <p:spPr>
          <a:xfrm>
            <a:off x="0" y="39513"/>
            <a:ext cx="9144000" cy="246221"/>
          </a:xfrm>
          <a:prstGeom prst="rect">
            <a:avLst/>
          </a:prstGeom>
          <a:noFill/>
        </p:spPr>
        <p:txBody>
          <a:bodyPr wrap="square" rtlCol="0">
            <a:spAutoFit/>
          </a:bodyPr>
          <a:lstStyle/>
          <a:p>
            <a:pPr fontAlgn="base">
              <a:spcBef>
                <a:spcPct val="0"/>
              </a:spcBef>
              <a:spcAft>
                <a:spcPct val="0"/>
              </a:spcAft>
              <a:tabLst>
                <a:tab pos="8793163" algn="r"/>
              </a:tabLst>
            </a:pPr>
            <a:r>
              <a:rPr lang="en-GB" sz="1000" dirty="0" smtClean="0">
                <a:solidFill>
                  <a:srgbClr val="0070C0"/>
                </a:solidFill>
                <a:cs typeface="Arial" pitchFamily="34" charset="0"/>
              </a:rPr>
              <a:t>	AEITCSMVC</a:t>
            </a:r>
            <a:endParaRPr lang="en-GB" sz="1000" dirty="0">
              <a:solidFill>
                <a:srgbClr val="0070C0"/>
              </a:solidFill>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indent="-342900">
              <a:spcBef>
                <a:spcPct val="20000"/>
              </a:spcBef>
              <a:buClr>
                <a:srgbClr val="B8CCE4"/>
              </a:buClr>
              <a:buFont typeface="Wingdings" pitchFamily="2" charset="2"/>
              <a:buNone/>
              <a:defRPr/>
            </a:pPr>
            <a:endParaRPr/>
          </a:p>
        </p:txBody>
      </p:sp>
    </p:spTree>
    <p:extLst>
      <p:ext uri="{BB962C8B-B14F-4D97-AF65-F5344CB8AC3E}">
        <p14:creationId xmlns:p14="http://schemas.microsoft.com/office/powerpoint/2010/main" val="3929900458"/>
      </p:ext>
    </p:extLst>
  </p:cSld>
  <p:clrMap bg1="lt1" tx1="dk1" bg2="lt2" tx2="dk2" accent1="accent1" accent2="accent2" accent3="accent3" accent4="accent4" accent5="accent5" accent6="accent6" hlink="hlink" folHlink="folHlink"/>
  <p:sldLayoutIdLst>
    <p:sldLayoutId id="2147483692" r:id="rId1"/>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FFFFFF"/>
                </a:solidFill>
              </a:rPr>
              <a:pPr fontAlgn="base">
                <a:spcBef>
                  <a:spcPct val="0"/>
                </a:spcBef>
                <a:spcAft>
                  <a:spcPct val="0"/>
                </a:spcAft>
                <a:defRPr/>
              </a:pPr>
              <a:t>‹#›</a:t>
            </a:fld>
            <a:endParaRPr lang="en-GB" dirty="0">
              <a:solidFill>
                <a:srgbClr val="FFFFFF"/>
              </a:solidFill>
            </a:endParaRPr>
          </a:p>
        </p:txBody>
      </p:sp>
      <p:sp>
        <p:nvSpPr>
          <p:cNvPr id="13" name="TextBox 12"/>
          <p:cNvSpPr txBox="1"/>
          <p:nvPr/>
        </p:nvSpPr>
        <p:spPr>
          <a:xfrm>
            <a:off x="0" y="39513"/>
            <a:ext cx="9144000" cy="246221"/>
          </a:xfrm>
          <a:prstGeom prst="rect">
            <a:avLst/>
          </a:prstGeom>
          <a:noFill/>
        </p:spPr>
        <p:txBody>
          <a:bodyPr wrap="square" rtlCol="0">
            <a:spAutoFit/>
          </a:bodyPr>
          <a:lstStyle/>
          <a:p>
            <a:pPr fontAlgn="base">
              <a:spcBef>
                <a:spcPct val="0"/>
              </a:spcBef>
              <a:spcAft>
                <a:spcPct val="0"/>
              </a:spcAft>
              <a:tabLst>
                <a:tab pos="8793163" algn="r"/>
              </a:tabLst>
            </a:pPr>
            <a:r>
              <a:rPr lang="en-GB" sz="1000" dirty="0" smtClean="0">
                <a:solidFill>
                  <a:srgbClr val="0070C0"/>
                </a:solidFill>
                <a:cs typeface="Arial" pitchFamily="34" charset="0"/>
              </a:rPr>
              <a:t>	AEITCSMVC</a:t>
            </a:r>
            <a:endParaRPr lang="en-GB" sz="1000" dirty="0">
              <a:solidFill>
                <a:srgbClr val="0070C0"/>
              </a:solidFill>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indent="-342900">
              <a:spcBef>
                <a:spcPct val="20000"/>
              </a:spcBef>
              <a:buClr>
                <a:srgbClr val="B8CCE4"/>
              </a:buClr>
              <a:buFont typeface="Wingdings" pitchFamily="2" charset="2"/>
              <a:buNone/>
              <a:defRPr/>
            </a:pPr>
            <a:endParaRPr/>
          </a:p>
        </p:txBody>
      </p:sp>
    </p:spTree>
    <p:extLst>
      <p:ext uri="{BB962C8B-B14F-4D97-AF65-F5344CB8AC3E}">
        <p14:creationId xmlns:p14="http://schemas.microsoft.com/office/powerpoint/2010/main" val="2032692943"/>
      </p:ext>
    </p:extLst>
  </p:cSld>
  <p:clrMap bg1="lt1" tx1="dk1" bg2="lt2" tx2="dk2" accent1="accent1" accent2="accent2" accent3="accent3" accent4="accent4" accent5="accent5" accent6="accent6" hlink="hlink" folHlink="folHlink"/>
  <p:sldLayoutIdLst>
    <p:sldLayoutId id="2147483694" r:id="rId1"/>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FFFFFF"/>
                </a:solidFill>
              </a:rPr>
              <a:pPr fontAlgn="base">
                <a:spcBef>
                  <a:spcPct val="0"/>
                </a:spcBef>
                <a:spcAft>
                  <a:spcPct val="0"/>
                </a:spcAft>
                <a:defRPr/>
              </a:pPr>
              <a:t>‹#›</a:t>
            </a:fld>
            <a:endParaRPr lang="en-GB" dirty="0">
              <a:solidFill>
                <a:srgbClr val="FFFFFF"/>
              </a:solidFill>
            </a:endParaRPr>
          </a:p>
        </p:txBody>
      </p:sp>
      <p:sp>
        <p:nvSpPr>
          <p:cNvPr id="13" name="TextBox 12"/>
          <p:cNvSpPr txBox="1"/>
          <p:nvPr/>
        </p:nvSpPr>
        <p:spPr>
          <a:xfrm>
            <a:off x="0" y="39513"/>
            <a:ext cx="9144000" cy="246221"/>
          </a:xfrm>
          <a:prstGeom prst="rect">
            <a:avLst/>
          </a:prstGeom>
          <a:noFill/>
        </p:spPr>
        <p:txBody>
          <a:bodyPr wrap="square" rtlCol="0">
            <a:spAutoFit/>
          </a:bodyPr>
          <a:lstStyle/>
          <a:p>
            <a:pPr fontAlgn="base">
              <a:spcBef>
                <a:spcPct val="0"/>
              </a:spcBef>
              <a:spcAft>
                <a:spcPct val="0"/>
              </a:spcAft>
              <a:tabLst>
                <a:tab pos="8793163" algn="r"/>
              </a:tabLst>
            </a:pPr>
            <a:r>
              <a:rPr lang="en-GB" sz="1000" dirty="0" smtClean="0">
                <a:solidFill>
                  <a:srgbClr val="0070C0"/>
                </a:solidFill>
                <a:cs typeface="Arial" pitchFamily="34" charset="0"/>
              </a:rPr>
              <a:t>	AEITCSMVC</a:t>
            </a:r>
            <a:endParaRPr lang="en-GB" sz="1000" dirty="0">
              <a:solidFill>
                <a:srgbClr val="0070C0"/>
              </a:solidFill>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indent="-342900">
              <a:spcBef>
                <a:spcPct val="20000"/>
              </a:spcBef>
              <a:buClr>
                <a:srgbClr val="B8CCE4"/>
              </a:buClr>
              <a:buFont typeface="Wingdings" pitchFamily="2" charset="2"/>
              <a:buNone/>
              <a:defRPr/>
            </a:pPr>
            <a:endParaRPr/>
          </a:p>
        </p:txBody>
      </p:sp>
    </p:spTree>
    <p:extLst>
      <p:ext uri="{BB962C8B-B14F-4D97-AF65-F5344CB8AC3E}">
        <p14:creationId xmlns:p14="http://schemas.microsoft.com/office/powerpoint/2010/main" val="3221630239"/>
      </p:ext>
    </p:extLst>
  </p:cSld>
  <p:clrMap bg1="lt1" tx1="dk1" bg2="lt2" tx2="dk2" accent1="accent1" accent2="accent2" accent3="accent3" accent4="accent4" accent5="accent5" accent6="accent6" hlink="hlink" folHlink="folHlink"/>
  <p:sldLayoutIdLst>
    <p:sldLayoutId id="2147483696" r:id="rId1"/>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FFFFFF"/>
                </a:solidFill>
              </a:rPr>
              <a:pPr fontAlgn="base">
                <a:spcBef>
                  <a:spcPct val="0"/>
                </a:spcBef>
                <a:spcAft>
                  <a:spcPct val="0"/>
                </a:spcAft>
                <a:defRPr/>
              </a:pPr>
              <a:t>‹#›</a:t>
            </a:fld>
            <a:endParaRPr lang="en-GB" dirty="0">
              <a:solidFill>
                <a:srgbClr val="FFFFFF"/>
              </a:solidFill>
            </a:endParaRPr>
          </a:p>
        </p:txBody>
      </p:sp>
      <p:sp>
        <p:nvSpPr>
          <p:cNvPr id="13" name="TextBox 12"/>
          <p:cNvSpPr txBox="1"/>
          <p:nvPr/>
        </p:nvSpPr>
        <p:spPr>
          <a:xfrm>
            <a:off x="0" y="39513"/>
            <a:ext cx="9144000" cy="246221"/>
          </a:xfrm>
          <a:prstGeom prst="rect">
            <a:avLst/>
          </a:prstGeom>
          <a:noFill/>
        </p:spPr>
        <p:txBody>
          <a:bodyPr wrap="square" rtlCol="0">
            <a:spAutoFit/>
          </a:bodyPr>
          <a:lstStyle/>
          <a:p>
            <a:pPr fontAlgn="base">
              <a:spcBef>
                <a:spcPct val="0"/>
              </a:spcBef>
              <a:spcAft>
                <a:spcPct val="0"/>
              </a:spcAft>
              <a:tabLst>
                <a:tab pos="8793163" algn="r"/>
              </a:tabLst>
            </a:pPr>
            <a:r>
              <a:rPr lang="en-GB" sz="1000" dirty="0" smtClean="0">
                <a:solidFill>
                  <a:srgbClr val="0070C0"/>
                </a:solidFill>
                <a:cs typeface="Arial" pitchFamily="34" charset="0"/>
              </a:rPr>
              <a:t>	AEITCSMVC</a:t>
            </a:r>
            <a:endParaRPr lang="en-GB" sz="1000" dirty="0">
              <a:solidFill>
                <a:srgbClr val="0070C0"/>
              </a:solidFill>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indent="-342900">
              <a:spcBef>
                <a:spcPct val="20000"/>
              </a:spcBef>
              <a:buClr>
                <a:srgbClr val="B8CCE4"/>
              </a:buClr>
              <a:buFont typeface="Wingdings" pitchFamily="2" charset="2"/>
              <a:buNone/>
              <a:defRPr/>
            </a:pPr>
            <a:endParaRPr/>
          </a:p>
        </p:txBody>
      </p:sp>
    </p:spTree>
    <p:extLst>
      <p:ext uri="{BB962C8B-B14F-4D97-AF65-F5344CB8AC3E}">
        <p14:creationId xmlns:p14="http://schemas.microsoft.com/office/powerpoint/2010/main" val="1657340743"/>
      </p:ext>
    </p:extLst>
  </p:cSld>
  <p:clrMap bg1="lt1" tx1="dk1" bg2="lt2" tx2="dk2" accent1="accent1" accent2="accent2" accent3="accent3" accent4="accent4" accent5="accent5" accent6="accent6" hlink="hlink" folHlink="folHlink"/>
  <p:sldLayoutIdLst>
    <p:sldLayoutId id="2147483698" r:id="rId1"/>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FFFFFF"/>
                </a:solidFill>
              </a:rPr>
              <a:pPr fontAlgn="base">
                <a:spcBef>
                  <a:spcPct val="0"/>
                </a:spcBef>
                <a:spcAft>
                  <a:spcPct val="0"/>
                </a:spcAft>
                <a:defRPr/>
              </a:pPr>
              <a:t>‹#›</a:t>
            </a:fld>
            <a:endParaRPr lang="en-GB" dirty="0">
              <a:solidFill>
                <a:srgbClr val="FFFFFF"/>
              </a:solidFill>
            </a:endParaRPr>
          </a:p>
        </p:txBody>
      </p:sp>
      <p:sp>
        <p:nvSpPr>
          <p:cNvPr id="13" name="TextBox 12"/>
          <p:cNvSpPr txBox="1"/>
          <p:nvPr/>
        </p:nvSpPr>
        <p:spPr>
          <a:xfrm>
            <a:off x="0" y="39513"/>
            <a:ext cx="9144000" cy="246221"/>
          </a:xfrm>
          <a:prstGeom prst="rect">
            <a:avLst/>
          </a:prstGeom>
          <a:noFill/>
        </p:spPr>
        <p:txBody>
          <a:bodyPr wrap="square" rtlCol="0">
            <a:spAutoFit/>
          </a:bodyPr>
          <a:lstStyle/>
          <a:p>
            <a:pPr fontAlgn="base">
              <a:spcBef>
                <a:spcPct val="0"/>
              </a:spcBef>
              <a:spcAft>
                <a:spcPct val="0"/>
              </a:spcAft>
              <a:tabLst>
                <a:tab pos="8793163" algn="r"/>
              </a:tabLst>
            </a:pPr>
            <a:r>
              <a:rPr lang="en-GB" sz="1000" dirty="0" smtClean="0">
                <a:solidFill>
                  <a:srgbClr val="0070C0"/>
                </a:solidFill>
                <a:cs typeface="Arial" pitchFamily="34" charset="0"/>
              </a:rPr>
              <a:t>	AEITCSMVC</a:t>
            </a:r>
            <a:endParaRPr lang="en-GB" sz="1000" dirty="0">
              <a:solidFill>
                <a:srgbClr val="0070C0"/>
              </a:solidFill>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indent="-342900">
              <a:spcBef>
                <a:spcPct val="20000"/>
              </a:spcBef>
              <a:buClr>
                <a:srgbClr val="B8CCE4"/>
              </a:buClr>
              <a:buFont typeface="Wingdings" pitchFamily="2" charset="2"/>
              <a:buNone/>
              <a:defRPr/>
            </a:pPr>
            <a:endParaRPr/>
          </a:p>
        </p:txBody>
      </p:sp>
    </p:spTree>
    <p:extLst>
      <p:ext uri="{BB962C8B-B14F-4D97-AF65-F5344CB8AC3E}">
        <p14:creationId xmlns:p14="http://schemas.microsoft.com/office/powerpoint/2010/main" val="2128859205"/>
      </p:ext>
    </p:extLst>
  </p:cSld>
  <p:clrMap bg1="lt1" tx1="dk1" bg2="lt2" tx2="dk2" accent1="accent1" accent2="accent2" accent3="accent3" accent4="accent4" accent5="accent5" accent6="accent6" hlink="hlink" folHlink="folHlink"/>
  <p:sldLayoutIdLst>
    <p:sldLayoutId id="2147483700" r:id="rId1"/>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FFFFFF"/>
                </a:solidFill>
              </a:rPr>
              <a:pPr fontAlgn="base">
                <a:spcBef>
                  <a:spcPct val="0"/>
                </a:spcBef>
                <a:spcAft>
                  <a:spcPct val="0"/>
                </a:spcAft>
                <a:defRPr/>
              </a:pPr>
              <a:t>‹#›</a:t>
            </a:fld>
            <a:endParaRPr lang="en-GB" dirty="0">
              <a:solidFill>
                <a:srgbClr val="FFFFFF"/>
              </a:solidFill>
            </a:endParaRPr>
          </a:p>
        </p:txBody>
      </p:sp>
      <p:sp>
        <p:nvSpPr>
          <p:cNvPr id="13" name="TextBox 12"/>
          <p:cNvSpPr txBox="1"/>
          <p:nvPr/>
        </p:nvSpPr>
        <p:spPr>
          <a:xfrm>
            <a:off x="0" y="39513"/>
            <a:ext cx="9144000" cy="246221"/>
          </a:xfrm>
          <a:prstGeom prst="rect">
            <a:avLst/>
          </a:prstGeom>
          <a:noFill/>
        </p:spPr>
        <p:txBody>
          <a:bodyPr wrap="square" rtlCol="0">
            <a:spAutoFit/>
          </a:bodyPr>
          <a:lstStyle/>
          <a:p>
            <a:pPr fontAlgn="base">
              <a:spcBef>
                <a:spcPct val="0"/>
              </a:spcBef>
              <a:spcAft>
                <a:spcPct val="0"/>
              </a:spcAft>
              <a:tabLst>
                <a:tab pos="8793163" algn="r"/>
              </a:tabLst>
            </a:pPr>
            <a:r>
              <a:rPr lang="en-GB" sz="1000" dirty="0" smtClean="0">
                <a:solidFill>
                  <a:srgbClr val="0070C0"/>
                </a:solidFill>
                <a:cs typeface="Arial" pitchFamily="34" charset="0"/>
              </a:rPr>
              <a:t>	AEITCSMVC</a:t>
            </a:r>
            <a:endParaRPr lang="en-GB" sz="1000" dirty="0">
              <a:solidFill>
                <a:srgbClr val="0070C0"/>
              </a:solidFill>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indent="-342900">
              <a:spcBef>
                <a:spcPct val="20000"/>
              </a:spcBef>
              <a:buClr>
                <a:srgbClr val="B8CCE4"/>
              </a:buClr>
              <a:buFont typeface="Wingdings" pitchFamily="2" charset="2"/>
              <a:buNone/>
              <a:defRPr/>
            </a:pPr>
            <a:endParaRPr/>
          </a:p>
        </p:txBody>
      </p:sp>
    </p:spTree>
    <p:extLst>
      <p:ext uri="{BB962C8B-B14F-4D97-AF65-F5344CB8AC3E}">
        <p14:creationId xmlns:p14="http://schemas.microsoft.com/office/powerpoint/2010/main" val="4284211253"/>
      </p:ext>
    </p:extLst>
  </p:cSld>
  <p:clrMap bg1="lt1" tx1="dk1" bg2="lt2" tx2="dk2" accent1="accent1" accent2="accent2" accent3="accent3" accent4="accent4" accent5="accent5" accent6="accent6" hlink="hlink" folHlink="folHlink"/>
  <p:sldLayoutIdLst>
    <p:sldLayoutId id="2147483702" r:id="rId1"/>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FFFFFF"/>
                </a:solidFill>
              </a:rPr>
              <a:pPr fontAlgn="base">
                <a:spcBef>
                  <a:spcPct val="0"/>
                </a:spcBef>
                <a:spcAft>
                  <a:spcPct val="0"/>
                </a:spcAft>
                <a:defRPr/>
              </a:pPr>
              <a:t>‹#›</a:t>
            </a:fld>
            <a:endParaRPr lang="en-GB" dirty="0">
              <a:solidFill>
                <a:srgbClr val="FFFFFF"/>
              </a:solidFill>
            </a:endParaRPr>
          </a:p>
        </p:txBody>
      </p:sp>
      <p:sp>
        <p:nvSpPr>
          <p:cNvPr id="13" name="TextBox 12"/>
          <p:cNvSpPr txBox="1"/>
          <p:nvPr/>
        </p:nvSpPr>
        <p:spPr>
          <a:xfrm>
            <a:off x="0" y="39513"/>
            <a:ext cx="9144000" cy="246221"/>
          </a:xfrm>
          <a:prstGeom prst="rect">
            <a:avLst/>
          </a:prstGeom>
          <a:noFill/>
        </p:spPr>
        <p:txBody>
          <a:bodyPr wrap="square" rtlCol="0">
            <a:spAutoFit/>
          </a:bodyPr>
          <a:lstStyle/>
          <a:p>
            <a:pPr fontAlgn="base">
              <a:spcBef>
                <a:spcPct val="0"/>
              </a:spcBef>
              <a:spcAft>
                <a:spcPct val="0"/>
              </a:spcAft>
              <a:tabLst>
                <a:tab pos="8793163" algn="r"/>
              </a:tabLst>
            </a:pPr>
            <a:r>
              <a:rPr lang="en-GB" sz="1000" dirty="0" smtClean="0">
                <a:solidFill>
                  <a:srgbClr val="0070C0"/>
                </a:solidFill>
                <a:cs typeface="Arial" pitchFamily="34" charset="0"/>
              </a:rPr>
              <a:t>	AEITCSMVC</a:t>
            </a:r>
            <a:endParaRPr lang="en-GB" sz="1000" dirty="0">
              <a:solidFill>
                <a:srgbClr val="0070C0"/>
              </a:solidFill>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indent="-342900">
              <a:spcBef>
                <a:spcPct val="20000"/>
              </a:spcBef>
              <a:buClr>
                <a:srgbClr val="B8CCE4"/>
              </a:buClr>
              <a:buFont typeface="Wingdings" pitchFamily="2" charset="2"/>
              <a:buNone/>
              <a:defRPr/>
            </a:pPr>
            <a:endParaRPr/>
          </a:p>
        </p:txBody>
      </p:sp>
    </p:spTree>
    <p:extLst>
      <p:ext uri="{BB962C8B-B14F-4D97-AF65-F5344CB8AC3E}">
        <p14:creationId xmlns:p14="http://schemas.microsoft.com/office/powerpoint/2010/main" val="4157079808"/>
      </p:ext>
    </p:extLst>
  </p:cSld>
  <p:clrMap bg1="lt1" tx1="dk1" bg2="lt2" tx2="dk2" accent1="accent1" accent2="accent2" accent3="accent3" accent4="accent4" accent5="accent5" accent6="accent6" hlink="hlink" folHlink="folHlink"/>
  <p:sldLayoutIdLst>
    <p:sldLayoutId id="2147483704" r:id="rId1"/>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FFFFFF"/>
                </a:solidFill>
              </a:rPr>
              <a:pPr fontAlgn="base">
                <a:spcBef>
                  <a:spcPct val="0"/>
                </a:spcBef>
                <a:spcAft>
                  <a:spcPct val="0"/>
                </a:spcAft>
                <a:defRPr/>
              </a:pPr>
              <a:t>‹#›</a:t>
            </a:fld>
            <a:endParaRPr lang="en-GB" dirty="0">
              <a:solidFill>
                <a:srgbClr val="FFFFFF"/>
              </a:solidFill>
            </a:endParaRPr>
          </a:p>
        </p:txBody>
      </p:sp>
      <p:sp>
        <p:nvSpPr>
          <p:cNvPr id="13" name="TextBox 12"/>
          <p:cNvSpPr txBox="1"/>
          <p:nvPr/>
        </p:nvSpPr>
        <p:spPr>
          <a:xfrm>
            <a:off x="0" y="39513"/>
            <a:ext cx="9144000" cy="246221"/>
          </a:xfrm>
          <a:prstGeom prst="rect">
            <a:avLst/>
          </a:prstGeom>
          <a:noFill/>
        </p:spPr>
        <p:txBody>
          <a:bodyPr wrap="square" rtlCol="0">
            <a:spAutoFit/>
          </a:bodyPr>
          <a:lstStyle/>
          <a:p>
            <a:pPr fontAlgn="base">
              <a:spcBef>
                <a:spcPct val="0"/>
              </a:spcBef>
              <a:spcAft>
                <a:spcPct val="0"/>
              </a:spcAft>
              <a:tabLst>
                <a:tab pos="8793163" algn="r"/>
              </a:tabLst>
            </a:pPr>
            <a:r>
              <a:rPr lang="en-GB" sz="1000" dirty="0" smtClean="0">
                <a:solidFill>
                  <a:srgbClr val="0070C0"/>
                </a:solidFill>
                <a:cs typeface="Arial" pitchFamily="34" charset="0"/>
              </a:rPr>
              <a:t>	AEITCSMVC</a:t>
            </a:r>
            <a:endParaRPr lang="en-GB" sz="1000" dirty="0">
              <a:solidFill>
                <a:srgbClr val="0070C0"/>
              </a:solidFill>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indent="-342900">
              <a:spcBef>
                <a:spcPct val="20000"/>
              </a:spcBef>
              <a:buClr>
                <a:srgbClr val="B8CCE4"/>
              </a:buClr>
              <a:buFont typeface="Wingdings" pitchFamily="2" charset="2"/>
              <a:buNone/>
              <a:defRPr/>
            </a:pPr>
            <a:endParaRPr/>
          </a:p>
        </p:txBody>
      </p:sp>
    </p:spTree>
    <p:extLst>
      <p:ext uri="{BB962C8B-B14F-4D97-AF65-F5344CB8AC3E}">
        <p14:creationId xmlns:p14="http://schemas.microsoft.com/office/powerpoint/2010/main" val="1466684804"/>
      </p:ext>
    </p:extLst>
  </p:cSld>
  <p:clrMap bg1="lt1" tx1="dk1" bg2="lt2" tx2="dk2" accent1="accent1" accent2="accent2" accent3="accent3" accent4="accent4" accent5="accent5" accent6="accent6" hlink="hlink" folHlink="folHlink"/>
  <p:sldLayoutIdLst>
    <p:sldLayoutId id="2147483706" r:id="rId1"/>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FFFFFF"/>
                </a:solidFill>
              </a:rPr>
              <a:pPr fontAlgn="base">
                <a:spcBef>
                  <a:spcPct val="0"/>
                </a:spcBef>
                <a:spcAft>
                  <a:spcPct val="0"/>
                </a:spcAft>
                <a:defRPr/>
              </a:pPr>
              <a:t>‹#›</a:t>
            </a:fld>
            <a:endParaRPr lang="en-GB" dirty="0">
              <a:solidFill>
                <a:srgbClr val="FFFFFF"/>
              </a:solidFill>
            </a:endParaRPr>
          </a:p>
        </p:txBody>
      </p:sp>
      <p:sp>
        <p:nvSpPr>
          <p:cNvPr id="13" name="TextBox 12"/>
          <p:cNvSpPr txBox="1"/>
          <p:nvPr/>
        </p:nvSpPr>
        <p:spPr>
          <a:xfrm>
            <a:off x="0" y="39513"/>
            <a:ext cx="9144000" cy="246221"/>
          </a:xfrm>
          <a:prstGeom prst="rect">
            <a:avLst/>
          </a:prstGeom>
          <a:noFill/>
        </p:spPr>
        <p:txBody>
          <a:bodyPr wrap="square" rtlCol="0">
            <a:spAutoFit/>
          </a:bodyPr>
          <a:lstStyle/>
          <a:p>
            <a:pPr fontAlgn="base">
              <a:spcBef>
                <a:spcPct val="0"/>
              </a:spcBef>
              <a:spcAft>
                <a:spcPct val="0"/>
              </a:spcAft>
              <a:tabLst>
                <a:tab pos="8793163" algn="r"/>
              </a:tabLst>
            </a:pPr>
            <a:r>
              <a:rPr lang="en-GB" sz="1000" dirty="0" smtClean="0">
                <a:solidFill>
                  <a:srgbClr val="0070C0"/>
                </a:solidFill>
                <a:cs typeface="Arial" pitchFamily="34" charset="0"/>
              </a:rPr>
              <a:t>	AEITCSMVC</a:t>
            </a:r>
            <a:endParaRPr lang="en-GB" sz="1000" dirty="0">
              <a:solidFill>
                <a:srgbClr val="0070C0"/>
              </a:solidFill>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indent="-342900">
              <a:spcBef>
                <a:spcPct val="20000"/>
              </a:spcBef>
              <a:buClr>
                <a:srgbClr val="B8CCE4"/>
              </a:buClr>
              <a:buFont typeface="Wingdings" pitchFamily="2" charset="2"/>
              <a:buNone/>
              <a:defRPr/>
            </a:pPr>
            <a:endParaRPr/>
          </a:p>
        </p:txBody>
      </p:sp>
    </p:spTree>
    <p:extLst>
      <p:ext uri="{BB962C8B-B14F-4D97-AF65-F5344CB8AC3E}">
        <p14:creationId xmlns:p14="http://schemas.microsoft.com/office/powerpoint/2010/main" val="2959776458"/>
      </p:ext>
    </p:extLst>
  </p:cSld>
  <p:clrMap bg1="lt1" tx1="dk1" bg2="lt2" tx2="dk2" accent1="accent1" accent2="accent2" accent3="accent3" accent4="accent4" accent5="accent5" accent6="accent6" hlink="hlink" folHlink="folHlink"/>
  <p:sldLayoutIdLst>
    <p:sldLayoutId id="2147483708" r:id="rId1"/>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FFFFFF"/>
                </a:solidFill>
              </a:rPr>
              <a:pPr fontAlgn="base">
                <a:spcBef>
                  <a:spcPct val="0"/>
                </a:spcBef>
                <a:spcAft>
                  <a:spcPct val="0"/>
                </a:spcAft>
                <a:defRPr/>
              </a:pPr>
              <a:t>‹#›</a:t>
            </a:fld>
            <a:endParaRPr lang="en-GB" dirty="0">
              <a:solidFill>
                <a:srgbClr val="FFFFFF"/>
              </a:solidFill>
            </a:endParaRPr>
          </a:p>
        </p:txBody>
      </p:sp>
      <p:sp>
        <p:nvSpPr>
          <p:cNvPr id="13" name="TextBox 12"/>
          <p:cNvSpPr txBox="1"/>
          <p:nvPr/>
        </p:nvSpPr>
        <p:spPr>
          <a:xfrm>
            <a:off x="0" y="39513"/>
            <a:ext cx="9144000" cy="246221"/>
          </a:xfrm>
          <a:prstGeom prst="rect">
            <a:avLst/>
          </a:prstGeom>
          <a:noFill/>
        </p:spPr>
        <p:txBody>
          <a:bodyPr wrap="square" rtlCol="0">
            <a:spAutoFit/>
          </a:bodyPr>
          <a:lstStyle/>
          <a:p>
            <a:pPr fontAlgn="base">
              <a:spcBef>
                <a:spcPct val="0"/>
              </a:spcBef>
              <a:spcAft>
                <a:spcPct val="0"/>
              </a:spcAft>
              <a:tabLst>
                <a:tab pos="8793163" algn="r"/>
              </a:tabLst>
            </a:pPr>
            <a:r>
              <a:rPr lang="en-GB" sz="1000" dirty="0" smtClean="0">
                <a:solidFill>
                  <a:srgbClr val="0070C0"/>
                </a:solidFill>
                <a:cs typeface="Arial" pitchFamily="34" charset="0"/>
              </a:rPr>
              <a:t>	AEITCSMVC</a:t>
            </a:r>
            <a:endParaRPr lang="en-GB" sz="1000" dirty="0">
              <a:solidFill>
                <a:srgbClr val="0070C0"/>
              </a:solidFill>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indent="-342900">
              <a:spcBef>
                <a:spcPct val="20000"/>
              </a:spcBef>
              <a:buClr>
                <a:srgbClr val="B8CCE4"/>
              </a:buClr>
              <a:buFont typeface="Wingdings" pitchFamily="2" charset="2"/>
              <a:buNone/>
              <a:defRPr/>
            </a:pPr>
            <a:endParaRPr/>
          </a:p>
        </p:txBody>
      </p:sp>
    </p:spTree>
    <p:extLst>
      <p:ext uri="{BB962C8B-B14F-4D97-AF65-F5344CB8AC3E}">
        <p14:creationId xmlns:p14="http://schemas.microsoft.com/office/powerpoint/2010/main" val="97397834"/>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FFFFFF"/>
                </a:solidFill>
              </a:rPr>
              <a:pPr fontAlgn="base">
                <a:spcBef>
                  <a:spcPct val="0"/>
                </a:spcBef>
                <a:spcAft>
                  <a:spcPct val="0"/>
                </a:spcAft>
                <a:defRPr/>
              </a:pPr>
              <a:t>‹#›</a:t>
            </a:fld>
            <a:endParaRPr lang="en-GB" dirty="0">
              <a:solidFill>
                <a:srgbClr val="FFFFFF"/>
              </a:solidFill>
            </a:endParaRPr>
          </a:p>
        </p:txBody>
      </p:sp>
      <p:sp>
        <p:nvSpPr>
          <p:cNvPr id="13" name="TextBox 12"/>
          <p:cNvSpPr txBox="1"/>
          <p:nvPr/>
        </p:nvSpPr>
        <p:spPr>
          <a:xfrm>
            <a:off x="0" y="39513"/>
            <a:ext cx="9144000" cy="246221"/>
          </a:xfrm>
          <a:prstGeom prst="rect">
            <a:avLst/>
          </a:prstGeom>
          <a:noFill/>
        </p:spPr>
        <p:txBody>
          <a:bodyPr wrap="square" rtlCol="0">
            <a:spAutoFit/>
          </a:bodyPr>
          <a:lstStyle/>
          <a:p>
            <a:pPr fontAlgn="base">
              <a:spcBef>
                <a:spcPct val="0"/>
              </a:spcBef>
              <a:spcAft>
                <a:spcPct val="0"/>
              </a:spcAft>
              <a:tabLst>
                <a:tab pos="8793163" algn="r"/>
              </a:tabLst>
            </a:pPr>
            <a:r>
              <a:rPr lang="en-GB" sz="1000" dirty="0" smtClean="0">
                <a:solidFill>
                  <a:srgbClr val="0070C0"/>
                </a:solidFill>
                <a:cs typeface="Arial" pitchFamily="34" charset="0"/>
              </a:rPr>
              <a:t>	AEITCSMVC</a:t>
            </a:r>
            <a:endParaRPr lang="en-GB" sz="1000" dirty="0">
              <a:solidFill>
                <a:srgbClr val="0070C0"/>
              </a:solidFill>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indent="-342900">
              <a:spcBef>
                <a:spcPct val="20000"/>
              </a:spcBef>
              <a:buClr>
                <a:srgbClr val="B8CCE4"/>
              </a:buClr>
              <a:buFont typeface="Wingdings" pitchFamily="2" charset="2"/>
              <a:buNone/>
              <a:defRPr/>
            </a:pPr>
            <a:endParaRPr/>
          </a:p>
        </p:txBody>
      </p:sp>
    </p:spTree>
    <p:extLst>
      <p:ext uri="{BB962C8B-B14F-4D97-AF65-F5344CB8AC3E}">
        <p14:creationId xmlns:p14="http://schemas.microsoft.com/office/powerpoint/2010/main" val="4234488831"/>
      </p:ext>
    </p:extLst>
  </p:cSld>
  <p:clrMap bg1="lt1" tx1="dk1" bg2="lt2" tx2="dk2" accent1="accent1" accent2="accent2" accent3="accent3" accent4="accent4" accent5="accent5" accent6="accent6" hlink="hlink" folHlink="folHlink"/>
  <p:sldLayoutIdLst>
    <p:sldLayoutId id="2147483710" r:id="rId1"/>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FFFFFF"/>
                </a:solidFill>
              </a:rPr>
              <a:pPr fontAlgn="base">
                <a:spcBef>
                  <a:spcPct val="0"/>
                </a:spcBef>
                <a:spcAft>
                  <a:spcPct val="0"/>
                </a:spcAft>
                <a:defRPr/>
              </a:pPr>
              <a:t>‹#›</a:t>
            </a:fld>
            <a:endParaRPr lang="en-GB" dirty="0">
              <a:solidFill>
                <a:srgbClr val="FFFFFF"/>
              </a:solidFill>
            </a:endParaRPr>
          </a:p>
        </p:txBody>
      </p:sp>
      <p:sp>
        <p:nvSpPr>
          <p:cNvPr id="13" name="TextBox 12"/>
          <p:cNvSpPr txBox="1"/>
          <p:nvPr/>
        </p:nvSpPr>
        <p:spPr>
          <a:xfrm>
            <a:off x="0" y="39513"/>
            <a:ext cx="9144000" cy="246221"/>
          </a:xfrm>
          <a:prstGeom prst="rect">
            <a:avLst/>
          </a:prstGeom>
          <a:noFill/>
        </p:spPr>
        <p:txBody>
          <a:bodyPr wrap="square" rtlCol="0">
            <a:spAutoFit/>
          </a:bodyPr>
          <a:lstStyle/>
          <a:p>
            <a:pPr fontAlgn="base">
              <a:spcBef>
                <a:spcPct val="0"/>
              </a:spcBef>
              <a:spcAft>
                <a:spcPct val="0"/>
              </a:spcAft>
              <a:tabLst>
                <a:tab pos="8793163" algn="r"/>
              </a:tabLst>
            </a:pPr>
            <a:r>
              <a:rPr lang="en-GB" sz="1000" dirty="0" smtClean="0">
                <a:solidFill>
                  <a:srgbClr val="0070C0"/>
                </a:solidFill>
                <a:cs typeface="Arial" pitchFamily="34" charset="0"/>
              </a:rPr>
              <a:t>	AEITCSMVC</a:t>
            </a:r>
            <a:endParaRPr lang="en-GB" sz="1000" dirty="0">
              <a:solidFill>
                <a:srgbClr val="0070C0"/>
              </a:solidFill>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indent="-342900">
              <a:spcBef>
                <a:spcPct val="20000"/>
              </a:spcBef>
              <a:buClr>
                <a:srgbClr val="B8CCE4"/>
              </a:buClr>
              <a:buFont typeface="Wingdings" pitchFamily="2" charset="2"/>
              <a:buNone/>
              <a:defRPr/>
            </a:pPr>
            <a:endParaRPr/>
          </a:p>
        </p:txBody>
      </p:sp>
    </p:spTree>
    <p:extLst>
      <p:ext uri="{BB962C8B-B14F-4D97-AF65-F5344CB8AC3E}">
        <p14:creationId xmlns:p14="http://schemas.microsoft.com/office/powerpoint/2010/main" val="88450452"/>
      </p:ext>
    </p:extLst>
  </p:cSld>
  <p:clrMap bg1="lt1" tx1="dk1" bg2="lt2" tx2="dk2" accent1="accent1" accent2="accent2" accent3="accent3" accent4="accent4" accent5="accent5" accent6="accent6" hlink="hlink" folHlink="folHlink"/>
  <p:sldLayoutIdLst>
    <p:sldLayoutId id="2147483712" r:id="rId1"/>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FFFFFF"/>
                </a:solidFill>
              </a:rPr>
              <a:pPr fontAlgn="base">
                <a:spcBef>
                  <a:spcPct val="0"/>
                </a:spcBef>
                <a:spcAft>
                  <a:spcPct val="0"/>
                </a:spcAft>
                <a:defRPr/>
              </a:pPr>
              <a:t>‹#›</a:t>
            </a:fld>
            <a:endParaRPr lang="en-GB" dirty="0">
              <a:solidFill>
                <a:srgbClr val="FFFFFF"/>
              </a:solidFill>
            </a:endParaRPr>
          </a:p>
        </p:txBody>
      </p:sp>
      <p:sp>
        <p:nvSpPr>
          <p:cNvPr id="13" name="TextBox 12"/>
          <p:cNvSpPr txBox="1"/>
          <p:nvPr/>
        </p:nvSpPr>
        <p:spPr>
          <a:xfrm>
            <a:off x="0" y="39513"/>
            <a:ext cx="9144000" cy="246221"/>
          </a:xfrm>
          <a:prstGeom prst="rect">
            <a:avLst/>
          </a:prstGeom>
          <a:noFill/>
        </p:spPr>
        <p:txBody>
          <a:bodyPr wrap="square" rtlCol="0">
            <a:spAutoFit/>
          </a:bodyPr>
          <a:lstStyle/>
          <a:p>
            <a:pPr fontAlgn="base">
              <a:spcBef>
                <a:spcPct val="0"/>
              </a:spcBef>
              <a:spcAft>
                <a:spcPct val="0"/>
              </a:spcAft>
              <a:tabLst>
                <a:tab pos="8793163" algn="r"/>
              </a:tabLst>
            </a:pPr>
            <a:r>
              <a:rPr lang="en-GB" sz="1000" dirty="0" smtClean="0">
                <a:solidFill>
                  <a:srgbClr val="0070C0"/>
                </a:solidFill>
                <a:cs typeface="Arial" pitchFamily="34" charset="0"/>
              </a:rPr>
              <a:t>	AEITCSMVC</a:t>
            </a:r>
            <a:endParaRPr lang="en-GB" sz="1000" dirty="0">
              <a:solidFill>
                <a:srgbClr val="0070C0"/>
              </a:solidFill>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indent="-342900">
              <a:spcBef>
                <a:spcPct val="20000"/>
              </a:spcBef>
              <a:buClr>
                <a:srgbClr val="B8CCE4"/>
              </a:buClr>
              <a:buFont typeface="Wingdings" pitchFamily="2" charset="2"/>
              <a:buNone/>
              <a:defRPr/>
            </a:pPr>
            <a:endParaRPr/>
          </a:p>
        </p:txBody>
      </p:sp>
    </p:spTree>
    <p:extLst>
      <p:ext uri="{BB962C8B-B14F-4D97-AF65-F5344CB8AC3E}">
        <p14:creationId xmlns:p14="http://schemas.microsoft.com/office/powerpoint/2010/main" val="2641007253"/>
      </p:ext>
    </p:extLst>
  </p:cSld>
  <p:clrMap bg1="lt1" tx1="dk1" bg2="lt2" tx2="dk2" accent1="accent1" accent2="accent2" accent3="accent3" accent4="accent4" accent5="accent5" accent6="accent6" hlink="hlink" folHlink="folHlink"/>
  <p:sldLayoutIdLst>
    <p:sldLayoutId id="2147483714" r:id="rId1"/>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FFFFFF"/>
                </a:solidFill>
              </a:rPr>
              <a:pPr fontAlgn="base">
                <a:spcBef>
                  <a:spcPct val="0"/>
                </a:spcBef>
                <a:spcAft>
                  <a:spcPct val="0"/>
                </a:spcAft>
                <a:defRPr/>
              </a:pPr>
              <a:t>‹#›</a:t>
            </a:fld>
            <a:endParaRPr lang="en-GB" dirty="0">
              <a:solidFill>
                <a:srgbClr val="FFFFFF"/>
              </a:solidFill>
            </a:endParaRPr>
          </a:p>
        </p:txBody>
      </p:sp>
      <p:sp>
        <p:nvSpPr>
          <p:cNvPr id="13" name="TextBox 12"/>
          <p:cNvSpPr txBox="1"/>
          <p:nvPr/>
        </p:nvSpPr>
        <p:spPr>
          <a:xfrm>
            <a:off x="0" y="39513"/>
            <a:ext cx="9144000" cy="246221"/>
          </a:xfrm>
          <a:prstGeom prst="rect">
            <a:avLst/>
          </a:prstGeom>
          <a:noFill/>
        </p:spPr>
        <p:txBody>
          <a:bodyPr wrap="square" rtlCol="0">
            <a:spAutoFit/>
          </a:bodyPr>
          <a:lstStyle/>
          <a:p>
            <a:pPr fontAlgn="base">
              <a:spcBef>
                <a:spcPct val="0"/>
              </a:spcBef>
              <a:spcAft>
                <a:spcPct val="0"/>
              </a:spcAft>
              <a:tabLst>
                <a:tab pos="8793163" algn="r"/>
              </a:tabLst>
            </a:pPr>
            <a:r>
              <a:rPr lang="en-GB" sz="1000" dirty="0" smtClean="0">
                <a:solidFill>
                  <a:srgbClr val="0070C0"/>
                </a:solidFill>
                <a:cs typeface="Arial" pitchFamily="34" charset="0"/>
              </a:rPr>
              <a:t>	AEITCSMVC</a:t>
            </a:r>
            <a:endParaRPr lang="en-GB" sz="1000" dirty="0">
              <a:solidFill>
                <a:srgbClr val="0070C0"/>
              </a:solidFill>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indent="-342900">
              <a:spcBef>
                <a:spcPct val="20000"/>
              </a:spcBef>
              <a:buClr>
                <a:srgbClr val="B8CCE4"/>
              </a:buClr>
              <a:buFont typeface="Wingdings" pitchFamily="2" charset="2"/>
              <a:buNone/>
              <a:defRPr/>
            </a:pPr>
            <a:endParaRPr/>
          </a:p>
        </p:txBody>
      </p:sp>
    </p:spTree>
    <p:extLst>
      <p:ext uri="{BB962C8B-B14F-4D97-AF65-F5344CB8AC3E}">
        <p14:creationId xmlns:p14="http://schemas.microsoft.com/office/powerpoint/2010/main" val="210269646"/>
      </p:ext>
    </p:extLst>
  </p:cSld>
  <p:clrMap bg1="lt1" tx1="dk1" bg2="lt2" tx2="dk2" accent1="accent1" accent2="accent2" accent3="accent3" accent4="accent4" accent5="accent5" accent6="accent6" hlink="hlink" folHlink="folHlink"/>
  <p:sldLayoutIdLst>
    <p:sldLayoutId id="2147483716" r:id="rId1"/>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FFFFFF"/>
                </a:solidFill>
              </a:rPr>
              <a:pPr fontAlgn="base">
                <a:spcBef>
                  <a:spcPct val="0"/>
                </a:spcBef>
                <a:spcAft>
                  <a:spcPct val="0"/>
                </a:spcAft>
                <a:defRPr/>
              </a:pPr>
              <a:t>‹#›</a:t>
            </a:fld>
            <a:endParaRPr lang="en-GB" dirty="0">
              <a:solidFill>
                <a:srgbClr val="FFFFFF"/>
              </a:solidFill>
            </a:endParaRPr>
          </a:p>
        </p:txBody>
      </p:sp>
      <p:sp>
        <p:nvSpPr>
          <p:cNvPr id="13" name="TextBox 12"/>
          <p:cNvSpPr txBox="1"/>
          <p:nvPr/>
        </p:nvSpPr>
        <p:spPr>
          <a:xfrm>
            <a:off x="0" y="39513"/>
            <a:ext cx="9144000" cy="246221"/>
          </a:xfrm>
          <a:prstGeom prst="rect">
            <a:avLst/>
          </a:prstGeom>
          <a:noFill/>
        </p:spPr>
        <p:txBody>
          <a:bodyPr wrap="square" rtlCol="0">
            <a:spAutoFit/>
          </a:bodyPr>
          <a:lstStyle/>
          <a:p>
            <a:pPr fontAlgn="base">
              <a:spcBef>
                <a:spcPct val="0"/>
              </a:spcBef>
              <a:spcAft>
                <a:spcPct val="0"/>
              </a:spcAft>
              <a:tabLst>
                <a:tab pos="8793163" algn="r"/>
              </a:tabLst>
            </a:pPr>
            <a:r>
              <a:rPr lang="en-GB" sz="1000" dirty="0" smtClean="0">
                <a:solidFill>
                  <a:srgbClr val="0070C0"/>
                </a:solidFill>
                <a:cs typeface="Arial" pitchFamily="34" charset="0"/>
              </a:rPr>
              <a:t>	AEITCSMVC</a:t>
            </a:r>
            <a:endParaRPr lang="en-GB" sz="1000" dirty="0">
              <a:solidFill>
                <a:srgbClr val="0070C0"/>
              </a:solidFill>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indent="-342900">
              <a:spcBef>
                <a:spcPct val="20000"/>
              </a:spcBef>
              <a:buClr>
                <a:srgbClr val="B8CCE4"/>
              </a:buClr>
              <a:buFont typeface="Wingdings" pitchFamily="2" charset="2"/>
              <a:buNone/>
              <a:defRPr/>
            </a:pPr>
            <a:endParaRPr/>
          </a:p>
        </p:txBody>
      </p:sp>
    </p:spTree>
    <p:extLst>
      <p:ext uri="{BB962C8B-B14F-4D97-AF65-F5344CB8AC3E}">
        <p14:creationId xmlns:p14="http://schemas.microsoft.com/office/powerpoint/2010/main" val="3003763409"/>
      </p:ext>
    </p:extLst>
  </p:cSld>
  <p:clrMap bg1="lt1" tx1="dk1" bg2="lt2" tx2="dk2" accent1="accent1" accent2="accent2" accent3="accent3" accent4="accent4" accent5="accent5" accent6="accent6" hlink="hlink" folHlink="folHlink"/>
  <p:sldLayoutIdLst>
    <p:sldLayoutId id="2147483718" r:id="rId1"/>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FFFFFF"/>
                </a:solidFill>
              </a:rPr>
              <a:pPr fontAlgn="base">
                <a:spcBef>
                  <a:spcPct val="0"/>
                </a:spcBef>
                <a:spcAft>
                  <a:spcPct val="0"/>
                </a:spcAft>
                <a:defRPr/>
              </a:pPr>
              <a:t>‹#›</a:t>
            </a:fld>
            <a:endParaRPr lang="en-GB" dirty="0">
              <a:solidFill>
                <a:srgbClr val="FFFFFF"/>
              </a:solidFill>
            </a:endParaRPr>
          </a:p>
        </p:txBody>
      </p:sp>
      <p:sp>
        <p:nvSpPr>
          <p:cNvPr id="13" name="TextBox 12"/>
          <p:cNvSpPr txBox="1"/>
          <p:nvPr/>
        </p:nvSpPr>
        <p:spPr>
          <a:xfrm>
            <a:off x="0" y="39513"/>
            <a:ext cx="9144000" cy="246221"/>
          </a:xfrm>
          <a:prstGeom prst="rect">
            <a:avLst/>
          </a:prstGeom>
          <a:noFill/>
        </p:spPr>
        <p:txBody>
          <a:bodyPr wrap="square" rtlCol="0">
            <a:spAutoFit/>
          </a:bodyPr>
          <a:lstStyle/>
          <a:p>
            <a:pPr fontAlgn="base">
              <a:spcBef>
                <a:spcPct val="0"/>
              </a:spcBef>
              <a:spcAft>
                <a:spcPct val="0"/>
              </a:spcAft>
              <a:tabLst>
                <a:tab pos="8793163" algn="r"/>
              </a:tabLst>
            </a:pPr>
            <a:r>
              <a:rPr lang="en-GB" sz="1000" dirty="0" smtClean="0">
                <a:solidFill>
                  <a:srgbClr val="0070C0"/>
                </a:solidFill>
                <a:cs typeface="Arial" pitchFamily="34" charset="0"/>
              </a:rPr>
              <a:t>	AEITCSMVC</a:t>
            </a:r>
            <a:endParaRPr lang="en-GB" sz="1000" dirty="0">
              <a:solidFill>
                <a:srgbClr val="0070C0"/>
              </a:solidFill>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indent="-342900">
              <a:spcBef>
                <a:spcPct val="20000"/>
              </a:spcBef>
              <a:buClr>
                <a:srgbClr val="B8CCE4"/>
              </a:buClr>
              <a:buFont typeface="Wingdings" pitchFamily="2" charset="2"/>
              <a:buNone/>
              <a:defRPr/>
            </a:pPr>
            <a:endParaRPr/>
          </a:p>
        </p:txBody>
      </p:sp>
    </p:spTree>
    <p:extLst>
      <p:ext uri="{BB962C8B-B14F-4D97-AF65-F5344CB8AC3E}">
        <p14:creationId xmlns:p14="http://schemas.microsoft.com/office/powerpoint/2010/main" val="535621225"/>
      </p:ext>
    </p:extLst>
  </p:cSld>
  <p:clrMap bg1="lt1" tx1="dk1" bg2="lt2" tx2="dk2" accent1="accent1" accent2="accent2" accent3="accent3" accent4="accent4" accent5="accent5" accent6="accent6" hlink="hlink" folHlink="folHlink"/>
  <p:sldLayoutIdLst>
    <p:sldLayoutId id="2147483720" r:id="rId1"/>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FFFFFF"/>
                </a:solidFill>
              </a:rPr>
              <a:pPr fontAlgn="base">
                <a:spcBef>
                  <a:spcPct val="0"/>
                </a:spcBef>
                <a:spcAft>
                  <a:spcPct val="0"/>
                </a:spcAft>
                <a:defRPr/>
              </a:pPr>
              <a:t>‹#›</a:t>
            </a:fld>
            <a:endParaRPr lang="en-GB" dirty="0">
              <a:solidFill>
                <a:srgbClr val="FFFFFF"/>
              </a:solidFill>
            </a:endParaRPr>
          </a:p>
        </p:txBody>
      </p:sp>
      <p:sp>
        <p:nvSpPr>
          <p:cNvPr id="13" name="TextBox 12"/>
          <p:cNvSpPr txBox="1"/>
          <p:nvPr/>
        </p:nvSpPr>
        <p:spPr>
          <a:xfrm>
            <a:off x="0" y="39513"/>
            <a:ext cx="9144000" cy="246221"/>
          </a:xfrm>
          <a:prstGeom prst="rect">
            <a:avLst/>
          </a:prstGeom>
          <a:noFill/>
        </p:spPr>
        <p:txBody>
          <a:bodyPr wrap="square" rtlCol="0">
            <a:spAutoFit/>
          </a:bodyPr>
          <a:lstStyle/>
          <a:p>
            <a:pPr fontAlgn="base">
              <a:spcBef>
                <a:spcPct val="0"/>
              </a:spcBef>
              <a:spcAft>
                <a:spcPct val="0"/>
              </a:spcAft>
              <a:tabLst>
                <a:tab pos="8793163" algn="r"/>
              </a:tabLst>
            </a:pPr>
            <a:r>
              <a:rPr lang="en-GB" sz="1000" dirty="0" smtClean="0">
                <a:solidFill>
                  <a:srgbClr val="0070C0"/>
                </a:solidFill>
                <a:cs typeface="Arial" pitchFamily="34" charset="0"/>
              </a:rPr>
              <a:t>	AEITCSMVC</a:t>
            </a:r>
            <a:endParaRPr lang="en-GB" sz="1000" dirty="0">
              <a:solidFill>
                <a:srgbClr val="0070C0"/>
              </a:solidFill>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indent="-342900">
              <a:spcBef>
                <a:spcPct val="20000"/>
              </a:spcBef>
              <a:buClr>
                <a:srgbClr val="B8CCE4"/>
              </a:buClr>
              <a:buFont typeface="Wingdings" pitchFamily="2" charset="2"/>
              <a:buNone/>
              <a:defRPr/>
            </a:pPr>
            <a:endParaRPr/>
          </a:p>
        </p:txBody>
      </p:sp>
    </p:spTree>
    <p:extLst>
      <p:ext uri="{BB962C8B-B14F-4D97-AF65-F5344CB8AC3E}">
        <p14:creationId xmlns:p14="http://schemas.microsoft.com/office/powerpoint/2010/main" val="2743614981"/>
      </p:ext>
    </p:extLst>
  </p:cSld>
  <p:clrMap bg1="lt1" tx1="dk1" bg2="lt2" tx2="dk2" accent1="accent1" accent2="accent2" accent3="accent3" accent4="accent4" accent5="accent5" accent6="accent6" hlink="hlink" folHlink="folHlink"/>
  <p:sldLayoutIdLst>
    <p:sldLayoutId id="2147483722" r:id="rId1"/>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FFFFFF"/>
                </a:solidFill>
              </a:rPr>
              <a:pPr fontAlgn="base">
                <a:spcBef>
                  <a:spcPct val="0"/>
                </a:spcBef>
                <a:spcAft>
                  <a:spcPct val="0"/>
                </a:spcAft>
                <a:defRPr/>
              </a:pPr>
              <a:t>‹#›</a:t>
            </a:fld>
            <a:endParaRPr lang="en-GB" dirty="0">
              <a:solidFill>
                <a:srgbClr val="FFFFFF"/>
              </a:solidFill>
            </a:endParaRPr>
          </a:p>
        </p:txBody>
      </p:sp>
      <p:sp>
        <p:nvSpPr>
          <p:cNvPr id="13" name="TextBox 12"/>
          <p:cNvSpPr txBox="1"/>
          <p:nvPr/>
        </p:nvSpPr>
        <p:spPr>
          <a:xfrm>
            <a:off x="0" y="39513"/>
            <a:ext cx="9144000" cy="246221"/>
          </a:xfrm>
          <a:prstGeom prst="rect">
            <a:avLst/>
          </a:prstGeom>
          <a:noFill/>
        </p:spPr>
        <p:txBody>
          <a:bodyPr wrap="square" rtlCol="0">
            <a:spAutoFit/>
          </a:bodyPr>
          <a:lstStyle/>
          <a:p>
            <a:pPr fontAlgn="base">
              <a:spcBef>
                <a:spcPct val="0"/>
              </a:spcBef>
              <a:spcAft>
                <a:spcPct val="0"/>
              </a:spcAft>
              <a:tabLst>
                <a:tab pos="8793163" algn="r"/>
              </a:tabLst>
            </a:pPr>
            <a:r>
              <a:rPr lang="en-GB" sz="1000" dirty="0" smtClean="0">
                <a:solidFill>
                  <a:srgbClr val="0070C0"/>
                </a:solidFill>
                <a:cs typeface="Arial" pitchFamily="34" charset="0"/>
              </a:rPr>
              <a:t>	AEITCSMVC</a:t>
            </a:r>
            <a:endParaRPr lang="en-GB" sz="1000" dirty="0">
              <a:solidFill>
                <a:srgbClr val="0070C0"/>
              </a:solidFill>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indent="-342900">
              <a:spcBef>
                <a:spcPct val="20000"/>
              </a:spcBef>
              <a:buClr>
                <a:srgbClr val="B8CCE4"/>
              </a:buClr>
              <a:buFont typeface="Wingdings" pitchFamily="2" charset="2"/>
              <a:buNone/>
              <a:defRPr/>
            </a:pPr>
            <a:endParaRPr/>
          </a:p>
        </p:txBody>
      </p:sp>
    </p:spTree>
    <p:extLst>
      <p:ext uri="{BB962C8B-B14F-4D97-AF65-F5344CB8AC3E}">
        <p14:creationId xmlns:p14="http://schemas.microsoft.com/office/powerpoint/2010/main" val="3985331056"/>
      </p:ext>
    </p:extLst>
  </p:cSld>
  <p:clrMap bg1="lt1" tx1="dk1" bg2="lt2" tx2="dk2" accent1="accent1" accent2="accent2" accent3="accent3" accent4="accent4" accent5="accent5" accent6="accent6" hlink="hlink" folHlink="folHlink"/>
  <p:sldLayoutIdLst>
    <p:sldLayoutId id="2147483724" r:id="rId1"/>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FFFFFF"/>
                </a:solidFill>
              </a:rPr>
              <a:pPr fontAlgn="base">
                <a:spcBef>
                  <a:spcPct val="0"/>
                </a:spcBef>
                <a:spcAft>
                  <a:spcPct val="0"/>
                </a:spcAft>
                <a:defRPr/>
              </a:pPr>
              <a:t>‹#›</a:t>
            </a:fld>
            <a:endParaRPr lang="en-GB" dirty="0">
              <a:solidFill>
                <a:srgbClr val="FFFFFF"/>
              </a:solidFill>
            </a:endParaRPr>
          </a:p>
        </p:txBody>
      </p:sp>
      <p:sp>
        <p:nvSpPr>
          <p:cNvPr id="13" name="TextBox 12"/>
          <p:cNvSpPr txBox="1"/>
          <p:nvPr/>
        </p:nvSpPr>
        <p:spPr>
          <a:xfrm>
            <a:off x="0" y="39513"/>
            <a:ext cx="9144000" cy="246221"/>
          </a:xfrm>
          <a:prstGeom prst="rect">
            <a:avLst/>
          </a:prstGeom>
          <a:noFill/>
        </p:spPr>
        <p:txBody>
          <a:bodyPr wrap="square" rtlCol="0">
            <a:spAutoFit/>
          </a:bodyPr>
          <a:lstStyle/>
          <a:p>
            <a:pPr fontAlgn="base">
              <a:spcBef>
                <a:spcPct val="0"/>
              </a:spcBef>
              <a:spcAft>
                <a:spcPct val="0"/>
              </a:spcAft>
              <a:tabLst>
                <a:tab pos="8793163" algn="r"/>
              </a:tabLst>
            </a:pPr>
            <a:r>
              <a:rPr lang="en-GB" sz="1000" dirty="0" smtClean="0">
                <a:solidFill>
                  <a:srgbClr val="0070C0"/>
                </a:solidFill>
                <a:cs typeface="Arial" pitchFamily="34" charset="0"/>
              </a:rPr>
              <a:t>	AEITCSMVC</a:t>
            </a:r>
            <a:endParaRPr lang="en-GB" sz="1000" dirty="0">
              <a:solidFill>
                <a:srgbClr val="0070C0"/>
              </a:solidFill>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indent="-342900">
              <a:spcBef>
                <a:spcPct val="20000"/>
              </a:spcBef>
              <a:buClr>
                <a:srgbClr val="B8CCE4"/>
              </a:buClr>
              <a:buFont typeface="Wingdings" pitchFamily="2" charset="2"/>
              <a:buNone/>
              <a:defRPr/>
            </a:pPr>
            <a:endParaRPr/>
          </a:p>
        </p:txBody>
      </p:sp>
    </p:spTree>
    <p:extLst>
      <p:ext uri="{BB962C8B-B14F-4D97-AF65-F5344CB8AC3E}">
        <p14:creationId xmlns:p14="http://schemas.microsoft.com/office/powerpoint/2010/main" val="56920879"/>
      </p:ext>
    </p:extLst>
  </p:cSld>
  <p:clrMap bg1="lt1" tx1="dk1" bg2="lt2" tx2="dk2" accent1="accent1" accent2="accent2" accent3="accent3" accent4="accent4" accent5="accent5" accent6="accent6" hlink="hlink" folHlink="folHlink"/>
  <p:sldLayoutIdLst>
    <p:sldLayoutId id="2147483726" r:id="rId1"/>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FFFFFF"/>
                </a:solidFill>
              </a:rPr>
              <a:pPr fontAlgn="base">
                <a:spcBef>
                  <a:spcPct val="0"/>
                </a:spcBef>
                <a:spcAft>
                  <a:spcPct val="0"/>
                </a:spcAft>
                <a:defRPr/>
              </a:pPr>
              <a:t>‹#›</a:t>
            </a:fld>
            <a:endParaRPr lang="en-GB" dirty="0">
              <a:solidFill>
                <a:srgbClr val="FFFFFF"/>
              </a:solidFill>
            </a:endParaRPr>
          </a:p>
        </p:txBody>
      </p:sp>
      <p:sp>
        <p:nvSpPr>
          <p:cNvPr id="13" name="TextBox 12"/>
          <p:cNvSpPr txBox="1"/>
          <p:nvPr/>
        </p:nvSpPr>
        <p:spPr>
          <a:xfrm>
            <a:off x="0" y="39513"/>
            <a:ext cx="9144000" cy="246221"/>
          </a:xfrm>
          <a:prstGeom prst="rect">
            <a:avLst/>
          </a:prstGeom>
          <a:noFill/>
        </p:spPr>
        <p:txBody>
          <a:bodyPr wrap="square" rtlCol="0">
            <a:spAutoFit/>
          </a:bodyPr>
          <a:lstStyle/>
          <a:p>
            <a:pPr fontAlgn="base">
              <a:spcBef>
                <a:spcPct val="0"/>
              </a:spcBef>
              <a:spcAft>
                <a:spcPct val="0"/>
              </a:spcAft>
              <a:tabLst>
                <a:tab pos="8793163" algn="r"/>
              </a:tabLst>
            </a:pPr>
            <a:r>
              <a:rPr lang="en-GB" sz="1000" dirty="0" smtClean="0">
                <a:solidFill>
                  <a:srgbClr val="0070C0"/>
                </a:solidFill>
                <a:cs typeface="Arial" pitchFamily="34" charset="0"/>
              </a:rPr>
              <a:t>	AEITCSMVC</a:t>
            </a:r>
            <a:endParaRPr lang="en-GB" sz="1000" dirty="0">
              <a:solidFill>
                <a:srgbClr val="0070C0"/>
              </a:solidFill>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indent="-342900">
              <a:spcBef>
                <a:spcPct val="20000"/>
              </a:spcBef>
              <a:buClr>
                <a:srgbClr val="B8CCE4"/>
              </a:buClr>
              <a:buFont typeface="Wingdings" pitchFamily="2" charset="2"/>
              <a:buNone/>
              <a:defRPr/>
            </a:pPr>
            <a:endParaRPr/>
          </a:p>
        </p:txBody>
      </p:sp>
    </p:spTree>
    <p:extLst>
      <p:ext uri="{BB962C8B-B14F-4D97-AF65-F5344CB8AC3E}">
        <p14:creationId xmlns:p14="http://schemas.microsoft.com/office/powerpoint/2010/main" val="1358583112"/>
      </p:ext>
    </p:extLst>
  </p:cSld>
  <p:clrMap bg1="lt1" tx1="dk1" bg2="lt2" tx2="dk2" accent1="accent1" accent2="accent2" accent3="accent3" accent4="accent4" accent5="accent5" accent6="accent6" hlink="hlink" folHlink="folHlink"/>
  <p:sldLayoutIdLst>
    <p:sldLayoutId id="2147483728" r:id="rId1"/>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FFFFFF"/>
                </a:solidFill>
              </a:rPr>
              <a:pPr fontAlgn="base">
                <a:spcBef>
                  <a:spcPct val="0"/>
                </a:spcBef>
                <a:spcAft>
                  <a:spcPct val="0"/>
                </a:spcAft>
                <a:defRPr/>
              </a:pPr>
              <a:t>‹#›</a:t>
            </a:fld>
            <a:endParaRPr lang="en-GB" dirty="0">
              <a:solidFill>
                <a:srgbClr val="FFFFFF"/>
              </a:solidFill>
            </a:endParaRPr>
          </a:p>
        </p:txBody>
      </p:sp>
      <p:sp>
        <p:nvSpPr>
          <p:cNvPr id="13" name="TextBox 12"/>
          <p:cNvSpPr txBox="1"/>
          <p:nvPr/>
        </p:nvSpPr>
        <p:spPr>
          <a:xfrm>
            <a:off x="0" y="39513"/>
            <a:ext cx="9144000" cy="246221"/>
          </a:xfrm>
          <a:prstGeom prst="rect">
            <a:avLst/>
          </a:prstGeom>
          <a:noFill/>
        </p:spPr>
        <p:txBody>
          <a:bodyPr wrap="square" rtlCol="0">
            <a:spAutoFit/>
          </a:bodyPr>
          <a:lstStyle/>
          <a:p>
            <a:pPr fontAlgn="base">
              <a:spcBef>
                <a:spcPct val="0"/>
              </a:spcBef>
              <a:spcAft>
                <a:spcPct val="0"/>
              </a:spcAft>
              <a:tabLst>
                <a:tab pos="8793163" algn="r"/>
              </a:tabLst>
            </a:pPr>
            <a:r>
              <a:rPr lang="en-GB" sz="1000" dirty="0" smtClean="0">
                <a:solidFill>
                  <a:srgbClr val="0070C0"/>
                </a:solidFill>
                <a:cs typeface="Arial" pitchFamily="34" charset="0"/>
              </a:rPr>
              <a:t>	AEITCSMVC</a:t>
            </a:r>
            <a:endParaRPr lang="en-GB" sz="1000" dirty="0">
              <a:solidFill>
                <a:srgbClr val="0070C0"/>
              </a:solidFill>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indent="-342900">
              <a:spcBef>
                <a:spcPct val="20000"/>
              </a:spcBef>
              <a:buClr>
                <a:srgbClr val="B8CCE4"/>
              </a:buClr>
              <a:buFont typeface="Wingdings" pitchFamily="2" charset="2"/>
              <a:buNone/>
              <a:defRPr/>
            </a:pPr>
            <a:endParaRPr/>
          </a:p>
        </p:txBody>
      </p:sp>
    </p:spTree>
    <p:extLst>
      <p:ext uri="{BB962C8B-B14F-4D97-AF65-F5344CB8AC3E}">
        <p14:creationId xmlns:p14="http://schemas.microsoft.com/office/powerpoint/2010/main" val="490296320"/>
      </p:ext>
    </p:extLst>
  </p:cSld>
  <p:clrMap bg1="lt1" tx1="dk1" bg2="lt2" tx2="dk2" accent1="accent1" accent2="accent2" accent3="accent3" accent4="accent4" accent5="accent5" accent6="accent6" hlink="hlink" folHlink="folHlink"/>
  <p:sldLayoutIdLst>
    <p:sldLayoutId id="2147483676" r:id="rId1"/>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FFFFFF"/>
                </a:solidFill>
              </a:rPr>
              <a:pPr fontAlgn="base">
                <a:spcBef>
                  <a:spcPct val="0"/>
                </a:spcBef>
                <a:spcAft>
                  <a:spcPct val="0"/>
                </a:spcAft>
                <a:defRPr/>
              </a:pPr>
              <a:t>‹#›</a:t>
            </a:fld>
            <a:endParaRPr lang="en-GB" dirty="0">
              <a:solidFill>
                <a:srgbClr val="FFFFFF"/>
              </a:solidFill>
            </a:endParaRPr>
          </a:p>
        </p:txBody>
      </p:sp>
      <p:sp>
        <p:nvSpPr>
          <p:cNvPr id="13" name="TextBox 12"/>
          <p:cNvSpPr txBox="1"/>
          <p:nvPr/>
        </p:nvSpPr>
        <p:spPr>
          <a:xfrm>
            <a:off x="0" y="39513"/>
            <a:ext cx="9144000" cy="246221"/>
          </a:xfrm>
          <a:prstGeom prst="rect">
            <a:avLst/>
          </a:prstGeom>
          <a:noFill/>
        </p:spPr>
        <p:txBody>
          <a:bodyPr wrap="square" rtlCol="0">
            <a:spAutoFit/>
          </a:bodyPr>
          <a:lstStyle/>
          <a:p>
            <a:pPr fontAlgn="base">
              <a:spcBef>
                <a:spcPct val="0"/>
              </a:spcBef>
              <a:spcAft>
                <a:spcPct val="0"/>
              </a:spcAft>
              <a:tabLst>
                <a:tab pos="8793163" algn="r"/>
              </a:tabLst>
            </a:pPr>
            <a:r>
              <a:rPr lang="en-GB" sz="1000" dirty="0" smtClean="0">
                <a:solidFill>
                  <a:srgbClr val="0070C0"/>
                </a:solidFill>
                <a:cs typeface="Arial" pitchFamily="34" charset="0"/>
              </a:rPr>
              <a:t>	AEITCSMVC</a:t>
            </a:r>
            <a:endParaRPr lang="en-GB" sz="1000" dirty="0">
              <a:solidFill>
                <a:srgbClr val="0070C0"/>
              </a:solidFill>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indent="-342900">
              <a:spcBef>
                <a:spcPct val="20000"/>
              </a:spcBef>
              <a:buClr>
                <a:srgbClr val="B8CCE4"/>
              </a:buClr>
              <a:buFont typeface="Wingdings" pitchFamily="2" charset="2"/>
              <a:buNone/>
              <a:defRPr/>
            </a:pPr>
            <a:endParaRPr/>
          </a:p>
        </p:txBody>
      </p:sp>
    </p:spTree>
    <p:extLst>
      <p:ext uri="{BB962C8B-B14F-4D97-AF65-F5344CB8AC3E}">
        <p14:creationId xmlns:p14="http://schemas.microsoft.com/office/powerpoint/2010/main" val="3903882515"/>
      </p:ext>
    </p:extLst>
  </p:cSld>
  <p:clrMap bg1="lt1" tx1="dk1" bg2="lt2" tx2="dk2" accent1="accent1" accent2="accent2" accent3="accent3" accent4="accent4" accent5="accent5" accent6="accent6" hlink="hlink" folHlink="folHlink"/>
  <p:sldLayoutIdLst>
    <p:sldLayoutId id="2147483730" r:id="rId1"/>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FFFFFF"/>
                </a:solidFill>
              </a:rPr>
              <a:pPr fontAlgn="base">
                <a:spcBef>
                  <a:spcPct val="0"/>
                </a:spcBef>
                <a:spcAft>
                  <a:spcPct val="0"/>
                </a:spcAft>
                <a:defRPr/>
              </a:pPr>
              <a:t>‹#›</a:t>
            </a:fld>
            <a:endParaRPr lang="en-GB" dirty="0">
              <a:solidFill>
                <a:srgbClr val="FFFFFF"/>
              </a:solidFill>
            </a:endParaRPr>
          </a:p>
        </p:txBody>
      </p:sp>
      <p:sp>
        <p:nvSpPr>
          <p:cNvPr id="13" name="TextBox 12"/>
          <p:cNvSpPr txBox="1"/>
          <p:nvPr/>
        </p:nvSpPr>
        <p:spPr>
          <a:xfrm>
            <a:off x="0" y="39513"/>
            <a:ext cx="9144000" cy="246221"/>
          </a:xfrm>
          <a:prstGeom prst="rect">
            <a:avLst/>
          </a:prstGeom>
          <a:noFill/>
        </p:spPr>
        <p:txBody>
          <a:bodyPr wrap="square" rtlCol="0">
            <a:spAutoFit/>
          </a:bodyPr>
          <a:lstStyle/>
          <a:p>
            <a:pPr fontAlgn="base">
              <a:spcBef>
                <a:spcPct val="0"/>
              </a:spcBef>
              <a:spcAft>
                <a:spcPct val="0"/>
              </a:spcAft>
              <a:tabLst>
                <a:tab pos="8793163" algn="r"/>
              </a:tabLst>
            </a:pPr>
            <a:r>
              <a:rPr lang="en-GB" sz="1000" dirty="0" smtClean="0">
                <a:solidFill>
                  <a:srgbClr val="0070C0"/>
                </a:solidFill>
                <a:cs typeface="Arial" pitchFamily="34" charset="0"/>
              </a:rPr>
              <a:t>	AEITCSMVC</a:t>
            </a:r>
            <a:endParaRPr lang="en-GB" sz="1000" dirty="0">
              <a:solidFill>
                <a:srgbClr val="0070C0"/>
              </a:solidFill>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indent="-342900">
              <a:spcBef>
                <a:spcPct val="20000"/>
              </a:spcBef>
              <a:buClr>
                <a:srgbClr val="B8CCE4"/>
              </a:buClr>
              <a:buFont typeface="Wingdings" pitchFamily="2" charset="2"/>
              <a:buNone/>
              <a:defRPr/>
            </a:pPr>
            <a:endParaRPr/>
          </a:p>
        </p:txBody>
      </p:sp>
    </p:spTree>
    <p:extLst>
      <p:ext uri="{BB962C8B-B14F-4D97-AF65-F5344CB8AC3E}">
        <p14:creationId xmlns:p14="http://schemas.microsoft.com/office/powerpoint/2010/main" val="513922731"/>
      </p:ext>
    </p:extLst>
  </p:cSld>
  <p:clrMap bg1="lt1" tx1="dk1" bg2="lt2" tx2="dk2" accent1="accent1" accent2="accent2" accent3="accent3" accent4="accent4" accent5="accent5" accent6="accent6" hlink="hlink" folHlink="folHlink"/>
  <p:sldLayoutIdLst>
    <p:sldLayoutId id="2147483732" r:id="rId1"/>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FFFFFF"/>
                </a:solidFill>
              </a:rPr>
              <a:pPr fontAlgn="base">
                <a:spcBef>
                  <a:spcPct val="0"/>
                </a:spcBef>
                <a:spcAft>
                  <a:spcPct val="0"/>
                </a:spcAft>
                <a:defRPr/>
              </a:pPr>
              <a:t>‹#›</a:t>
            </a:fld>
            <a:endParaRPr lang="en-GB" dirty="0">
              <a:solidFill>
                <a:srgbClr val="FFFFFF"/>
              </a:solidFill>
            </a:endParaRPr>
          </a:p>
        </p:txBody>
      </p:sp>
      <p:sp>
        <p:nvSpPr>
          <p:cNvPr id="13" name="TextBox 12"/>
          <p:cNvSpPr txBox="1"/>
          <p:nvPr/>
        </p:nvSpPr>
        <p:spPr>
          <a:xfrm>
            <a:off x="0" y="39513"/>
            <a:ext cx="9144000" cy="246221"/>
          </a:xfrm>
          <a:prstGeom prst="rect">
            <a:avLst/>
          </a:prstGeom>
          <a:noFill/>
        </p:spPr>
        <p:txBody>
          <a:bodyPr wrap="square" rtlCol="0">
            <a:spAutoFit/>
          </a:bodyPr>
          <a:lstStyle/>
          <a:p>
            <a:pPr fontAlgn="base">
              <a:spcBef>
                <a:spcPct val="0"/>
              </a:spcBef>
              <a:spcAft>
                <a:spcPct val="0"/>
              </a:spcAft>
              <a:tabLst>
                <a:tab pos="8793163" algn="r"/>
              </a:tabLst>
            </a:pPr>
            <a:r>
              <a:rPr lang="en-GB" sz="1000" dirty="0" smtClean="0">
                <a:solidFill>
                  <a:srgbClr val="0070C0"/>
                </a:solidFill>
                <a:cs typeface="Arial" pitchFamily="34" charset="0"/>
              </a:rPr>
              <a:t>	AEITCSMVC</a:t>
            </a:r>
            <a:endParaRPr lang="en-GB" sz="1000" dirty="0">
              <a:solidFill>
                <a:srgbClr val="0070C0"/>
              </a:solidFill>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indent="-342900">
              <a:spcBef>
                <a:spcPct val="20000"/>
              </a:spcBef>
              <a:buClr>
                <a:srgbClr val="B8CCE4"/>
              </a:buClr>
              <a:buFont typeface="Wingdings" pitchFamily="2" charset="2"/>
              <a:buNone/>
              <a:defRPr/>
            </a:pPr>
            <a:endParaRPr/>
          </a:p>
        </p:txBody>
      </p:sp>
    </p:spTree>
    <p:extLst>
      <p:ext uri="{BB962C8B-B14F-4D97-AF65-F5344CB8AC3E}">
        <p14:creationId xmlns:p14="http://schemas.microsoft.com/office/powerpoint/2010/main" val="763492041"/>
      </p:ext>
    </p:extLst>
  </p:cSld>
  <p:clrMap bg1="lt1" tx1="dk1" bg2="lt2" tx2="dk2" accent1="accent1" accent2="accent2" accent3="accent3" accent4="accent4" accent5="accent5" accent6="accent6" hlink="hlink" folHlink="folHlink"/>
  <p:sldLayoutIdLst>
    <p:sldLayoutId id="2147483734" r:id="rId1"/>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FFFFFF"/>
                </a:solidFill>
              </a:rPr>
              <a:pPr fontAlgn="base">
                <a:spcBef>
                  <a:spcPct val="0"/>
                </a:spcBef>
                <a:spcAft>
                  <a:spcPct val="0"/>
                </a:spcAft>
                <a:defRPr/>
              </a:pPr>
              <a:t>‹#›</a:t>
            </a:fld>
            <a:endParaRPr lang="en-GB" dirty="0">
              <a:solidFill>
                <a:srgbClr val="FFFFFF"/>
              </a:solidFill>
            </a:endParaRPr>
          </a:p>
        </p:txBody>
      </p:sp>
      <p:sp>
        <p:nvSpPr>
          <p:cNvPr id="13" name="TextBox 12"/>
          <p:cNvSpPr txBox="1"/>
          <p:nvPr/>
        </p:nvSpPr>
        <p:spPr>
          <a:xfrm>
            <a:off x="0" y="39513"/>
            <a:ext cx="9144000" cy="246221"/>
          </a:xfrm>
          <a:prstGeom prst="rect">
            <a:avLst/>
          </a:prstGeom>
          <a:noFill/>
        </p:spPr>
        <p:txBody>
          <a:bodyPr wrap="square" rtlCol="0">
            <a:spAutoFit/>
          </a:bodyPr>
          <a:lstStyle/>
          <a:p>
            <a:pPr fontAlgn="base">
              <a:spcBef>
                <a:spcPct val="0"/>
              </a:spcBef>
              <a:spcAft>
                <a:spcPct val="0"/>
              </a:spcAft>
              <a:tabLst>
                <a:tab pos="8793163" algn="r"/>
              </a:tabLst>
            </a:pPr>
            <a:r>
              <a:rPr lang="en-GB" sz="1000" dirty="0" smtClean="0">
                <a:solidFill>
                  <a:srgbClr val="0070C0"/>
                </a:solidFill>
                <a:cs typeface="Arial" pitchFamily="34" charset="0"/>
              </a:rPr>
              <a:t>	AEITCSMVC</a:t>
            </a:r>
            <a:endParaRPr lang="en-GB" sz="1000" dirty="0">
              <a:solidFill>
                <a:srgbClr val="0070C0"/>
              </a:solidFill>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indent="-342900">
              <a:spcBef>
                <a:spcPct val="20000"/>
              </a:spcBef>
              <a:buClr>
                <a:srgbClr val="B8CCE4"/>
              </a:buClr>
              <a:buFont typeface="Wingdings" pitchFamily="2" charset="2"/>
              <a:buNone/>
              <a:defRPr/>
            </a:pPr>
            <a:endParaRPr/>
          </a:p>
        </p:txBody>
      </p:sp>
    </p:spTree>
    <p:extLst>
      <p:ext uri="{BB962C8B-B14F-4D97-AF65-F5344CB8AC3E}">
        <p14:creationId xmlns:p14="http://schemas.microsoft.com/office/powerpoint/2010/main" val="3218328781"/>
      </p:ext>
    </p:extLst>
  </p:cSld>
  <p:clrMap bg1="lt1" tx1="dk1" bg2="lt2" tx2="dk2" accent1="accent1" accent2="accent2" accent3="accent3" accent4="accent4" accent5="accent5" accent6="accent6" hlink="hlink" folHlink="folHlink"/>
  <p:sldLayoutIdLst>
    <p:sldLayoutId id="2147483736" r:id="rId1"/>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FFFFFF"/>
                </a:solidFill>
              </a:rPr>
              <a:pPr fontAlgn="base">
                <a:spcBef>
                  <a:spcPct val="0"/>
                </a:spcBef>
                <a:spcAft>
                  <a:spcPct val="0"/>
                </a:spcAft>
                <a:defRPr/>
              </a:pPr>
              <a:t>‹#›</a:t>
            </a:fld>
            <a:endParaRPr lang="en-GB" dirty="0">
              <a:solidFill>
                <a:srgbClr val="FFFFFF"/>
              </a:solidFill>
            </a:endParaRPr>
          </a:p>
        </p:txBody>
      </p:sp>
      <p:sp>
        <p:nvSpPr>
          <p:cNvPr id="13" name="TextBox 12"/>
          <p:cNvSpPr txBox="1"/>
          <p:nvPr/>
        </p:nvSpPr>
        <p:spPr>
          <a:xfrm>
            <a:off x="0" y="39513"/>
            <a:ext cx="9144000" cy="246221"/>
          </a:xfrm>
          <a:prstGeom prst="rect">
            <a:avLst/>
          </a:prstGeom>
          <a:noFill/>
        </p:spPr>
        <p:txBody>
          <a:bodyPr wrap="square" rtlCol="0">
            <a:spAutoFit/>
          </a:bodyPr>
          <a:lstStyle/>
          <a:p>
            <a:pPr fontAlgn="base">
              <a:spcBef>
                <a:spcPct val="0"/>
              </a:spcBef>
              <a:spcAft>
                <a:spcPct val="0"/>
              </a:spcAft>
              <a:tabLst>
                <a:tab pos="8793163" algn="r"/>
              </a:tabLst>
            </a:pPr>
            <a:r>
              <a:rPr lang="en-GB" sz="1000" dirty="0" smtClean="0">
                <a:solidFill>
                  <a:srgbClr val="0070C0"/>
                </a:solidFill>
                <a:cs typeface="Arial" pitchFamily="34" charset="0"/>
              </a:rPr>
              <a:t>	AEITCSMVC</a:t>
            </a:r>
            <a:endParaRPr lang="en-GB" sz="1000" dirty="0">
              <a:solidFill>
                <a:srgbClr val="0070C0"/>
              </a:solidFill>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indent="-342900">
              <a:spcBef>
                <a:spcPct val="20000"/>
              </a:spcBef>
              <a:buClr>
                <a:srgbClr val="B8CCE4"/>
              </a:buClr>
              <a:buFont typeface="Wingdings" pitchFamily="2" charset="2"/>
              <a:buNone/>
              <a:defRPr/>
            </a:pPr>
            <a:endParaRPr/>
          </a:p>
        </p:txBody>
      </p:sp>
    </p:spTree>
    <p:extLst>
      <p:ext uri="{BB962C8B-B14F-4D97-AF65-F5344CB8AC3E}">
        <p14:creationId xmlns:p14="http://schemas.microsoft.com/office/powerpoint/2010/main" val="2421336381"/>
      </p:ext>
    </p:extLst>
  </p:cSld>
  <p:clrMap bg1="lt1" tx1="dk1" bg2="lt2" tx2="dk2" accent1="accent1" accent2="accent2" accent3="accent3" accent4="accent4" accent5="accent5" accent6="accent6" hlink="hlink" folHlink="folHlink"/>
  <p:sldLayoutIdLst>
    <p:sldLayoutId id="2147483738" r:id="rId1"/>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FFFFFF"/>
                </a:solidFill>
              </a:rPr>
              <a:pPr fontAlgn="base">
                <a:spcBef>
                  <a:spcPct val="0"/>
                </a:spcBef>
                <a:spcAft>
                  <a:spcPct val="0"/>
                </a:spcAft>
                <a:defRPr/>
              </a:pPr>
              <a:t>‹#›</a:t>
            </a:fld>
            <a:endParaRPr lang="en-GB" dirty="0">
              <a:solidFill>
                <a:srgbClr val="FFFFFF"/>
              </a:solidFill>
            </a:endParaRPr>
          </a:p>
        </p:txBody>
      </p:sp>
      <p:sp>
        <p:nvSpPr>
          <p:cNvPr id="13" name="TextBox 12"/>
          <p:cNvSpPr txBox="1"/>
          <p:nvPr/>
        </p:nvSpPr>
        <p:spPr>
          <a:xfrm>
            <a:off x="0" y="39513"/>
            <a:ext cx="9144000" cy="246221"/>
          </a:xfrm>
          <a:prstGeom prst="rect">
            <a:avLst/>
          </a:prstGeom>
          <a:noFill/>
        </p:spPr>
        <p:txBody>
          <a:bodyPr wrap="square" rtlCol="0">
            <a:spAutoFit/>
          </a:bodyPr>
          <a:lstStyle/>
          <a:p>
            <a:pPr fontAlgn="base">
              <a:spcBef>
                <a:spcPct val="0"/>
              </a:spcBef>
              <a:spcAft>
                <a:spcPct val="0"/>
              </a:spcAft>
              <a:tabLst>
                <a:tab pos="8793163" algn="r"/>
              </a:tabLst>
            </a:pPr>
            <a:r>
              <a:rPr lang="en-GB" sz="1000" dirty="0" smtClean="0">
                <a:solidFill>
                  <a:srgbClr val="0070C0"/>
                </a:solidFill>
                <a:cs typeface="Arial" pitchFamily="34" charset="0"/>
              </a:rPr>
              <a:t>	AEITCSMVC</a:t>
            </a:r>
            <a:endParaRPr lang="en-GB" sz="1000" dirty="0">
              <a:solidFill>
                <a:srgbClr val="0070C0"/>
              </a:solidFill>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indent="-342900">
              <a:spcBef>
                <a:spcPct val="20000"/>
              </a:spcBef>
              <a:buClr>
                <a:srgbClr val="B8CCE4"/>
              </a:buClr>
              <a:buFont typeface="Wingdings" pitchFamily="2" charset="2"/>
              <a:buNone/>
              <a:defRPr/>
            </a:pPr>
            <a:endParaRPr/>
          </a:p>
        </p:txBody>
      </p:sp>
    </p:spTree>
    <p:extLst>
      <p:ext uri="{BB962C8B-B14F-4D97-AF65-F5344CB8AC3E}">
        <p14:creationId xmlns:p14="http://schemas.microsoft.com/office/powerpoint/2010/main" val="3593179779"/>
      </p:ext>
    </p:extLst>
  </p:cSld>
  <p:clrMap bg1="lt1" tx1="dk1" bg2="lt2" tx2="dk2" accent1="accent1" accent2="accent2" accent3="accent3" accent4="accent4" accent5="accent5" accent6="accent6" hlink="hlink" folHlink="folHlink"/>
  <p:sldLayoutIdLst>
    <p:sldLayoutId id="2147483740" r:id="rId1"/>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FFFFFF"/>
                </a:solidFill>
              </a:rPr>
              <a:pPr fontAlgn="base">
                <a:spcBef>
                  <a:spcPct val="0"/>
                </a:spcBef>
                <a:spcAft>
                  <a:spcPct val="0"/>
                </a:spcAft>
                <a:defRPr/>
              </a:pPr>
              <a:t>‹#›</a:t>
            </a:fld>
            <a:endParaRPr lang="en-GB" dirty="0">
              <a:solidFill>
                <a:srgbClr val="FFFFFF"/>
              </a:solidFill>
            </a:endParaRPr>
          </a:p>
        </p:txBody>
      </p:sp>
      <p:sp>
        <p:nvSpPr>
          <p:cNvPr id="13" name="TextBox 12"/>
          <p:cNvSpPr txBox="1"/>
          <p:nvPr/>
        </p:nvSpPr>
        <p:spPr>
          <a:xfrm>
            <a:off x="0" y="39513"/>
            <a:ext cx="9144000" cy="246221"/>
          </a:xfrm>
          <a:prstGeom prst="rect">
            <a:avLst/>
          </a:prstGeom>
          <a:noFill/>
        </p:spPr>
        <p:txBody>
          <a:bodyPr wrap="square" rtlCol="0">
            <a:spAutoFit/>
          </a:bodyPr>
          <a:lstStyle/>
          <a:p>
            <a:pPr fontAlgn="base">
              <a:spcBef>
                <a:spcPct val="0"/>
              </a:spcBef>
              <a:spcAft>
                <a:spcPct val="0"/>
              </a:spcAft>
              <a:tabLst>
                <a:tab pos="8793163" algn="r"/>
              </a:tabLst>
            </a:pPr>
            <a:r>
              <a:rPr lang="en-GB" sz="1000" dirty="0" smtClean="0">
                <a:solidFill>
                  <a:srgbClr val="0070C0"/>
                </a:solidFill>
                <a:cs typeface="Arial" pitchFamily="34" charset="0"/>
              </a:rPr>
              <a:t>	AEITCSMVC</a:t>
            </a:r>
            <a:endParaRPr lang="en-GB" sz="1000" dirty="0">
              <a:solidFill>
                <a:srgbClr val="0070C0"/>
              </a:solidFill>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indent="-342900">
              <a:spcBef>
                <a:spcPct val="20000"/>
              </a:spcBef>
              <a:buClr>
                <a:srgbClr val="B8CCE4"/>
              </a:buClr>
              <a:buFont typeface="Wingdings" pitchFamily="2" charset="2"/>
              <a:buNone/>
              <a:defRPr/>
            </a:pPr>
            <a:endParaRPr/>
          </a:p>
        </p:txBody>
      </p:sp>
    </p:spTree>
    <p:extLst>
      <p:ext uri="{BB962C8B-B14F-4D97-AF65-F5344CB8AC3E}">
        <p14:creationId xmlns:p14="http://schemas.microsoft.com/office/powerpoint/2010/main" val="1902832485"/>
      </p:ext>
    </p:extLst>
  </p:cSld>
  <p:clrMap bg1="lt1" tx1="dk1" bg2="lt2" tx2="dk2" accent1="accent1" accent2="accent2" accent3="accent3" accent4="accent4" accent5="accent5" accent6="accent6" hlink="hlink" folHlink="folHlink"/>
  <p:sldLayoutIdLst>
    <p:sldLayoutId id="2147483678" r:id="rId1"/>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FFFFFF"/>
                </a:solidFill>
              </a:rPr>
              <a:pPr fontAlgn="base">
                <a:spcBef>
                  <a:spcPct val="0"/>
                </a:spcBef>
                <a:spcAft>
                  <a:spcPct val="0"/>
                </a:spcAft>
                <a:defRPr/>
              </a:pPr>
              <a:t>‹#›</a:t>
            </a:fld>
            <a:endParaRPr lang="en-GB" dirty="0">
              <a:solidFill>
                <a:srgbClr val="FFFFFF"/>
              </a:solidFill>
            </a:endParaRPr>
          </a:p>
        </p:txBody>
      </p:sp>
      <p:sp>
        <p:nvSpPr>
          <p:cNvPr id="13" name="TextBox 12"/>
          <p:cNvSpPr txBox="1"/>
          <p:nvPr/>
        </p:nvSpPr>
        <p:spPr>
          <a:xfrm>
            <a:off x="0" y="39513"/>
            <a:ext cx="9144000" cy="246221"/>
          </a:xfrm>
          <a:prstGeom prst="rect">
            <a:avLst/>
          </a:prstGeom>
          <a:noFill/>
        </p:spPr>
        <p:txBody>
          <a:bodyPr wrap="square" rtlCol="0">
            <a:spAutoFit/>
          </a:bodyPr>
          <a:lstStyle/>
          <a:p>
            <a:pPr fontAlgn="base">
              <a:spcBef>
                <a:spcPct val="0"/>
              </a:spcBef>
              <a:spcAft>
                <a:spcPct val="0"/>
              </a:spcAft>
              <a:tabLst>
                <a:tab pos="8793163" algn="r"/>
              </a:tabLst>
            </a:pPr>
            <a:r>
              <a:rPr lang="en-GB" sz="1000" dirty="0" smtClean="0">
                <a:solidFill>
                  <a:srgbClr val="0070C0"/>
                </a:solidFill>
                <a:cs typeface="Arial" pitchFamily="34" charset="0"/>
              </a:rPr>
              <a:t>	AEITCSMVC</a:t>
            </a:r>
            <a:endParaRPr lang="en-GB" sz="1000" dirty="0">
              <a:solidFill>
                <a:srgbClr val="0070C0"/>
              </a:solidFill>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indent="-342900">
              <a:spcBef>
                <a:spcPct val="20000"/>
              </a:spcBef>
              <a:buClr>
                <a:srgbClr val="B8CCE4"/>
              </a:buClr>
              <a:buFont typeface="Wingdings" pitchFamily="2" charset="2"/>
              <a:buNone/>
              <a:defRPr/>
            </a:pPr>
            <a:endParaRPr/>
          </a:p>
        </p:txBody>
      </p:sp>
    </p:spTree>
    <p:extLst>
      <p:ext uri="{BB962C8B-B14F-4D97-AF65-F5344CB8AC3E}">
        <p14:creationId xmlns:p14="http://schemas.microsoft.com/office/powerpoint/2010/main" val="879736480"/>
      </p:ext>
    </p:extLst>
  </p:cSld>
  <p:clrMap bg1="lt1" tx1="dk1" bg2="lt2" tx2="dk2" accent1="accent1" accent2="accent2" accent3="accent3" accent4="accent4" accent5="accent5" accent6="accent6" hlink="hlink" folHlink="folHlink"/>
  <p:sldLayoutIdLst>
    <p:sldLayoutId id="2147483680" r:id="rId1"/>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FFFFFF"/>
                </a:solidFill>
              </a:rPr>
              <a:pPr fontAlgn="base">
                <a:spcBef>
                  <a:spcPct val="0"/>
                </a:spcBef>
                <a:spcAft>
                  <a:spcPct val="0"/>
                </a:spcAft>
                <a:defRPr/>
              </a:pPr>
              <a:t>‹#›</a:t>
            </a:fld>
            <a:endParaRPr lang="en-GB" dirty="0">
              <a:solidFill>
                <a:srgbClr val="FFFFFF"/>
              </a:solidFill>
            </a:endParaRPr>
          </a:p>
        </p:txBody>
      </p:sp>
      <p:sp>
        <p:nvSpPr>
          <p:cNvPr id="13" name="TextBox 12"/>
          <p:cNvSpPr txBox="1"/>
          <p:nvPr/>
        </p:nvSpPr>
        <p:spPr>
          <a:xfrm>
            <a:off x="0" y="39513"/>
            <a:ext cx="9144000" cy="246221"/>
          </a:xfrm>
          <a:prstGeom prst="rect">
            <a:avLst/>
          </a:prstGeom>
          <a:noFill/>
        </p:spPr>
        <p:txBody>
          <a:bodyPr wrap="square" rtlCol="0">
            <a:spAutoFit/>
          </a:bodyPr>
          <a:lstStyle/>
          <a:p>
            <a:pPr fontAlgn="base">
              <a:spcBef>
                <a:spcPct val="0"/>
              </a:spcBef>
              <a:spcAft>
                <a:spcPct val="0"/>
              </a:spcAft>
              <a:tabLst>
                <a:tab pos="8793163" algn="r"/>
              </a:tabLst>
            </a:pPr>
            <a:r>
              <a:rPr lang="en-GB" sz="1000" dirty="0" smtClean="0">
                <a:solidFill>
                  <a:srgbClr val="0070C0"/>
                </a:solidFill>
                <a:cs typeface="Arial" pitchFamily="34" charset="0"/>
              </a:rPr>
              <a:t>	AEITCSMVC</a:t>
            </a:r>
            <a:endParaRPr lang="en-GB" sz="1000" dirty="0">
              <a:solidFill>
                <a:srgbClr val="0070C0"/>
              </a:solidFill>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indent="-342900">
              <a:spcBef>
                <a:spcPct val="20000"/>
              </a:spcBef>
              <a:buClr>
                <a:srgbClr val="B8CCE4"/>
              </a:buClr>
              <a:buFont typeface="Wingdings" pitchFamily="2" charset="2"/>
              <a:buNone/>
              <a:defRPr/>
            </a:pPr>
            <a:endParaRPr/>
          </a:p>
        </p:txBody>
      </p:sp>
    </p:spTree>
    <p:extLst>
      <p:ext uri="{BB962C8B-B14F-4D97-AF65-F5344CB8AC3E}">
        <p14:creationId xmlns:p14="http://schemas.microsoft.com/office/powerpoint/2010/main" val="583650679"/>
      </p:ext>
    </p:extLst>
  </p:cSld>
  <p:clrMap bg1="lt1" tx1="dk1" bg2="lt2" tx2="dk2" accent1="accent1" accent2="accent2" accent3="accent3" accent4="accent4" accent5="accent5" accent6="accent6" hlink="hlink" folHlink="folHlink"/>
  <p:sldLayoutIdLst>
    <p:sldLayoutId id="2147483682" r:id="rId1"/>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FFFFFF"/>
                </a:solidFill>
              </a:rPr>
              <a:pPr fontAlgn="base">
                <a:spcBef>
                  <a:spcPct val="0"/>
                </a:spcBef>
                <a:spcAft>
                  <a:spcPct val="0"/>
                </a:spcAft>
                <a:defRPr/>
              </a:pPr>
              <a:t>‹#›</a:t>
            </a:fld>
            <a:endParaRPr lang="en-GB" dirty="0">
              <a:solidFill>
                <a:srgbClr val="FFFFFF"/>
              </a:solidFill>
            </a:endParaRPr>
          </a:p>
        </p:txBody>
      </p:sp>
      <p:sp>
        <p:nvSpPr>
          <p:cNvPr id="13" name="TextBox 12"/>
          <p:cNvSpPr txBox="1"/>
          <p:nvPr/>
        </p:nvSpPr>
        <p:spPr>
          <a:xfrm>
            <a:off x="0" y="39513"/>
            <a:ext cx="9144000" cy="246221"/>
          </a:xfrm>
          <a:prstGeom prst="rect">
            <a:avLst/>
          </a:prstGeom>
          <a:noFill/>
        </p:spPr>
        <p:txBody>
          <a:bodyPr wrap="square" rtlCol="0">
            <a:spAutoFit/>
          </a:bodyPr>
          <a:lstStyle/>
          <a:p>
            <a:pPr fontAlgn="base">
              <a:spcBef>
                <a:spcPct val="0"/>
              </a:spcBef>
              <a:spcAft>
                <a:spcPct val="0"/>
              </a:spcAft>
              <a:tabLst>
                <a:tab pos="8793163" algn="r"/>
              </a:tabLst>
            </a:pPr>
            <a:r>
              <a:rPr lang="en-GB" sz="1000" dirty="0" smtClean="0">
                <a:solidFill>
                  <a:srgbClr val="0070C0"/>
                </a:solidFill>
                <a:cs typeface="Arial" pitchFamily="34" charset="0"/>
              </a:rPr>
              <a:t>	AEITCSMVC</a:t>
            </a:r>
            <a:endParaRPr lang="en-GB" sz="1000" dirty="0">
              <a:solidFill>
                <a:srgbClr val="0070C0"/>
              </a:solidFill>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indent="-342900">
              <a:spcBef>
                <a:spcPct val="20000"/>
              </a:spcBef>
              <a:buClr>
                <a:srgbClr val="B8CCE4"/>
              </a:buClr>
              <a:buFont typeface="Wingdings" pitchFamily="2" charset="2"/>
              <a:buNone/>
              <a:defRPr/>
            </a:pPr>
            <a:endParaRPr/>
          </a:p>
        </p:txBody>
      </p:sp>
    </p:spTree>
    <p:extLst>
      <p:ext uri="{BB962C8B-B14F-4D97-AF65-F5344CB8AC3E}">
        <p14:creationId xmlns:p14="http://schemas.microsoft.com/office/powerpoint/2010/main" val="3694575921"/>
      </p:ext>
    </p:extLst>
  </p:cSld>
  <p:clrMap bg1="lt1" tx1="dk1" bg2="lt2" tx2="dk2" accent1="accent1" accent2="accent2" accent3="accent3" accent4="accent4" accent5="accent5" accent6="accent6" hlink="hlink" folHlink="folHlink"/>
  <p:sldLayoutIdLst>
    <p:sldLayoutId id="2147483684" r:id="rId1"/>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FFFFFF"/>
                </a:solidFill>
              </a:rPr>
              <a:pPr fontAlgn="base">
                <a:spcBef>
                  <a:spcPct val="0"/>
                </a:spcBef>
                <a:spcAft>
                  <a:spcPct val="0"/>
                </a:spcAft>
                <a:defRPr/>
              </a:pPr>
              <a:t>‹#›</a:t>
            </a:fld>
            <a:endParaRPr lang="en-GB" dirty="0">
              <a:solidFill>
                <a:srgbClr val="FFFFFF"/>
              </a:solidFill>
            </a:endParaRPr>
          </a:p>
        </p:txBody>
      </p:sp>
      <p:sp>
        <p:nvSpPr>
          <p:cNvPr id="13" name="TextBox 12"/>
          <p:cNvSpPr txBox="1"/>
          <p:nvPr/>
        </p:nvSpPr>
        <p:spPr>
          <a:xfrm>
            <a:off x="0" y="39513"/>
            <a:ext cx="9144000" cy="246221"/>
          </a:xfrm>
          <a:prstGeom prst="rect">
            <a:avLst/>
          </a:prstGeom>
          <a:noFill/>
        </p:spPr>
        <p:txBody>
          <a:bodyPr wrap="square" rtlCol="0">
            <a:spAutoFit/>
          </a:bodyPr>
          <a:lstStyle/>
          <a:p>
            <a:pPr fontAlgn="base">
              <a:spcBef>
                <a:spcPct val="0"/>
              </a:spcBef>
              <a:spcAft>
                <a:spcPct val="0"/>
              </a:spcAft>
              <a:tabLst>
                <a:tab pos="8793163" algn="r"/>
              </a:tabLst>
            </a:pPr>
            <a:r>
              <a:rPr lang="en-GB" sz="1000" dirty="0" smtClean="0">
                <a:solidFill>
                  <a:srgbClr val="0070C0"/>
                </a:solidFill>
                <a:cs typeface="Arial" pitchFamily="34" charset="0"/>
              </a:rPr>
              <a:t>	AEITCSMVC</a:t>
            </a:r>
            <a:endParaRPr lang="en-GB" sz="1000" dirty="0">
              <a:solidFill>
                <a:srgbClr val="0070C0"/>
              </a:solidFill>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indent="-342900">
              <a:spcBef>
                <a:spcPct val="20000"/>
              </a:spcBef>
              <a:buClr>
                <a:srgbClr val="B8CCE4"/>
              </a:buClr>
              <a:buFont typeface="Wingdings" pitchFamily="2" charset="2"/>
              <a:buNone/>
              <a:defRPr/>
            </a:pPr>
            <a:endParaRPr/>
          </a:p>
        </p:txBody>
      </p:sp>
    </p:spTree>
    <p:extLst>
      <p:ext uri="{BB962C8B-B14F-4D97-AF65-F5344CB8AC3E}">
        <p14:creationId xmlns:p14="http://schemas.microsoft.com/office/powerpoint/2010/main" val="3271999339"/>
      </p:ext>
    </p:extLst>
  </p:cSld>
  <p:clrMap bg1="lt1" tx1="dk1" bg2="lt2" tx2="dk2" accent1="accent1" accent2="accent2" accent3="accent3" accent4="accent4" accent5="accent5" accent6="accent6" hlink="hlink" folHlink="folHlink"/>
  <p:sldLayoutIdLst>
    <p:sldLayoutId id="2147483686" r:id="rId1"/>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FFFFFF"/>
                </a:solidFill>
              </a:rPr>
              <a:pPr fontAlgn="base">
                <a:spcBef>
                  <a:spcPct val="0"/>
                </a:spcBef>
                <a:spcAft>
                  <a:spcPct val="0"/>
                </a:spcAft>
                <a:defRPr/>
              </a:pPr>
              <a:t>‹#›</a:t>
            </a:fld>
            <a:endParaRPr lang="en-GB" dirty="0">
              <a:solidFill>
                <a:srgbClr val="FFFFFF"/>
              </a:solidFill>
            </a:endParaRPr>
          </a:p>
        </p:txBody>
      </p:sp>
      <p:sp>
        <p:nvSpPr>
          <p:cNvPr id="13" name="TextBox 12"/>
          <p:cNvSpPr txBox="1"/>
          <p:nvPr/>
        </p:nvSpPr>
        <p:spPr>
          <a:xfrm>
            <a:off x="0" y="39513"/>
            <a:ext cx="9144000" cy="246221"/>
          </a:xfrm>
          <a:prstGeom prst="rect">
            <a:avLst/>
          </a:prstGeom>
          <a:noFill/>
        </p:spPr>
        <p:txBody>
          <a:bodyPr wrap="square" rtlCol="0">
            <a:spAutoFit/>
          </a:bodyPr>
          <a:lstStyle/>
          <a:p>
            <a:pPr fontAlgn="base">
              <a:spcBef>
                <a:spcPct val="0"/>
              </a:spcBef>
              <a:spcAft>
                <a:spcPct val="0"/>
              </a:spcAft>
              <a:tabLst>
                <a:tab pos="8793163" algn="r"/>
              </a:tabLst>
            </a:pPr>
            <a:r>
              <a:rPr lang="en-GB" sz="1000" dirty="0" smtClean="0">
                <a:solidFill>
                  <a:srgbClr val="0070C0"/>
                </a:solidFill>
                <a:cs typeface="Arial" pitchFamily="34" charset="0"/>
              </a:rPr>
              <a:t>	AEITCSMVC</a:t>
            </a:r>
            <a:endParaRPr lang="en-GB" sz="1000" dirty="0">
              <a:solidFill>
                <a:srgbClr val="0070C0"/>
              </a:solidFill>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indent="-342900">
              <a:spcBef>
                <a:spcPct val="20000"/>
              </a:spcBef>
              <a:buClr>
                <a:srgbClr val="B8CCE4"/>
              </a:buClr>
              <a:buFont typeface="Wingdings" pitchFamily="2" charset="2"/>
              <a:buNone/>
              <a:defRPr/>
            </a:pPr>
            <a:endParaRPr/>
          </a:p>
        </p:txBody>
      </p:sp>
    </p:spTree>
    <p:extLst>
      <p:ext uri="{BB962C8B-B14F-4D97-AF65-F5344CB8AC3E}">
        <p14:creationId xmlns:p14="http://schemas.microsoft.com/office/powerpoint/2010/main" val="3206337046"/>
      </p:ext>
    </p:extLst>
  </p:cSld>
  <p:clrMap bg1="lt1" tx1="dk1" bg2="lt2" tx2="dk2" accent1="accent1" accent2="accent2" accent3="accent3" accent4="accent4" accent5="accent5" accent6="accent6" hlink="hlink" folHlink="folHlink"/>
  <p:sldLayoutIdLst>
    <p:sldLayoutId id="2147483688" r:id="rId1"/>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37.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9.xml"/></Relationships>
</file>

<file path=ppt/slides/_rels/slide34.xml.rels><?xml version="1.0" encoding="UTF-8" standalone="yes"?>
<Relationships xmlns="http://schemas.openxmlformats.org/package/2006/relationships"><Relationship Id="rId3" Type="http://schemas.openxmlformats.org/officeDocument/2006/relationships/hyperlink" Target="http://design.tutsplus.com/tutorials/9-essential-principles-for-good-web-design--psd-56" TargetMode="External"/><Relationship Id="rId7" Type="http://schemas.openxmlformats.org/officeDocument/2006/relationships/hyperlink" Target="http://www.learningwebdesign.com/pdf/lwd2_dos_and_donts.pdf" TargetMode="External"/><Relationship Id="rId2" Type="http://schemas.openxmlformats.org/officeDocument/2006/relationships/notesSlide" Target="../notesSlides/notesSlide33.xml"/><Relationship Id="rId1" Type="http://schemas.openxmlformats.org/officeDocument/2006/relationships/slideLayout" Target="../slideLayouts/slideLayout40.xml"/><Relationship Id="rId6" Type="http://schemas.openxmlformats.org/officeDocument/2006/relationships/hyperlink" Target="http://blog.hubspot.com/blog/tabid/6307/bid/32307/15-Things-People-Absolutely-Hate-About-Your-Website.aspx" TargetMode="External"/><Relationship Id="rId5" Type="http://schemas.openxmlformats.org/officeDocument/2006/relationships/hyperlink" Target="http://www.nngroup.com/articles/usability-101-introduction-to-usability/" TargetMode="External"/><Relationship Id="rId4" Type="http://schemas.openxmlformats.org/officeDocument/2006/relationships/hyperlink" Target="http://www.nngroup.com/articles/ten-usability-heuristics/"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webdesignledger.com/tips/20-dos-and-donts-of-effective-web-design" TargetMode="External"/><Relationship Id="rId2" Type="http://schemas.openxmlformats.org/officeDocument/2006/relationships/notesSlide" Target="../notesSlides/notesSlide34.xml"/><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3" Type="http://schemas.openxmlformats.org/officeDocument/2006/relationships/hyperlink" Target="http://searchengineland.com/analyzing-the-major-shopping-search-services-10965"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hyperlink" Target="https://www.google.co.uk/shopping"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www.lingscars.com/" TargetMode="External"/><Relationship Id="rId3" Type="http://schemas.openxmlformats.org/officeDocument/2006/relationships/hyperlink" Target="http://www.007museum.com/" TargetMode="External"/><Relationship Id="rId7" Type="http://schemas.openxmlformats.org/officeDocument/2006/relationships/hyperlink" Target="http://www.pennyjuice.com/" TargetMode="External"/><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hyperlink" Target="http://www.bolenreport.com/" TargetMode="External"/><Relationship Id="rId5" Type="http://schemas.openxmlformats.org/officeDocument/2006/relationships/hyperlink" Target="http://www.rudgwicksteamshow.co.uk/" TargetMode="External"/><Relationship Id="rId4" Type="http://schemas.openxmlformats.org/officeDocument/2006/relationships/hyperlink" Target="http://www.arngren.net/"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etre.com/usability/eyetracking/showme/"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Mystery_meat_navigation"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GB" dirty="0" smtClean="0"/>
              <a:t>Website Design Concepts</a:t>
            </a:r>
            <a:endParaRPr lang="en-GB" dirty="0"/>
          </a:p>
        </p:txBody>
      </p:sp>
      <p:sp>
        <p:nvSpPr>
          <p:cNvPr id="12" name="Text Placeholder 11"/>
          <p:cNvSpPr>
            <a:spLocks noGrp="1"/>
          </p:cNvSpPr>
          <p:nvPr>
            <p:ph type="body" sz="quarter" idx="11"/>
          </p:nvPr>
        </p:nvSpPr>
        <p:spPr/>
        <p:txBody>
          <a:bodyPr/>
          <a:lstStyle/>
          <a:p>
            <a:endParaRPr lang="en-GB" dirty="0"/>
          </a:p>
        </p:txBody>
      </p:sp>
    </p:spTree>
    <p:extLst>
      <p:ext uri="{BB962C8B-B14F-4D97-AF65-F5344CB8AC3E}">
        <p14:creationId xmlns:p14="http://schemas.microsoft.com/office/powerpoint/2010/main" val="1882039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3920945" y="3407514"/>
            <a:ext cx="2189407" cy="338554"/>
          </a:xfrm>
          <a:prstGeom prst="rect">
            <a:avLst/>
          </a:prstGeom>
          <a:noFill/>
        </p:spPr>
        <p:txBody>
          <a:bodyPr wrap="square" rtlCol="0">
            <a:spAutoFit/>
          </a:bodyPr>
          <a:lstStyle/>
          <a:p>
            <a:pPr algn="ctr" fontAlgn="base">
              <a:spcBef>
                <a:spcPct val="0"/>
              </a:spcBef>
              <a:spcAft>
                <a:spcPct val="0"/>
              </a:spcAft>
            </a:pPr>
            <a:r>
              <a:rPr lang="en-US" sz="1600" b="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Weather App</a:t>
            </a:r>
            <a:endParaRPr lang="en-US" sz="1600" b="1" dirty="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6" name="AutoShape 6" descr="http://www.blogcdn.com/www.joystiq.com/media/2012/11/gamepad.jpg"/>
          <p:cNvSpPr>
            <a:spLocks noChangeAspect="1" noChangeArrowheads="1"/>
          </p:cNvSpPr>
          <p:nvPr/>
        </p:nvSpPr>
        <p:spPr bwMode="auto">
          <a:xfrm>
            <a:off x="215900" y="15875"/>
            <a:ext cx="5705475" cy="31146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sz="1000">
              <a:solidFill>
                <a:srgbClr val="000000"/>
              </a:solidFill>
            </a:endParaRPr>
          </a:p>
        </p:txBody>
      </p:sp>
      <p:sp>
        <p:nvSpPr>
          <p:cNvPr id="2" name="Text Placeholder 1"/>
          <p:cNvSpPr>
            <a:spLocks noGrp="1"/>
          </p:cNvSpPr>
          <p:nvPr>
            <p:ph type="body" sz="quarter" idx="15"/>
          </p:nvPr>
        </p:nvSpPr>
        <p:spPr/>
        <p:txBody>
          <a:bodyPr/>
          <a:lstStyle/>
          <a:p>
            <a:r>
              <a:rPr lang="en-US" dirty="0">
                <a:latin typeface="+mj-lt"/>
                <a:ea typeface="Verdana" panose="020B0604030504040204" pitchFamily="34" charset="0"/>
                <a:cs typeface="Verdana" panose="020B0604030504040204" pitchFamily="34" charset="0"/>
              </a:rPr>
              <a:t>Easy to learn</a:t>
            </a:r>
          </a:p>
          <a:p>
            <a:r>
              <a:rPr lang="en-US" dirty="0">
                <a:latin typeface="+mj-lt"/>
                <a:ea typeface="Verdana" panose="020B0604030504040204" pitchFamily="34" charset="0"/>
                <a:cs typeface="Verdana" panose="020B0604030504040204" pitchFamily="34" charset="0"/>
              </a:rPr>
              <a:t>Quick to use</a:t>
            </a:r>
          </a:p>
          <a:p>
            <a:r>
              <a:rPr lang="en-US" dirty="0">
                <a:latin typeface="+mj-lt"/>
                <a:ea typeface="Verdana" panose="020B0604030504040204" pitchFamily="34" charset="0"/>
                <a:cs typeface="Verdana" panose="020B0604030504040204" pitchFamily="34" charset="0"/>
              </a:rPr>
              <a:t>Error free</a:t>
            </a:r>
          </a:p>
          <a:p>
            <a:r>
              <a:rPr lang="en-US" dirty="0">
                <a:latin typeface="+mj-lt"/>
                <a:ea typeface="Verdana" panose="020B0604030504040204" pitchFamily="34" charset="0"/>
                <a:cs typeface="Verdana" panose="020B0604030504040204" pitchFamily="34" charset="0"/>
              </a:rPr>
              <a:t>Satisfying to use</a:t>
            </a:r>
          </a:p>
          <a:p>
            <a:r>
              <a:rPr lang="en-US" dirty="0">
                <a:latin typeface="+mj-lt"/>
                <a:ea typeface="Verdana" panose="020B0604030504040204" pitchFamily="34" charset="0"/>
                <a:cs typeface="Verdana" panose="020B0604030504040204" pitchFamily="34" charset="0"/>
              </a:rPr>
              <a:t>Supports power users</a:t>
            </a:r>
          </a:p>
          <a:p>
            <a:endParaRPr lang="en-GB" dirty="0"/>
          </a:p>
        </p:txBody>
      </p:sp>
      <p:sp>
        <p:nvSpPr>
          <p:cNvPr id="3" name="Title 2"/>
          <p:cNvSpPr>
            <a:spLocks noGrp="1"/>
          </p:cNvSpPr>
          <p:nvPr>
            <p:ph type="title"/>
          </p:nvPr>
        </p:nvSpPr>
        <p:spPr/>
        <p:txBody>
          <a:bodyPr/>
          <a:lstStyle/>
          <a:p>
            <a:r>
              <a:rPr lang="en-GB" dirty="0" smtClean="0"/>
              <a:t>The 4 Principles of User Interface Design - Usable</a:t>
            </a:r>
            <a:endParaRPr lang="en-GB" dirty="0"/>
          </a:p>
        </p:txBody>
      </p:sp>
      <p:pic>
        <p:nvPicPr>
          <p:cNvPr id="5122" name="Picture 2" descr="Image result for intuitive ui examp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0945" y="3911570"/>
            <a:ext cx="2466975" cy="18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9553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3480760" y="2961273"/>
            <a:ext cx="1786699" cy="338554"/>
          </a:xfrm>
          <a:prstGeom prst="rect">
            <a:avLst/>
          </a:prstGeom>
          <a:noFill/>
        </p:spPr>
        <p:txBody>
          <a:bodyPr wrap="square" rtlCol="0">
            <a:spAutoFit/>
          </a:bodyPr>
          <a:lstStyle/>
          <a:p>
            <a:pPr algn="ctr" fontAlgn="base">
              <a:spcBef>
                <a:spcPct val="0"/>
              </a:spcBef>
              <a:spcAft>
                <a:spcPct val="0"/>
              </a:spcAft>
            </a:pPr>
            <a:r>
              <a:rPr lang="en-US" sz="1600" b="1"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Playstation</a:t>
            </a:r>
            <a:r>
              <a:rPr lang="en-US" sz="1600" b="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4</a:t>
            </a:r>
            <a:endParaRPr lang="en-US" sz="1600" b="1" dirty="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6" name="AutoShape 6" descr="http://www.blogcdn.com/www.joystiq.com/media/2012/11/gamepad.jpg"/>
          <p:cNvSpPr>
            <a:spLocks noChangeAspect="1" noChangeArrowheads="1"/>
          </p:cNvSpPr>
          <p:nvPr/>
        </p:nvSpPr>
        <p:spPr bwMode="auto">
          <a:xfrm>
            <a:off x="215900" y="15875"/>
            <a:ext cx="5705475" cy="31146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sz="1000">
              <a:solidFill>
                <a:srgbClr val="000000"/>
              </a:solidFill>
            </a:endParaRPr>
          </a:p>
        </p:txBody>
      </p:sp>
      <p:sp>
        <p:nvSpPr>
          <p:cNvPr id="2" name="Text Placeholder 1"/>
          <p:cNvSpPr>
            <a:spLocks noGrp="1"/>
          </p:cNvSpPr>
          <p:nvPr>
            <p:ph type="body" sz="quarter" idx="15"/>
          </p:nvPr>
        </p:nvSpPr>
        <p:spPr/>
        <p:txBody>
          <a:bodyPr/>
          <a:lstStyle/>
          <a:p>
            <a:r>
              <a:rPr lang="en-US" dirty="0">
                <a:latin typeface="+mj-lt"/>
                <a:ea typeface="Verdana" panose="020B0604030504040204" pitchFamily="34" charset="0"/>
                <a:cs typeface="Verdana" panose="020B0604030504040204" pitchFamily="34" charset="0"/>
              </a:rPr>
              <a:t>It provides flow experience</a:t>
            </a:r>
          </a:p>
          <a:p>
            <a:r>
              <a:rPr lang="en-US" dirty="0">
                <a:latin typeface="+mj-lt"/>
                <a:ea typeface="Verdana" panose="020B0604030504040204" pitchFamily="34" charset="0"/>
                <a:cs typeface="Verdana" panose="020B0604030504040204" pitchFamily="34" charset="0"/>
              </a:rPr>
              <a:t>Its compelling – you want to use it all the time</a:t>
            </a:r>
          </a:p>
          <a:p>
            <a:r>
              <a:rPr lang="en-US" dirty="0">
                <a:latin typeface="+mj-lt"/>
                <a:ea typeface="Verdana" panose="020B0604030504040204" pitchFamily="34" charset="0"/>
                <a:cs typeface="Verdana" panose="020B0604030504040204" pitchFamily="34" charset="0"/>
              </a:rPr>
              <a:t>It’s a pleasure to use</a:t>
            </a:r>
          </a:p>
          <a:p>
            <a:endParaRPr lang="en-GB" dirty="0"/>
          </a:p>
        </p:txBody>
      </p:sp>
      <p:sp>
        <p:nvSpPr>
          <p:cNvPr id="3" name="Title 2"/>
          <p:cNvSpPr>
            <a:spLocks noGrp="1"/>
          </p:cNvSpPr>
          <p:nvPr>
            <p:ph type="title"/>
          </p:nvPr>
        </p:nvSpPr>
        <p:spPr/>
        <p:txBody>
          <a:bodyPr/>
          <a:lstStyle/>
          <a:p>
            <a:r>
              <a:rPr lang="en-GB" dirty="0" smtClean="0"/>
              <a:t>The 4 Principles of User Interface Design - Engaging</a:t>
            </a:r>
            <a:endParaRPr lang="en-GB" dirty="0"/>
          </a:p>
        </p:txBody>
      </p:sp>
      <p:sp>
        <p:nvSpPr>
          <p:cNvPr id="4" name="AutoShape 2" descr="Image result for playstation 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sz="1000">
              <a:solidFill>
                <a:srgbClr val="000000"/>
              </a:solidFill>
            </a:endParaRPr>
          </a:p>
        </p:txBody>
      </p:sp>
      <p:sp>
        <p:nvSpPr>
          <p:cNvPr id="5" name="AutoShape 4" descr="Image result for playstation 4"/>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sz="1000">
              <a:solidFill>
                <a:srgbClr val="000000"/>
              </a:solidFill>
            </a:endParaRPr>
          </a:p>
        </p:txBody>
      </p:sp>
      <p:sp>
        <p:nvSpPr>
          <p:cNvPr id="7" name="AutoShape 6" descr="Image result for playstation 4"/>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sz="1000">
              <a:solidFill>
                <a:srgbClr val="000000"/>
              </a:solidFill>
            </a:endParaRPr>
          </a:p>
        </p:txBody>
      </p:sp>
      <p:pic>
        <p:nvPicPr>
          <p:cNvPr id="410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9325" y="3422937"/>
            <a:ext cx="285750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59553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4742890" y="2448199"/>
            <a:ext cx="1327870" cy="584775"/>
          </a:xfrm>
          <a:prstGeom prst="rect">
            <a:avLst/>
          </a:prstGeom>
          <a:noFill/>
        </p:spPr>
        <p:txBody>
          <a:bodyPr wrap="square" rtlCol="0">
            <a:spAutoFit/>
          </a:bodyPr>
          <a:lstStyle/>
          <a:p>
            <a:pPr algn="ctr" fontAlgn="base">
              <a:spcBef>
                <a:spcPct val="0"/>
              </a:spcBef>
              <a:spcAft>
                <a:spcPct val="0"/>
              </a:spcAft>
            </a:pPr>
            <a:r>
              <a:rPr lang="en-US" sz="1600" b="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Windows Phone</a:t>
            </a:r>
            <a:endParaRPr lang="en-US" sz="1600" b="1" dirty="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6" name="AutoShape 6" descr="http://www.blogcdn.com/www.joystiq.com/media/2012/11/gamepad.jpg"/>
          <p:cNvSpPr>
            <a:spLocks noChangeAspect="1" noChangeArrowheads="1"/>
          </p:cNvSpPr>
          <p:nvPr/>
        </p:nvSpPr>
        <p:spPr bwMode="auto">
          <a:xfrm>
            <a:off x="215900" y="15875"/>
            <a:ext cx="5705475" cy="31146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sz="1000">
              <a:solidFill>
                <a:srgbClr val="000000"/>
              </a:solidFill>
            </a:endParaRPr>
          </a:p>
        </p:txBody>
      </p:sp>
      <p:sp>
        <p:nvSpPr>
          <p:cNvPr id="2" name="Text Placeholder 1"/>
          <p:cNvSpPr>
            <a:spLocks noGrp="1"/>
          </p:cNvSpPr>
          <p:nvPr>
            <p:ph type="body" sz="quarter" idx="15"/>
          </p:nvPr>
        </p:nvSpPr>
        <p:spPr/>
        <p:txBody>
          <a:bodyPr/>
          <a:lstStyle/>
          <a:p>
            <a:r>
              <a:rPr lang="en-US" dirty="0">
                <a:latin typeface="+mj-lt"/>
                <a:ea typeface="Verdana" panose="020B0604030504040204" pitchFamily="34" charset="0"/>
                <a:cs typeface="Verdana" panose="020B0604030504040204" pitchFamily="34" charset="0"/>
              </a:rPr>
              <a:t>It uniquely useful</a:t>
            </a:r>
          </a:p>
          <a:p>
            <a:r>
              <a:rPr lang="en-US" dirty="0">
                <a:latin typeface="+mj-lt"/>
                <a:ea typeface="Verdana" panose="020B0604030504040204" pitchFamily="34" charset="0"/>
                <a:cs typeface="Verdana" panose="020B0604030504040204" pitchFamily="34" charset="0"/>
              </a:rPr>
              <a:t>Its personally or socially valuable</a:t>
            </a:r>
          </a:p>
          <a:p>
            <a:r>
              <a:rPr lang="en-US" dirty="0">
                <a:latin typeface="+mj-lt"/>
                <a:ea typeface="Verdana" panose="020B0604030504040204" pitchFamily="34" charset="0"/>
                <a:cs typeface="Verdana" panose="020B0604030504040204" pitchFamily="34" charset="0"/>
              </a:rPr>
              <a:t>It’s part of your everyday life</a:t>
            </a:r>
          </a:p>
          <a:p>
            <a:endParaRPr lang="en-GB" dirty="0"/>
          </a:p>
        </p:txBody>
      </p:sp>
      <p:sp>
        <p:nvSpPr>
          <p:cNvPr id="3" name="Title 2"/>
          <p:cNvSpPr>
            <a:spLocks noGrp="1"/>
          </p:cNvSpPr>
          <p:nvPr>
            <p:ph type="title"/>
          </p:nvPr>
        </p:nvSpPr>
        <p:spPr/>
        <p:txBody>
          <a:bodyPr/>
          <a:lstStyle/>
          <a:p>
            <a:r>
              <a:rPr lang="en-GB" dirty="0" smtClean="0"/>
              <a:t>The 4 Principles of User Interface Design - Rewarding</a:t>
            </a:r>
            <a:endParaRPr lang="en-GB" dirty="0"/>
          </a:p>
        </p:txBody>
      </p:sp>
      <p:pic>
        <p:nvPicPr>
          <p:cNvPr id="3074" name="Picture 2" descr="Lumia 1520 R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8847" y="3032974"/>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9553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Is this a real time environment?</a:t>
            </a:r>
          </a:p>
          <a:p>
            <a:pPr lvl="1"/>
            <a:r>
              <a:rPr lang="en-GB" dirty="0" smtClean="0"/>
              <a:t>Is the data the user sees potentially  “out of date?”</a:t>
            </a:r>
          </a:p>
          <a:p>
            <a:r>
              <a:rPr lang="en-GB" dirty="0" smtClean="0"/>
              <a:t>Data Capture</a:t>
            </a:r>
          </a:p>
          <a:p>
            <a:pPr lvl="1"/>
            <a:r>
              <a:rPr lang="en-GB" dirty="0" smtClean="0"/>
              <a:t>Use the right control for the job (HTML5 offers some useful  additions)</a:t>
            </a:r>
          </a:p>
          <a:p>
            <a:r>
              <a:rPr lang="en-GB" dirty="0" smtClean="0"/>
              <a:t>Ensure website copes with different displays (pc, tablet, smart phone) and browsers (Chrome, IE, Opera, Safari, Firefox)</a:t>
            </a:r>
          </a:p>
          <a:p>
            <a:pPr lvl="1"/>
            <a:r>
              <a:rPr lang="en-GB" dirty="0" smtClean="0"/>
              <a:t>Bootstrap should make this relatively straightforward</a:t>
            </a:r>
          </a:p>
          <a:p>
            <a:r>
              <a:rPr lang="en-GB" dirty="0" smtClean="0"/>
              <a:t>Copyright</a:t>
            </a:r>
          </a:p>
          <a:p>
            <a:pPr lvl="1"/>
            <a:r>
              <a:rPr lang="en-GB" i="1" dirty="0"/>
              <a:t>Copyright © 2015 </a:t>
            </a:r>
            <a:r>
              <a:rPr lang="en-GB" i="1" dirty="0" smtClean="0"/>
              <a:t>QA</a:t>
            </a:r>
            <a:endParaRPr lang="en-GB" dirty="0" smtClean="0">
              <a:solidFill>
                <a:srgbClr val="FF0000"/>
              </a:solidFill>
            </a:endParaRPr>
          </a:p>
          <a:p>
            <a:r>
              <a:rPr lang="en-GB" dirty="0" smtClean="0"/>
              <a:t>Animation/Sound</a:t>
            </a:r>
          </a:p>
          <a:p>
            <a:pPr lvl="1"/>
            <a:r>
              <a:rPr lang="en-GB" dirty="0" smtClean="0"/>
              <a:t>Use carefully</a:t>
            </a:r>
          </a:p>
          <a:p>
            <a:pPr lvl="1"/>
            <a:r>
              <a:rPr lang="en-GB" dirty="0"/>
              <a:t>http://www.angelfire.com/super/badwebs/</a:t>
            </a:r>
            <a:endParaRPr lang="en-GB" dirty="0" smtClean="0"/>
          </a:p>
        </p:txBody>
      </p:sp>
      <p:sp>
        <p:nvSpPr>
          <p:cNvPr id="3" name="Title 2"/>
          <p:cNvSpPr>
            <a:spLocks noGrp="1"/>
          </p:cNvSpPr>
          <p:nvPr>
            <p:ph type="title"/>
          </p:nvPr>
        </p:nvSpPr>
        <p:spPr/>
        <p:txBody>
          <a:bodyPr/>
          <a:lstStyle/>
          <a:p>
            <a:r>
              <a:rPr lang="en-GB" dirty="0" smtClean="0"/>
              <a:t>Other Considerations - 1</a:t>
            </a:r>
            <a:endParaRPr lang="en-GB" dirty="0"/>
          </a:p>
        </p:txBody>
      </p:sp>
    </p:spTree>
    <p:extLst>
      <p:ext uri="{BB962C8B-B14F-4D97-AF65-F5344CB8AC3E}">
        <p14:creationId xmlns:p14="http://schemas.microsoft.com/office/powerpoint/2010/main" val="378279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Data Protection Act</a:t>
            </a:r>
          </a:p>
          <a:p>
            <a:pPr lvl="1"/>
            <a:r>
              <a:rPr lang="en-GB" dirty="0" smtClean="0"/>
              <a:t>Protects users from misuse and abuse of online data</a:t>
            </a:r>
          </a:p>
          <a:p>
            <a:pPr lvl="1"/>
            <a:r>
              <a:rPr lang="en-GB" dirty="0" smtClean="0"/>
              <a:t>Not just name and address but any personal information</a:t>
            </a:r>
          </a:p>
          <a:p>
            <a:pPr lvl="1"/>
            <a:r>
              <a:rPr lang="en-GB" dirty="0" smtClean="0"/>
              <a:t>Companies must:</a:t>
            </a:r>
          </a:p>
          <a:p>
            <a:pPr lvl="2"/>
            <a:r>
              <a:rPr lang="en-GB" dirty="0" smtClean="0"/>
              <a:t>Notify Office of Information Commissioner</a:t>
            </a:r>
          </a:p>
          <a:p>
            <a:pPr lvl="2"/>
            <a:r>
              <a:rPr lang="en-GB" dirty="0" smtClean="0"/>
              <a:t>Must adhere to </a:t>
            </a:r>
            <a:r>
              <a:rPr lang="en-GB" dirty="0"/>
              <a:t>eight legal principles (https://ico.org.uk/for-organisations/guide-to-data-protection/data-protection-principles</a:t>
            </a:r>
            <a:r>
              <a:rPr lang="en-GB" dirty="0" smtClean="0"/>
              <a:t>/)</a:t>
            </a:r>
            <a:endParaRPr lang="en-GB" dirty="0"/>
          </a:p>
        </p:txBody>
      </p:sp>
      <p:sp>
        <p:nvSpPr>
          <p:cNvPr id="3" name="Title 2"/>
          <p:cNvSpPr>
            <a:spLocks noGrp="1"/>
          </p:cNvSpPr>
          <p:nvPr>
            <p:ph type="title"/>
          </p:nvPr>
        </p:nvSpPr>
        <p:spPr/>
        <p:txBody>
          <a:bodyPr/>
          <a:lstStyle/>
          <a:p>
            <a:r>
              <a:rPr lang="en-GB" dirty="0" smtClean="0"/>
              <a:t>Other Considerations - 2</a:t>
            </a:r>
            <a:endParaRPr lang="en-GB" dirty="0"/>
          </a:p>
        </p:txBody>
      </p:sp>
    </p:spTree>
    <p:extLst>
      <p:ext uri="{BB962C8B-B14F-4D97-AF65-F5344CB8AC3E}">
        <p14:creationId xmlns:p14="http://schemas.microsoft.com/office/powerpoint/2010/main" val="1791295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fontAlgn="base"/>
            <a:r>
              <a:rPr lang="en-GB" b="0" dirty="0"/>
              <a:t>Things to include in a Web page wireframe:</a:t>
            </a:r>
          </a:p>
          <a:p>
            <a:pPr lvl="1" fontAlgn="base"/>
            <a:r>
              <a:rPr lang="en-GB" b="0" dirty="0"/>
              <a:t>boxes for primary graphical elements</a:t>
            </a:r>
          </a:p>
          <a:p>
            <a:pPr lvl="1" fontAlgn="base"/>
            <a:r>
              <a:rPr lang="en-GB" b="0" dirty="0"/>
              <a:t>placement of headlines and sub-heads</a:t>
            </a:r>
          </a:p>
          <a:p>
            <a:pPr lvl="1" fontAlgn="base"/>
            <a:r>
              <a:rPr lang="en-GB" b="0" dirty="0"/>
              <a:t>simple layout structure</a:t>
            </a:r>
          </a:p>
          <a:p>
            <a:pPr lvl="1" fontAlgn="base"/>
            <a:r>
              <a:rPr lang="en-GB" b="0" dirty="0"/>
              <a:t>calls to action</a:t>
            </a:r>
          </a:p>
          <a:p>
            <a:pPr lvl="1" fontAlgn="base"/>
            <a:r>
              <a:rPr lang="en-GB" b="0" dirty="0"/>
              <a:t>text blocks</a:t>
            </a:r>
          </a:p>
          <a:p>
            <a:endParaRPr lang="en-GB" dirty="0"/>
          </a:p>
        </p:txBody>
      </p:sp>
      <p:sp>
        <p:nvSpPr>
          <p:cNvPr id="3" name="Title 2"/>
          <p:cNvSpPr>
            <a:spLocks noGrp="1"/>
          </p:cNvSpPr>
          <p:nvPr>
            <p:ph type="title"/>
          </p:nvPr>
        </p:nvSpPr>
        <p:spPr/>
        <p:txBody>
          <a:bodyPr/>
          <a:lstStyle/>
          <a:p>
            <a:r>
              <a:rPr lang="en-GB" dirty="0" smtClean="0"/>
              <a:t>Creating Wireframe Prototype</a:t>
            </a:r>
            <a:endParaRPr lang="en-GB"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85339" y="2575774"/>
            <a:ext cx="4262460" cy="3197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0772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Draw a big rectangle to show entire page or just the visible section</a:t>
            </a:r>
          </a:p>
          <a:p>
            <a:r>
              <a:rPr lang="en-GB" dirty="0" smtClean="0"/>
              <a:t>Sketch the layout (2 or 3 columns)</a:t>
            </a:r>
          </a:p>
          <a:p>
            <a:r>
              <a:rPr lang="en-GB" dirty="0" smtClean="0"/>
              <a:t>Add a box for a header graphic</a:t>
            </a:r>
          </a:p>
          <a:p>
            <a:r>
              <a:rPr lang="en-GB" dirty="0" smtClean="0"/>
              <a:t>Write “Headline” where h1 headline needs to be</a:t>
            </a:r>
          </a:p>
          <a:p>
            <a:r>
              <a:rPr lang="en-GB" dirty="0" smtClean="0"/>
              <a:t>Write “Sub-Head” where h2 and other lower level headlines should be</a:t>
            </a:r>
          </a:p>
          <a:p>
            <a:r>
              <a:rPr lang="en-GB" dirty="0" smtClean="0"/>
              <a:t>Add boxes for other images</a:t>
            </a:r>
          </a:p>
          <a:p>
            <a:r>
              <a:rPr lang="en-GB" dirty="0" smtClean="0"/>
              <a:t>Add navigation. If you are planning tabs, just draw boxes and write “navigation” over the top or put bulleted lists in the columns where you want the navigation. Do not write content.</a:t>
            </a:r>
          </a:p>
          <a:p>
            <a:r>
              <a:rPr lang="en-GB" dirty="0" smtClean="0"/>
              <a:t>Add additional elements to the page and identify what they are with text</a:t>
            </a:r>
          </a:p>
          <a:p>
            <a:r>
              <a:rPr lang="en-GB" dirty="0" smtClean="0"/>
              <a:t>Repeat the above processes for other site pages</a:t>
            </a:r>
            <a:endParaRPr lang="en-GB" dirty="0"/>
          </a:p>
        </p:txBody>
      </p:sp>
      <p:sp>
        <p:nvSpPr>
          <p:cNvPr id="3" name="Title 2"/>
          <p:cNvSpPr>
            <a:spLocks noGrp="1"/>
          </p:cNvSpPr>
          <p:nvPr>
            <p:ph type="title"/>
          </p:nvPr>
        </p:nvSpPr>
        <p:spPr/>
        <p:txBody>
          <a:bodyPr/>
          <a:lstStyle/>
          <a:p>
            <a:r>
              <a:rPr lang="en-GB" dirty="0" smtClean="0"/>
              <a:t>How to Build a Web Wireframe</a:t>
            </a:r>
            <a:endParaRPr lang="en-GB" dirty="0"/>
          </a:p>
        </p:txBody>
      </p:sp>
    </p:spTree>
    <p:extLst>
      <p:ext uri="{BB962C8B-B14F-4D97-AF65-F5344CB8AC3E}">
        <p14:creationId xmlns:p14="http://schemas.microsoft.com/office/powerpoint/2010/main" val="2101417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When ready walkthrough the wireframe design pretending to enter data and click buttons as if the site were real</a:t>
            </a:r>
          </a:p>
          <a:p>
            <a:r>
              <a:rPr lang="en-GB" dirty="0" smtClean="0"/>
              <a:t>Try to ensure:</a:t>
            </a:r>
          </a:p>
          <a:p>
            <a:pPr lvl="1"/>
            <a:r>
              <a:rPr lang="en-GB" dirty="0" smtClean="0"/>
              <a:t>Navigation to all pages is as you expect</a:t>
            </a:r>
          </a:p>
          <a:p>
            <a:pPr lvl="1"/>
            <a:r>
              <a:rPr lang="en-GB" dirty="0" smtClean="0"/>
              <a:t>Required functionality is present</a:t>
            </a:r>
          </a:p>
          <a:p>
            <a:pPr lvl="1"/>
            <a:r>
              <a:rPr lang="en-GB" dirty="0" smtClean="0"/>
              <a:t>Feedback is given</a:t>
            </a:r>
          </a:p>
          <a:p>
            <a:r>
              <a:rPr lang="en-GB" dirty="0" smtClean="0"/>
              <a:t>It may be useful to get another person to test the wireframe for you</a:t>
            </a:r>
          </a:p>
          <a:p>
            <a:endParaRPr lang="en-GB" dirty="0"/>
          </a:p>
          <a:p>
            <a:r>
              <a:rPr lang="en-GB" dirty="0" smtClean="0"/>
              <a:t>When you are satisfied the wireframes work you may want to create more sophisticated prototypes by either:</a:t>
            </a:r>
          </a:p>
          <a:p>
            <a:pPr lvl="1"/>
            <a:r>
              <a:rPr lang="en-GB" dirty="0" smtClean="0"/>
              <a:t>using post it notes and cut up pieces of paper</a:t>
            </a:r>
          </a:p>
          <a:p>
            <a:pPr lvl="1"/>
            <a:r>
              <a:rPr lang="en-GB" dirty="0" smtClean="0"/>
              <a:t>using prototyping software (</a:t>
            </a:r>
            <a:r>
              <a:rPr lang="en-GB" dirty="0" err="1"/>
              <a:t>Balsamiq</a:t>
            </a:r>
            <a:r>
              <a:rPr lang="en-GB" dirty="0"/>
              <a:t> </a:t>
            </a:r>
            <a:r>
              <a:rPr lang="en-GB" dirty="0" err="1" smtClean="0"/>
              <a:t>Mockups</a:t>
            </a:r>
            <a:r>
              <a:rPr lang="en-GB" dirty="0" smtClean="0"/>
              <a:t>, Microsoft Visio, </a:t>
            </a:r>
            <a:r>
              <a:rPr lang="en-GB" dirty="0" err="1" smtClean="0"/>
              <a:t>LucidChart</a:t>
            </a:r>
            <a:r>
              <a:rPr lang="en-GB" dirty="0" smtClean="0"/>
              <a:t> or </a:t>
            </a:r>
            <a:r>
              <a:rPr lang="en-GB" dirty="0" err="1" smtClean="0"/>
              <a:t>OmniGraffle</a:t>
            </a:r>
            <a:r>
              <a:rPr lang="en-GB" dirty="0" smtClean="0"/>
              <a:t>)</a:t>
            </a:r>
            <a:endParaRPr lang="en-GB" dirty="0"/>
          </a:p>
        </p:txBody>
      </p:sp>
      <p:sp>
        <p:nvSpPr>
          <p:cNvPr id="3" name="Title 2"/>
          <p:cNvSpPr>
            <a:spLocks noGrp="1"/>
          </p:cNvSpPr>
          <p:nvPr>
            <p:ph type="title"/>
          </p:nvPr>
        </p:nvSpPr>
        <p:spPr/>
        <p:txBody>
          <a:bodyPr/>
          <a:lstStyle/>
          <a:p>
            <a:r>
              <a:rPr lang="en-GB" dirty="0" smtClean="0"/>
              <a:t>Wireframe Walkthrough</a:t>
            </a:r>
            <a:endParaRPr lang="en-GB" dirty="0"/>
          </a:p>
        </p:txBody>
      </p:sp>
    </p:spTree>
    <p:extLst>
      <p:ext uri="{BB962C8B-B14F-4D97-AF65-F5344CB8AC3E}">
        <p14:creationId xmlns:p14="http://schemas.microsoft.com/office/powerpoint/2010/main" val="36464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2400" dirty="0"/>
              <a:t>Objectives</a:t>
            </a:r>
          </a:p>
          <a:p>
            <a:pPr marL="800100" lvl="1" indent="-342900"/>
            <a:r>
              <a:rPr lang="en-US" sz="2400" dirty="0"/>
              <a:t>To design a simple web site using a wire frame</a:t>
            </a:r>
          </a:p>
          <a:p>
            <a:r>
              <a:rPr lang="en-US" sz="2400" dirty="0"/>
              <a:t>Contents</a:t>
            </a:r>
          </a:p>
          <a:p>
            <a:pPr marL="800100" lvl="1" indent="-342900"/>
            <a:r>
              <a:rPr lang="en-US" sz="2400" dirty="0"/>
              <a:t>Concepts and Ideas</a:t>
            </a:r>
          </a:p>
          <a:p>
            <a:pPr marL="800100" lvl="1" indent="-342900"/>
            <a:r>
              <a:rPr lang="en-US" sz="2400" dirty="0"/>
              <a:t>Wire Framing</a:t>
            </a:r>
          </a:p>
          <a:p>
            <a:endParaRPr lang="en-GB" dirty="0"/>
          </a:p>
        </p:txBody>
      </p:sp>
      <p:sp>
        <p:nvSpPr>
          <p:cNvPr id="3" name="Title 2"/>
          <p:cNvSpPr>
            <a:spLocks noGrp="1"/>
          </p:cNvSpPr>
          <p:nvPr>
            <p:ph type="title"/>
          </p:nvPr>
        </p:nvSpPr>
        <p:spPr/>
        <p:txBody>
          <a:bodyPr/>
          <a:lstStyle/>
          <a:p>
            <a:r>
              <a:rPr lang="en-GB" dirty="0" smtClean="0"/>
              <a:t>Review</a:t>
            </a:r>
            <a:endParaRPr lang="en-GB" dirty="0"/>
          </a:p>
        </p:txBody>
      </p:sp>
    </p:spTree>
    <p:extLst>
      <p:ext uri="{BB962C8B-B14F-4D97-AF65-F5344CB8AC3E}">
        <p14:creationId xmlns:p14="http://schemas.microsoft.com/office/powerpoint/2010/main" val="23961086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1"/>
          <p:cNvSpPr>
            <a:spLocks noGrp="1" noChangeArrowheads="1"/>
          </p:cNvSpPr>
          <p:nvPr>
            <p:ph type="ctrTitle"/>
          </p:nvPr>
        </p:nvSpPr>
        <p:spPr/>
        <p:txBody>
          <a:bodyPr/>
          <a:lstStyle/>
          <a:p>
            <a:pPr eaLnBrk="1" hangingPunct="1"/>
            <a:r>
              <a:rPr lang="en-GB" dirty="0" smtClean="0"/>
              <a:t>Test Plans</a:t>
            </a:r>
          </a:p>
        </p:txBody>
      </p:sp>
      <p:sp>
        <p:nvSpPr>
          <p:cNvPr id="2" name="Subtitle 1"/>
          <p:cNvSpPr>
            <a:spLocks noGrp="1"/>
          </p:cNvSpPr>
          <p:nvPr>
            <p:ph type="subTitle" idx="1"/>
          </p:nvPr>
        </p:nvSpPr>
        <p:spPr/>
        <p:txBody>
          <a:bodyPr/>
          <a:lstStyle/>
          <a:p>
            <a:endParaRPr lang="en-GB"/>
          </a:p>
        </p:txBody>
      </p:sp>
    </p:spTree>
    <p:extLst>
      <p:ext uri="{BB962C8B-B14F-4D97-AF65-F5344CB8AC3E}">
        <p14:creationId xmlns:p14="http://schemas.microsoft.com/office/powerpoint/2010/main" val="488887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sz="quarter" idx="15"/>
          </p:nvPr>
        </p:nvSpPr>
        <p:spPr/>
        <p:txBody>
          <a:bodyPr/>
          <a:lstStyle/>
          <a:p>
            <a:r>
              <a:rPr lang="en-US" dirty="0" smtClean="0"/>
              <a:t>Objectives</a:t>
            </a:r>
          </a:p>
          <a:p>
            <a:pPr lvl="1"/>
            <a:r>
              <a:rPr lang="en-US" dirty="0" smtClean="0"/>
              <a:t>To design a simple web site using a wire frame</a:t>
            </a:r>
          </a:p>
          <a:p>
            <a:r>
              <a:rPr lang="en-US" dirty="0" smtClean="0"/>
              <a:t>Contents</a:t>
            </a:r>
          </a:p>
          <a:p>
            <a:pPr lvl="1"/>
            <a:r>
              <a:rPr lang="en-US" b="1" dirty="0" smtClean="0"/>
              <a:t>Concepts and Ideas</a:t>
            </a:r>
          </a:p>
          <a:p>
            <a:pPr lvl="1"/>
            <a:r>
              <a:rPr lang="en-US" b="1" dirty="0" smtClean="0"/>
              <a:t>Wire Framing</a:t>
            </a:r>
          </a:p>
        </p:txBody>
      </p:sp>
      <p:sp>
        <p:nvSpPr>
          <p:cNvPr id="5122" name="Rectangle 2"/>
          <p:cNvSpPr>
            <a:spLocks noGrp="1" noChangeArrowheads="1"/>
          </p:cNvSpPr>
          <p:nvPr>
            <p:ph type="title"/>
          </p:nvPr>
        </p:nvSpPr>
        <p:spPr/>
        <p:txBody>
          <a:bodyPr/>
          <a:lstStyle/>
          <a:p>
            <a:r>
              <a:rPr lang="en-GB" dirty="0"/>
              <a:t>Contents</a:t>
            </a:r>
            <a:endParaRPr lang="en-US" dirty="0" smtClean="0"/>
          </a:p>
        </p:txBody>
      </p:sp>
    </p:spTree>
    <p:extLst>
      <p:ext uri="{BB962C8B-B14F-4D97-AF65-F5344CB8AC3E}">
        <p14:creationId xmlns:p14="http://schemas.microsoft.com/office/powerpoint/2010/main" val="2676085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GB" dirty="0" smtClean="0"/>
              <a:t>Contents</a:t>
            </a:r>
          </a:p>
        </p:txBody>
      </p:sp>
      <p:sp>
        <p:nvSpPr>
          <p:cNvPr id="4099" name="Rectangle 3"/>
          <p:cNvSpPr>
            <a:spLocks noGrp="1" noChangeArrowheads="1"/>
          </p:cNvSpPr>
          <p:nvPr>
            <p:ph type="body" idx="1"/>
          </p:nvPr>
        </p:nvSpPr>
        <p:spPr/>
        <p:txBody>
          <a:bodyPr/>
          <a:lstStyle/>
          <a:p>
            <a:r>
              <a:rPr lang="en-GB" dirty="0" smtClean="0"/>
              <a:t>Objectives</a:t>
            </a:r>
          </a:p>
          <a:p>
            <a:pPr lvl="1"/>
            <a:r>
              <a:rPr lang="en-GB" dirty="0" smtClean="0"/>
              <a:t>To understand the need for written test plans</a:t>
            </a:r>
          </a:p>
          <a:p>
            <a:r>
              <a:rPr lang="en-GB" dirty="0" smtClean="0"/>
              <a:t>Contents</a:t>
            </a:r>
          </a:p>
          <a:p>
            <a:pPr lvl="1"/>
            <a:r>
              <a:rPr lang="en-GB" dirty="0" smtClean="0"/>
              <a:t>The need for formalised testing</a:t>
            </a:r>
          </a:p>
          <a:p>
            <a:pPr lvl="1"/>
            <a:r>
              <a:rPr lang="en-GB" dirty="0" smtClean="0"/>
              <a:t>The Software Test Plan</a:t>
            </a:r>
          </a:p>
          <a:p>
            <a:pPr lvl="1"/>
            <a:r>
              <a:rPr lang="en-GB" dirty="0" smtClean="0"/>
              <a:t>Test Cases</a:t>
            </a:r>
          </a:p>
          <a:p>
            <a:pPr lvl="1"/>
            <a:r>
              <a:rPr lang="en-GB" dirty="0" smtClean="0"/>
              <a:t>Designing tests</a:t>
            </a:r>
          </a:p>
          <a:p>
            <a:pPr lvl="1"/>
            <a:r>
              <a:rPr lang="en-GB" dirty="0" smtClean="0"/>
              <a:t>Example Test Plans</a:t>
            </a:r>
          </a:p>
          <a:p>
            <a:pPr lvl="1"/>
            <a:endParaRPr lang="en-GB" dirty="0" smtClean="0"/>
          </a:p>
        </p:txBody>
      </p:sp>
    </p:spTree>
    <p:extLst>
      <p:ext uri="{BB962C8B-B14F-4D97-AF65-F5344CB8AC3E}">
        <p14:creationId xmlns:p14="http://schemas.microsoft.com/office/powerpoint/2010/main" val="192178141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need for formalised testing</a:t>
            </a:r>
            <a:endParaRPr lang="en-GB" dirty="0"/>
          </a:p>
        </p:txBody>
      </p:sp>
      <p:sp>
        <p:nvSpPr>
          <p:cNvPr id="3" name="Content Placeholder 2"/>
          <p:cNvSpPr>
            <a:spLocks noGrp="1"/>
          </p:cNvSpPr>
          <p:nvPr>
            <p:ph idx="1"/>
          </p:nvPr>
        </p:nvSpPr>
        <p:spPr/>
        <p:txBody>
          <a:bodyPr/>
          <a:lstStyle/>
          <a:p>
            <a:r>
              <a:rPr lang="en-GB" dirty="0" smtClean="0"/>
              <a:t>Problems of ad-hoc testing:</a:t>
            </a:r>
          </a:p>
          <a:p>
            <a:pPr lvl="1"/>
            <a:r>
              <a:rPr lang="en-GB" dirty="0" smtClean="0"/>
              <a:t>Might miss something</a:t>
            </a:r>
          </a:p>
          <a:p>
            <a:pPr lvl="1"/>
            <a:r>
              <a:rPr lang="en-GB" dirty="0" smtClean="0"/>
              <a:t>Might repeat  the same test</a:t>
            </a:r>
          </a:p>
          <a:p>
            <a:pPr lvl="1"/>
            <a:r>
              <a:rPr lang="en-GB" dirty="0" smtClean="0"/>
              <a:t>What happens when you make changes to the code?</a:t>
            </a:r>
          </a:p>
          <a:p>
            <a:r>
              <a:rPr lang="en-GB" dirty="0" smtClean="0"/>
              <a:t>Advantages of a formal Test Plan:</a:t>
            </a:r>
          </a:p>
          <a:p>
            <a:pPr lvl="1"/>
            <a:r>
              <a:rPr lang="en-GB" dirty="0" smtClean="0"/>
              <a:t>Can add additional tests to the plan at any time</a:t>
            </a:r>
          </a:p>
          <a:p>
            <a:pPr lvl="1"/>
            <a:r>
              <a:rPr lang="en-GB" dirty="0" smtClean="0"/>
              <a:t>You always know where you are (what tests you still have to run)</a:t>
            </a:r>
          </a:p>
          <a:p>
            <a:pPr lvl="1"/>
            <a:r>
              <a:rPr lang="en-GB" dirty="0" smtClean="0"/>
              <a:t>Input for regression testing</a:t>
            </a:r>
          </a:p>
          <a:p>
            <a:pPr lvl="1"/>
            <a:r>
              <a:rPr lang="en-GB" dirty="0" smtClean="0"/>
              <a:t>A carefully structured test plan can help locate errors </a:t>
            </a:r>
          </a:p>
          <a:p>
            <a:pPr lvl="1"/>
            <a:endParaRPr lang="en-GB" dirty="0" smtClean="0"/>
          </a:p>
          <a:p>
            <a:endParaRPr lang="en-GB" dirty="0"/>
          </a:p>
        </p:txBody>
      </p:sp>
    </p:spTree>
    <p:extLst>
      <p:ext uri="{BB962C8B-B14F-4D97-AF65-F5344CB8AC3E}">
        <p14:creationId xmlns:p14="http://schemas.microsoft.com/office/powerpoint/2010/main" val="13388948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Software Test Plan</a:t>
            </a:r>
            <a:endParaRPr lang="en-GB" dirty="0"/>
          </a:p>
        </p:txBody>
      </p:sp>
      <p:sp>
        <p:nvSpPr>
          <p:cNvPr id="3" name="Content Placeholder 2"/>
          <p:cNvSpPr>
            <a:spLocks noGrp="1"/>
          </p:cNvSpPr>
          <p:nvPr>
            <p:ph idx="1"/>
          </p:nvPr>
        </p:nvSpPr>
        <p:spPr/>
        <p:txBody>
          <a:bodyPr/>
          <a:lstStyle/>
          <a:p>
            <a:r>
              <a:rPr lang="en-GB" dirty="0" smtClean="0"/>
              <a:t>A formal document that includes:</a:t>
            </a:r>
          </a:p>
          <a:p>
            <a:pPr lvl="1"/>
            <a:r>
              <a:rPr lang="en-GB" dirty="0" smtClean="0"/>
              <a:t>A list of tests</a:t>
            </a:r>
          </a:p>
          <a:p>
            <a:pPr lvl="1"/>
            <a:r>
              <a:rPr lang="en-US" dirty="0" smtClean="0"/>
              <a:t>exact values to feed in to perform a particular test </a:t>
            </a:r>
          </a:p>
          <a:p>
            <a:pPr lvl="1"/>
            <a:r>
              <a:rPr lang="en-US" dirty="0" smtClean="0"/>
              <a:t>The expected results</a:t>
            </a:r>
            <a:endParaRPr lang="en-GB" dirty="0" smtClean="0"/>
          </a:p>
          <a:p>
            <a:r>
              <a:rPr lang="en-GB" dirty="0" smtClean="0"/>
              <a:t>Best created early in the development cycle</a:t>
            </a:r>
          </a:p>
          <a:p>
            <a:endParaRPr lang="en-GB" dirty="0"/>
          </a:p>
        </p:txBody>
      </p:sp>
    </p:spTree>
    <p:extLst>
      <p:ext uri="{BB962C8B-B14F-4D97-AF65-F5344CB8AC3E}">
        <p14:creationId xmlns:p14="http://schemas.microsoft.com/office/powerpoint/2010/main" val="7311107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7" name="Rectangle 5"/>
          <p:cNvSpPr>
            <a:spLocks noGrp="1" noChangeArrowheads="1"/>
          </p:cNvSpPr>
          <p:nvPr>
            <p:ph type="title"/>
          </p:nvPr>
        </p:nvSpPr>
        <p:spPr/>
        <p:txBody>
          <a:bodyPr/>
          <a:lstStyle/>
          <a:p>
            <a:r>
              <a:rPr lang="en-GB"/>
              <a:t>Designing Test Cases</a:t>
            </a:r>
          </a:p>
        </p:txBody>
      </p:sp>
      <p:sp>
        <p:nvSpPr>
          <p:cNvPr id="223238" name="Rectangle 6"/>
          <p:cNvSpPr>
            <a:spLocks noGrp="1" noChangeArrowheads="1"/>
          </p:cNvSpPr>
          <p:nvPr>
            <p:ph type="body" idx="1"/>
          </p:nvPr>
        </p:nvSpPr>
        <p:spPr/>
        <p:txBody>
          <a:bodyPr/>
          <a:lstStyle/>
          <a:p>
            <a:pPr>
              <a:lnSpc>
                <a:spcPct val="90000"/>
              </a:lnSpc>
            </a:pPr>
            <a:r>
              <a:rPr lang="en-GB" dirty="0"/>
              <a:t>Design Objectives</a:t>
            </a:r>
          </a:p>
          <a:p>
            <a:pPr lvl="1">
              <a:lnSpc>
                <a:spcPct val="90000"/>
              </a:lnSpc>
            </a:pPr>
            <a:r>
              <a:rPr lang="en-GB" dirty="0"/>
              <a:t>Detect as many errors as possible</a:t>
            </a:r>
          </a:p>
          <a:p>
            <a:pPr lvl="1">
              <a:lnSpc>
                <a:spcPct val="90000"/>
              </a:lnSpc>
            </a:pPr>
            <a:r>
              <a:rPr lang="en-GB" dirty="0"/>
              <a:t>Minimise test development costs</a:t>
            </a:r>
          </a:p>
          <a:p>
            <a:pPr lvl="1">
              <a:lnSpc>
                <a:spcPct val="90000"/>
              </a:lnSpc>
            </a:pPr>
            <a:r>
              <a:rPr lang="en-GB" dirty="0"/>
              <a:t>Minimise test execution costs</a:t>
            </a:r>
          </a:p>
          <a:p>
            <a:pPr lvl="1">
              <a:lnSpc>
                <a:spcPct val="90000"/>
              </a:lnSpc>
            </a:pPr>
            <a:r>
              <a:rPr lang="en-GB" dirty="0"/>
              <a:t>Minimise test maintenance costs</a:t>
            </a:r>
          </a:p>
          <a:p>
            <a:pPr>
              <a:lnSpc>
                <a:spcPct val="90000"/>
              </a:lnSpc>
            </a:pPr>
            <a:endParaRPr lang="en-GB" dirty="0"/>
          </a:p>
          <a:p>
            <a:pPr>
              <a:lnSpc>
                <a:spcPct val="90000"/>
              </a:lnSpc>
            </a:pPr>
            <a:r>
              <a:rPr lang="en-GB" dirty="0"/>
              <a:t>After initial identification of items to be tested</a:t>
            </a:r>
          </a:p>
          <a:p>
            <a:pPr lvl="1">
              <a:lnSpc>
                <a:spcPct val="90000"/>
              </a:lnSpc>
            </a:pPr>
            <a:r>
              <a:rPr lang="en-GB" dirty="0"/>
              <a:t>Assign priorities of test types then individual cases based on business needs</a:t>
            </a:r>
          </a:p>
          <a:p>
            <a:pPr lvl="1">
              <a:lnSpc>
                <a:spcPct val="90000"/>
              </a:lnSpc>
            </a:pPr>
            <a:r>
              <a:rPr lang="en-GB" dirty="0"/>
              <a:t>Assign priorities based on risk assessment</a:t>
            </a:r>
          </a:p>
          <a:p>
            <a:pPr lvl="1">
              <a:lnSpc>
                <a:spcPct val="90000"/>
              </a:lnSpc>
            </a:pPr>
            <a:r>
              <a:rPr lang="en-GB" dirty="0"/>
              <a:t>Elaborate the design of individual test cases</a:t>
            </a:r>
          </a:p>
        </p:txBody>
      </p:sp>
    </p:spTree>
    <p:extLst>
      <p:ext uri="{BB962C8B-B14F-4D97-AF65-F5344CB8AC3E}">
        <p14:creationId xmlns:p14="http://schemas.microsoft.com/office/powerpoint/2010/main" val="21951208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GB"/>
              <a:t>What is a Test Case?</a:t>
            </a:r>
          </a:p>
        </p:txBody>
      </p:sp>
      <p:sp>
        <p:nvSpPr>
          <p:cNvPr id="225283" name="Rectangle 3"/>
          <p:cNvSpPr>
            <a:spLocks noGrp="1" noChangeArrowheads="1"/>
          </p:cNvSpPr>
          <p:nvPr>
            <p:ph type="body" idx="1"/>
          </p:nvPr>
        </p:nvSpPr>
        <p:spPr/>
        <p:txBody>
          <a:bodyPr/>
          <a:lstStyle/>
          <a:p>
            <a:r>
              <a:rPr lang="en-GB" dirty="0"/>
              <a:t>Test Case </a:t>
            </a:r>
            <a:r>
              <a:rPr lang="en-GB" dirty="0" smtClean="0"/>
              <a:t>Specification</a:t>
            </a:r>
            <a:endParaRPr lang="en-GB" dirty="0"/>
          </a:p>
          <a:p>
            <a:pPr lvl="1">
              <a:buFontTx/>
              <a:buNone/>
            </a:pPr>
            <a:r>
              <a:rPr lang="en-GB" dirty="0" smtClean="0"/>
              <a:t>Identifier</a:t>
            </a:r>
          </a:p>
          <a:p>
            <a:pPr lvl="1">
              <a:buFontTx/>
              <a:buNone/>
            </a:pPr>
            <a:r>
              <a:rPr lang="en-GB" dirty="0" smtClean="0"/>
              <a:t>Objective</a:t>
            </a:r>
            <a:r>
              <a:rPr lang="en-GB" dirty="0"/>
              <a:t>			</a:t>
            </a:r>
          </a:p>
          <a:p>
            <a:pPr lvl="1">
              <a:buFontTx/>
              <a:buNone/>
            </a:pPr>
            <a:r>
              <a:rPr lang="en-GB" dirty="0" smtClean="0"/>
              <a:t>Input data</a:t>
            </a:r>
            <a:r>
              <a:rPr lang="en-GB" dirty="0"/>
              <a:t>		</a:t>
            </a:r>
          </a:p>
          <a:p>
            <a:pPr lvl="1">
              <a:buFontTx/>
              <a:buNone/>
            </a:pPr>
            <a:r>
              <a:rPr lang="en-GB" dirty="0" smtClean="0"/>
              <a:t>Test procedure</a:t>
            </a:r>
            <a:r>
              <a:rPr lang="en-GB" dirty="0"/>
              <a:t>		</a:t>
            </a:r>
          </a:p>
          <a:p>
            <a:pPr lvl="1">
              <a:buFontTx/>
              <a:buNone/>
            </a:pPr>
            <a:r>
              <a:rPr lang="en-GB" dirty="0" smtClean="0"/>
              <a:t>Expected output</a:t>
            </a:r>
            <a:endParaRPr lang="en-GB" dirty="0"/>
          </a:p>
          <a:p>
            <a:pPr lvl="1"/>
            <a:endParaRPr lang="en-GB" dirty="0"/>
          </a:p>
          <a:p>
            <a:pPr lvl="1"/>
            <a:endParaRPr lang="en-GB" dirty="0"/>
          </a:p>
          <a:p>
            <a:pPr lvl="1"/>
            <a:endParaRPr lang="en-GB"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9057" y="2049517"/>
            <a:ext cx="6273006" cy="44084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74242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Designing Test Cases</a:t>
            </a:r>
            <a:endParaRPr lang="en-GB" dirty="0"/>
          </a:p>
        </p:txBody>
      </p:sp>
      <p:sp>
        <p:nvSpPr>
          <p:cNvPr id="3" name="Content Placeholder 2"/>
          <p:cNvSpPr>
            <a:spLocks noGrp="1"/>
          </p:cNvSpPr>
          <p:nvPr>
            <p:ph idx="1"/>
          </p:nvPr>
        </p:nvSpPr>
        <p:spPr/>
        <p:txBody>
          <a:bodyPr/>
          <a:lstStyle/>
          <a:p>
            <a:r>
              <a:rPr lang="en-GB" dirty="0" smtClean="0"/>
              <a:t>Use a combination of:</a:t>
            </a:r>
          </a:p>
          <a:p>
            <a:pPr lvl="1"/>
            <a:r>
              <a:rPr lang="en-GB" dirty="0" smtClean="0"/>
              <a:t>Functional Tests (Black Box)</a:t>
            </a:r>
          </a:p>
          <a:p>
            <a:pPr lvl="1"/>
            <a:r>
              <a:rPr lang="en-GB" dirty="0" smtClean="0"/>
              <a:t>“Unit Tests” (White Box)</a:t>
            </a:r>
          </a:p>
          <a:p>
            <a:pPr lvl="1"/>
            <a:r>
              <a:rPr lang="en-GB" dirty="0" smtClean="0"/>
              <a:t>Equivalence testing</a:t>
            </a:r>
          </a:p>
          <a:p>
            <a:pPr lvl="1"/>
            <a:r>
              <a:rPr lang="en-GB" dirty="0" smtClean="0"/>
              <a:t>Boundary testing</a:t>
            </a:r>
          </a:p>
          <a:p>
            <a:pPr lvl="1"/>
            <a:endParaRPr lang="en-GB" dirty="0"/>
          </a:p>
        </p:txBody>
      </p:sp>
    </p:spTree>
    <p:extLst>
      <p:ext uri="{BB962C8B-B14F-4D97-AF65-F5344CB8AC3E}">
        <p14:creationId xmlns:p14="http://schemas.microsoft.com/office/powerpoint/2010/main" val="35425595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96" name="Rectangle 20"/>
          <p:cNvSpPr>
            <a:spLocks noGrp="1" noChangeArrowheads="1"/>
          </p:cNvSpPr>
          <p:nvPr>
            <p:ph type="title"/>
          </p:nvPr>
        </p:nvSpPr>
        <p:spPr/>
        <p:txBody>
          <a:bodyPr/>
          <a:lstStyle/>
          <a:p>
            <a:r>
              <a:rPr lang="en-GB"/>
              <a:t>Designing Test Cases: Techniques</a:t>
            </a:r>
          </a:p>
        </p:txBody>
      </p:sp>
      <p:sp>
        <p:nvSpPr>
          <p:cNvPr id="229397" name="Rectangle 21"/>
          <p:cNvSpPr>
            <a:spLocks noGrp="1" noChangeArrowheads="1"/>
          </p:cNvSpPr>
          <p:nvPr>
            <p:ph type="body" idx="1"/>
          </p:nvPr>
        </p:nvSpPr>
        <p:spPr/>
        <p:txBody>
          <a:bodyPr/>
          <a:lstStyle/>
          <a:p>
            <a:r>
              <a:rPr lang="en-GB" sz="2400" dirty="0"/>
              <a:t>Test Data: Equivalence Classes</a:t>
            </a:r>
          </a:p>
          <a:p>
            <a:pPr lvl="1"/>
            <a:r>
              <a:rPr lang="en-GB" sz="2000" dirty="0"/>
              <a:t>Two or more tests that you expect to produce the same result</a:t>
            </a:r>
          </a:p>
          <a:p>
            <a:pPr lvl="1"/>
            <a:r>
              <a:rPr lang="en-GB" sz="2000" dirty="0"/>
              <a:t>Same input variable; similar operations; same output variable</a:t>
            </a:r>
          </a:p>
          <a:p>
            <a:pPr lvl="1"/>
            <a:r>
              <a:rPr lang="en-GB" sz="2000" dirty="0"/>
              <a:t>Example: valid input values range from 1 to 99</a:t>
            </a:r>
          </a:p>
          <a:p>
            <a:pPr lvl="2"/>
            <a:r>
              <a:rPr lang="en-GB" sz="1800" dirty="0"/>
              <a:t>Any number from 1 to 99 (valid input)</a:t>
            </a:r>
          </a:p>
          <a:p>
            <a:pPr lvl="2"/>
            <a:r>
              <a:rPr lang="en-GB" sz="1800" dirty="0"/>
              <a:t>Any number less than 1 (invalid)</a:t>
            </a:r>
          </a:p>
          <a:p>
            <a:pPr lvl="2"/>
            <a:r>
              <a:rPr lang="en-GB" sz="1800" dirty="0"/>
              <a:t>Any number more than 99 (invalid)</a:t>
            </a:r>
          </a:p>
          <a:p>
            <a:pPr lvl="2"/>
            <a:r>
              <a:rPr lang="en-GB" sz="1800" dirty="0"/>
              <a:t>Any non-number (invalid)</a:t>
            </a:r>
          </a:p>
          <a:p>
            <a:pPr lvl="1"/>
            <a:r>
              <a:rPr lang="en-GB" sz="2000" dirty="0"/>
              <a:t>Assign a single test case to all valid</a:t>
            </a:r>
            <a:br>
              <a:rPr lang="en-GB" sz="2000" dirty="0"/>
            </a:br>
            <a:r>
              <a:rPr lang="en-GB" sz="2000" dirty="0"/>
              <a:t>equivalence classes</a:t>
            </a:r>
          </a:p>
          <a:p>
            <a:pPr lvl="1"/>
            <a:r>
              <a:rPr lang="en-GB" sz="2000" dirty="0"/>
              <a:t>Assign a single test case to each</a:t>
            </a:r>
            <a:br>
              <a:rPr lang="en-GB" sz="2000" dirty="0"/>
            </a:br>
            <a:r>
              <a:rPr lang="en-GB" sz="2000" dirty="0"/>
              <a:t>invalid equivalence class</a:t>
            </a:r>
          </a:p>
          <a:p>
            <a:pPr lvl="1"/>
            <a:r>
              <a:rPr lang="en-GB" sz="2000" dirty="0"/>
              <a:t>Don’t group invalid classes into</a:t>
            </a:r>
            <a:br>
              <a:rPr lang="en-GB" sz="2000" dirty="0"/>
            </a:br>
            <a:r>
              <a:rPr lang="en-GB" sz="2000" dirty="0"/>
              <a:t>a single test case!</a:t>
            </a:r>
          </a:p>
          <a:p>
            <a:pPr lvl="1"/>
            <a:endParaRPr lang="en-GB" sz="2000" dirty="0"/>
          </a:p>
        </p:txBody>
      </p:sp>
      <p:grpSp>
        <p:nvGrpSpPr>
          <p:cNvPr id="2" name="Group 22"/>
          <p:cNvGrpSpPr>
            <a:grpSpLocks/>
          </p:cNvGrpSpPr>
          <p:nvPr/>
        </p:nvGrpSpPr>
        <p:grpSpPr bwMode="auto">
          <a:xfrm>
            <a:off x="5513696" y="2729552"/>
            <a:ext cx="3343702" cy="2379023"/>
            <a:chOff x="2896" y="2221"/>
            <a:chExt cx="2946" cy="1767"/>
          </a:xfrm>
        </p:grpSpPr>
        <p:sp>
          <p:nvSpPr>
            <p:cNvPr id="229380" name="Text Box 4"/>
            <p:cNvSpPr txBox="1">
              <a:spLocks noChangeArrowheads="1"/>
            </p:cNvSpPr>
            <p:nvPr/>
          </p:nvSpPr>
          <p:spPr bwMode="auto">
            <a:xfrm>
              <a:off x="3854" y="2221"/>
              <a:ext cx="817" cy="233"/>
            </a:xfrm>
            <a:prstGeom prst="rect">
              <a:avLst/>
            </a:prstGeom>
            <a:solidFill>
              <a:schemeClr val="accent1"/>
            </a:solidFill>
            <a:ln w="12700">
              <a:solidFill>
                <a:schemeClr val="tx1"/>
              </a:solidFill>
              <a:miter lim="800000"/>
              <a:headEnd/>
              <a:tailEnd/>
            </a:ln>
            <a:effectLst/>
          </p:spPr>
          <p:txBody>
            <a:bodyPr wrap="none">
              <a:spAutoFit/>
            </a:bodyPr>
            <a:lstStyle/>
            <a:p>
              <a:pPr defTabSz="739775" eaLnBrk="0" fontAlgn="base" hangingPunct="0">
                <a:spcBef>
                  <a:spcPct val="0"/>
                </a:spcBef>
                <a:spcAft>
                  <a:spcPct val="0"/>
                </a:spcAft>
              </a:pPr>
              <a:r>
                <a:rPr lang="en-GB" b="1" dirty="0">
                  <a:solidFill>
                    <a:srgbClr val="000000"/>
                  </a:solidFill>
                </a:rPr>
                <a:t>Number?</a:t>
              </a:r>
            </a:p>
          </p:txBody>
        </p:sp>
        <p:sp>
          <p:nvSpPr>
            <p:cNvPr id="229381" name="Text Box 5"/>
            <p:cNvSpPr txBox="1">
              <a:spLocks noChangeArrowheads="1"/>
            </p:cNvSpPr>
            <p:nvPr/>
          </p:nvSpPr>
          <p:spPr bwMode="auto">
            <a:xfrm>
              <a:off x="4391" y="2727"/>
              <a:ext cx="537" cy="233"/>
            </a:xfrm>
            <a:prstGeom prst="rect">
              <a:avLst/>
            </a:prstGeom>
            <a:solidFill>
              <a:schemeClr val="accent1"/>
            </a:solidFill>
            <a:ln w="12700">
              <a:solidFill>
                <a:schemeClr val="tx1"/>
              </a:solidFill>
              <a:miter lim="800000"/>
              <a:headEnd/>
              <a:tailEnd/>
            </a:ln>
            <a:effectLst/>
          </p:spPr>
          <p:txBody>
            <a:bodyPr wrap="none">
              <a:spAutoFit/>
            </a:bodyPr>
            <a:lstStyle/>
            <a:p>
              <a:pPr defTabSz="739775" eaLnBrk="0" fontAlgn="base" hangingPunct="0">
                <a:spcBef>
                  <a:spcPct val="0"/>
                </a:spcBef>
                <a:spcAft>
                  <a:spcPct val="0"/>
                </a:spcAft>
              </a:pPr>
              <a:r>
                <a:rPr lang="en-GB" b="1">
                  <a:solidFill>
                    <a:srgbClr val="000000"/>
                  </a:solidFill>
                </a:rPr>
                <a:t>&gt;= 1?</a:t>
              </a:r>
            </a:p>
          </p:txBody>
        </p:sp>
        <p:sp>
          <p:nvSpPr>
            <p:cNvPr id="229382" name="Text Box 6"/>
            <p:cNvSpPr txBox="1">
              <a:spLocks noChangeArrowheads="1"/>
            </p:cNvSpPr>
            <p:nvPr/>
          </p:nvSpPr>
          <p:spPr bwMode="auto">
            <a:xfrm>
              <a:off x="4736" y="3244"/>
              <a:ext cx="625" cy="233"/>
            </a:xfrm>
            <a:prstGeom prst="rect">
              <a:avLst/>
            </a:prstGeom>
            <a:solidFill>
              <a:schemeClr val="accent1"/>
            </a:solidFill>
            <a:ln w="12700">
              <a:solidFill>
                <a:schemeClr val="tx1"/>
              </a:solidFill>
              <a:miter lim="800000"/>
              <a:headEnd/>
              <a:tailEnd/>
            </a:ln>
            <a:effectLst/>
          </p:spPr>
          <p:txBody>
            <a:bodyPr wrap="none">
              <a:spAutoFit/>
            </a:bodyPr>
            <a:lstStyle/>
            <a:p>
              <a:pPr defTabSz="739775" eaLnBrk="0" fontAlgn="base" hangingPunct="0">
                <a:spcBef>
                  <a:spcPct val="0"/>
                </a:spcBef>
                <a:spcAft>
                  <a:spcPct val="0"/>
                </a:spcAft>
              </a:pPr>
              <a:r>
                <a:rPr lang="en-GB" b="1">
                  <a:solidFill>
                    <a:srgbClr val="000000"/>
                  </a:solidFill>
                </a:rPr>
                <a:t>&lt;= 99?</a:t>
              </a:r>
            </a:p>
          </p:txBody>
        </p:sp>
        <p:sp>
          <p:nvSpPr>
            <p:cNvPr id="229383" name="Text Box 7"/>
            <p:cNvSpPr txBox="1">
              <a:spLocks noChangeArrowheads="1"/>
            </p:cNvSpPr>
            <p:nvPr/>
          </p:nvSpPr>
          <p:spPr bwMode="auto">
            <a:xfrm>
              <a:off x="4823" y="3755"/>
              <a:ext cx="1019" cy="233"/>
            </a:xfrm>
            <a:prstGeom prst="rect">
              <a:avLst/>
            </a:prstGeom>
            <a:noFill/>
            <a:ln w="12700">
              <a:noFill/>
              <a:miter lim="800000"/>
              <a:headEnd/>
              <a:tailEnd/>
            </a:ln>
            <a:effectLst/>
          </p:spPr>
          <p:txBody>
            <a:bodyPr wrap="none">
              <a:spAutoFit/>
            </a:bodyPr>
            <a:lstStyle/>
            <a:p>
              <a:pPr defTabSz="739775" eaLnBrk="0" fontAlgn="base" hangingPunct="0">
                <a:spcBef>
                  <a:spcPct val="0"/>
                </a:spcBef>
                <a:spcAft>
                  <a:spcPct val="0"/>
                </a:spcAft>
              </a:pPr>
              <a:r>
                <a:rPr lang="en-GB" b="1">
                  <a:solidFill>
                    <a:srgbClr val="0000FF"/>
                  </a:solidFill>
                </a:rPr>
                <a:t>Valid Result</a:t>
              </a:r>
            </a:p>
          </p:txBody>
        </p:sp>
        <p:sp>
          <p:nvSpPr>
            <p:cNvPr id="229384" name="Text Box 8"/>
            <p:cNvSpPr txBox="1">
              <a:spLocks noChangeArrowheads="1"/>
            </p:cNvSpPr>
            <p:nvPr/>
          </p:nvSpPr>
          <p:spPr bwMode="auto">
            <a:xfrm>
              <a:off x="2896" y="3752"/>
              <a:ext cx="1150" cy="233"/>
            </a:xfrm>
            <a:prstGeom prst="rect">
              <a:avLst/>
            </a:prstGeom>
            <a:noFill/>
            <a:ln w="12700">
              <a:noFill/>
              <a:miter lim="800000"/>
              <a:headEnd/>
              <a:tailEnd/>
            </a:ln>
            <a:effectLst/>
          </p:spPr>
          <p:txBody>
            <a:bodyPr wrap="none">
              <a:spAutoFit/>
            </a:bodyPr>
            <a:lstStyle/>
            <a:p>
              <a:pPr defTabSz="739775" eaLnBrk="0" fontAlgn="base" hangingPunct="0">
                <a:spcBef>
                  <a:spcPct val="0"/>
                </a:spcBef>
                <a:spcAft>
                  <a:spcPct val="0"/>
                </a:spcAft>
              </a:pPr>
              <a:r>
                <a:rPr lang="en-GB" b="1">
                  <a:solidFill>
                    <a:srgbClr val="FF0000"/>
                  </a:solidFill>
                </a:rPr>
                <a:t>Invalid Result</a:t>
              </a:r>
            </a:p>
          </p:txBody>
        </p:sp>
        <p:sp>
          <p:nvSpPr>
            <p:cNvPr id="229385" name="Text Box 9"/>
            <p:cNvSpPr txBox="1">
              <a:spLocks noChangeArrowheads="1"/>
            </p:cNvSpPr>
            <p:nvPr/>
          </p:nvSpPr>
          <p:spPr bwMode="auto">
            <a:xfrm>
              <a:off x="3681" y="2450"/>
              <a:ext cx="319" cy="233"/>
            </a:xfrm>
            <a:prstGeom prst="rect">
              <a:avLst/>
            </a:prstGeom>
            <a:noFill/>
            <a:ln w="12700">
              <a:noFill/>
              <a:miter lim="800000"/>
              <a:headEnd/>
              <a:tailEnd/>
            </a:ln>
            <a:effectLst/>
          </p:spPr>
          <p:txBody>
            <a:bodyPr wrap="none">
              <a:spAutoFit/>
            </a:bodyPr>
            <a:lstStyle/>
            <a:p>
              <a:pPr defTabSz="739775" eaLnBrk="0" fontAlgn="base" hangingPunct="0">
                <a:spcBef>
                  <a:spcPct val="0"/>
                </a:spcBef>
                <a:spcAft>
                  <a:spcPct val="0"/>
                </a:spcAft>
              </a:pPr>
              <a:r>
                <a:rPr lang="en-GB" b="1">
                  <a:solidFill>
                    <a:srgbClr val="FF0000"/>
                  </a:solidFill>
                </a:rPr>
                <a:t>no</a:t>
              </a:r>
            </a:p>
          </p:txBody>
        </p:sp>
        <p:sp>
          <p:nvSpPr>
            <p:cNvPr id="229386" name="Line 10"/>
            <p:cNvSpPr>
              <a:spLocks noChangeShapeType="1"/>
            </p:cNvSpPr>
            <p:nvPr/>
          </p:nvSpPr>
          <p:spPr bwMode="auto">
            <a:xfrm flipH="1">
              <a:off x="3419" y="2440"/>
              <a:ext cx="640" cy="1301"/>
            </a:xfrm>
            <a:prstGeom prst="line">
              <a:avLst/>
            </a:prstGeom>
            <a:noFill/>
            <a:ln w="12700">
              <a:solidFill>
                <a:schemeClr val="tx1"/>
              </a:solidFill>
              <a:round/>
              <a:headEnd/>
              <a:tailEnd type="triangle" w="lg" len="lg"/>
            </a:ln>
            <a:effectLst/>
          </p:spPr>
          <p:txBody>
            <a:bodyPr wrap="none" anchor="ctr"/>
            <a:lstStyle/>
            <a:p>
              <a:pPr fontAlgn="base">
                <a:spcBef>
                  <a:spcPct val="0"/>
                </a:spcBef>
                <a:spcAft>
                  <a:spcPct val="0"/>
                </a:spcAft>
              </a:pPr>
              <a:endParaRPr lang="en-GB" sz="1000">
                <a:solidFill>
                  <a:srgbClr val="000000"/>
                </a:solidFill>
              </a:endParaRPr>
            </a:p>
          </p:txBody>
        </p:sp>
        <p:sp>
          <p:nvSpPr>
            <p:cNvPr id="229387" name="Line 11"/>
            <p:cNvSpPr>
              <a:spLocks noChangeShapeType="1"/>
            </p:cNvSpPr>
            <p:nvPr/>
          </p:nvSpPr>
          <p:spPr bwMode="auto">
            <a:xfrm>
              <a:off x="5027" y="3480"/>
              <a:ext cx="173" cy="270"/>
            </a:xfrm>
            <a:prstGeom prst="line">
              <a:avLst/>
            </a:prstGeom>
            <a:noFill/>
            <a:ln w="12700">
              <a:solidFill>
                <a:schemeClr val="tx1"/>
              </a:solidFill>
              <a:round/>
              <a:headEnd/>
              <a:tailEnd type="triangle" w="lg" len="lg"/>
            </a:ln>
            <a:effectLst/>
          </p:spPr>
          <p:txBody>
            <a:bodyPr wrap="none" anchor="ctr"/>
            <a:lstStyle/>
            <a:p>
              <a:pPr fontAlgn="base">
                <a:spcBef>
                  <a:spcPct val="0"/>
                </a:spcBef>
                <a:spcAft>
                  <a:spcPct val="0"/>
                </a:spcAft>
              </a:pPr>
              <a:endParaRPr lang="en-GB" sz="1000">
                <a:solidFill>
                  <a:srgbClr val="000000"/>
                </a:solidFill>
              </a:endParaRPr>
            </a:p>
          </p:txBody>
        </p:sp>
        <p:sp>
          <p:nvSpPr>
            <p:cNvPr id="229388" name="Line 12"/>
            <p:cNvSpPr>
              <a:spLocks noChangeShapeType="1"/>
            </p:cNvSpPr>
            <p:nvPr/>
          </p:nvSpPr>
          <p:spPr bwMode="auto">
            <a:xfrm>
              <a:off x="4379" y="2456"/>
              <a:ext cx="173" cy="279"/>
            </a:xfrm>
            <a:prstGeom prst="line">
              <a:avLst/>
            </a:prstGeom>
            <a:noFill/>
            <a:ln w="12700">
              <a:solidFill>
                <a:schemeClr val="tx1"/>
              </a:solidFill>
              <a:round/>
              <a:headEnd/>
              <a:tailEnd type="triangle" w="lg" len="lg"/>
            </a:ln>
            <a:effectLst/>
          </p:spPr>
          <p:txBody>
            <a:bodyPr wrap="none" anchor="ctr"/>
            <a:lstStyle/>
            <a:p>
              <a:pPr fontAlgn="base">
                <a:spcBef>
                  <a:spcPct val="0"/>
                </a:spcBef>
                <a:spcAft>
                  <a:spcPct val="0"/>
                </a:spcAft>
              </a:pPr>
              <a:endParaRPr lang="en-GB" sz="1000">
                <a:solidFill>
                  <a:srgbClr val="000000"/>
                </a:solidFill>
              </a:endParaRPr>
            </a:p>
          </p:txBody>
        </p:sp>
        <p:sp>
          <p:nvSpPr>
            <p:cNvPr id="229389" name="Line 13"/>
            <p:cNvSpPr>
              <a:spLocks noChangeShapeType="1"/>
            </p:cNvSpPr>
            <p:nvPr/>
          </p:nvSpPr>
          <p:spPr bwMode="auto">
            <a:xfrm>
              <a:off x="4692" y="2956"/>
              <a:ext cx="180" cy="286"/>
            </a:xfrm>
            <a:prstGeom prst="line">
              <a:avLst/>
            </a:prstGeom>
            <a:noFill/>
            <a:ln w="12700">
              <a:solidFill>
                <a:schemeClr val="tx1"/>
              </a:solidFill>
              <a:round/>
              <a:headEnd/>
              <a:tailEnd type="triangle" w="lg" len="lg"/>
            </a:ln>
            <a:effectLst/>
          </p:spPr>
          <p:txBody>
            <a:bodyPr wrap="none" anchor="ctr"/>
            <a:lstStyle/>
            <a:p>
              <a:pPr fontAlgn="base">
                <a:spcBef>
                  <a:spcPct val="0"/>
                </a:spcBef>
                <a:spcAft>
                  <a:spcPct val="0"/>
                </a:spcAft>
              </a:pPr>
              <a:endParaRPr lang="en-GB" sz="1000">
                <a:solidFill>
                  <a:srgbClr val="000000"/>
                </a:solidFill>
              </a:endParaRPr>
            </a:p>
          </p:txBody>
        </p:sp>
        <p:sp>
          <p:nvSpPr>
            <p:cNvPr id="229390" name="Text Box 14"/>
            <p:cNvSpPr txBox="1">
              <a:spLocks noChangeArrowheads="1"/>
            </p:cNvSpPr>
            <p:nvPr/>
          </p:nvSpPr>
          <p:spPr bwMode="auto">
            <a:xfrm>
              <a:off x="4543" y="2434"/>
              <a:ext cx="389" cy="233"/>
            </a:xfrm>
            <a:prstGeom prst="rect">
              <a:avLst/>
            </a:prstGeom>
            <a:noFill/>
            <a:ln w="12700">
              <a:noFill/>
              <a:miter lim="800000"/>
              <a:headEnd/>
              <a:tailEnd type="none" w="lg" len="lg"/>
            </a:ln>
            <a:effectLst/>
          </p:spPr>
          <p:txBody>
            <a:bodyPr wrap="none">
              <a:spAutoFit/>
            </a:bodyPr>
            <a:lstStyle/>
            <a:p>
              <a:pPr defTabSz="739775" eaLnBrk="0" fontAlgn="base" hangingPunct="0">
                <a:spcBef>
                  <a:spcPct val="0"/>
                </a:spcBef>
                <a:spcAft>
                  <a:spcPct val="0"/>
                </a:spcAft>
              </a:pPr>
              <a:r>
                <a:rPr lang="en-GB" b="1">
                  <a:solidFill>
                    <a:srgbClr val="0000FF"/>
                  </a:solidFill>
                </a:rPr>
                <a:t>yes</a:t>
              </a:r>
            </a:p>
          </p:txBody>
        </p:sp>
        <p:sp>
          <p:nvSpPr>
            <p:cNvPr id="229391" name="Line 15"/>
            <p:cNvSpPr>
              <a:spLocks noChangeShapeType="1"/>
            </p:cNvSpPr>
            <p:nvPr/>
          </p:nvSpPr>
          <p:spPr bwMode="auto">
            <a:xfrm flipH="1">
              <a:off x="3852" y="2857"/>
              <a:ext cx="535" cy="0"/>
            </a:xfrm>
            <a:prstGeom prst="line">
              <a:avLst/>
            </a:prstGeom>
            <a:noFill/>
            <a:ln w="12700">
              <a:solidFill>
                <a:schemeClr val="tx1"/>
              </a:solidFill>
              <a:round/>
              <a:headEnd/>
              <a:tailEnd type="triangle" w="lg" len="lg"/>
            </a:ln>
            <a:effectLst/>
          </p:spPr>
          <p:txBody>
            <a:bodyPr wrap="none" anchor="ctr"/>
            <a:lstStyle/>
            <a:p>
              <a:pPr fontAlgn="base">
                <a:spcBef>
                  <a:spcPct val="0"/>
                </a:spcBef>
                <a:spcAft>
                  <a:spcPct val="0"/>
                </a:spcAft>
              </a:pPr>
              <a:endParaRPr lang="en-GB" sz="1000">
                <a:solidFill>
                  <a:srgbClr val="000000"/>
                </a:solidFill>
              </a:endParaRPr>
            </a:p>
          </p:txBody>
        </p:sp>
        <p:sp>
          <p:nvSpPr>
            <p:cNvPr id="229392" name="Line 16"/>
            <p:cNvSpPr>
              <a:spLocks noChangeShapeType="1"/>
            </p:cNvSpPr>
            <p:nvPr/>
          </p:nvSpPr>
          <p:spPr bwMode="auto">
            <a:xfrm flipH="1">
              <a:off x="3612" y="3366"/>
              <a:ext cx="1122" cy="0"/>
            </a:xfrm>
            <a:prstGeom prst="line">
              <a:avLst/>
            </a:prstGeom>
            <a:noFill/>
            <a:ln w="12700">
              <a:solidFill>
                <a:schemeClr val="tx1"/>
              </a:solidFill>
              <a:round/>
              <a:headEnd/>
              <a:tailEnd type="triangle" w="lg" len="lg"/>
            </a:ln>
            <a:effectLst/>
          </p:spPr>
          <p:txBody>
            <a:bodyPr wrap="none" anchor="ctr"/>
            <a:lstStyle/>
            <a:p>
              <a:pPr fontAlgn="base">
                <a:spcBef>
                  <a:spcPct val="0"/>
                </a:spcBef>
                <a:spcAft>
                  <a:spcPct val="0"/>
                </a:spcAft>
              </a:pPr>
              <a:endParaRPr lang="en-GB" sz="1000">
                <a:solidFill>
                  <a:srgbClr val="000000"/>
                </a:solidFill>
              </a:endParaRPr>
            </a:p>
          </p:txBody>
        </p:sp>
        <p:sp>
          <p:nvSpPr>
            <p:cNvPr id="229393" name="Text Box 17"/>
            <p:cNvSpPr txBox="1">
              <a:spLocks noChangeArrowheads="1"/>
            </p:cNvSpPr>
            <p:nvPr/>
          </p:nvSpPr>
          <p:spPr bwMode="auto">
            <a:xfrm>
              <a:off x="4096" y="2664"/>
              <a:ext cx="319" cy="233"/>
            </a:xfrm>
            <a:prstGeom prst="rect">
              <a:avLst/>
            </a:prstGeom>
            <a:noFill/>
            <a:ln w="12700">
              <a:noFill/>
              <a:miter lim="800000"/>
              <a:headEnd/>
              <a:tailEnd/>
            </a:ln>
            <a:effectLst/>
          </p:spPr>
          <p:txBody>
            <a:bodyPr wrap="none">
              <a:spAutoFit/>
            </a:bodyPr>
            <a:lstStyle/>
            <a:p>
              <a:pPr defTabSz="739775" eaLnBrk="0" fontAlgn="base" hangingPunct="0">
                <a:spcBef>
                  <a:spcPct val="0"/>
                </a:spcBef>
                <a:spcAft>
                  <a:spcPct val="0"/>
                </a:spcAft>
              </a:pPr>
              <a:r>
                <a:rPr lang="en-GB" b="1">
                  <a:solidFill>
                    <a:srgbClr val="FF0000"/>
                  </a:solidFill>
                </a:rPr>
                <a:t>no</a:t>
              </a:r>
            </a:p>
          </p:txBody>
        </p:sp>
        <p:sp>
          <p:nvSpPr>
            <p:cNvPr id="229394" name="Text Box 18"/>
            <p:cNvSpPr txBox="1">
              <a:spLocks noChangeArrowheads="1"/>
            </p:cNvSpPr>
            <p:nvPr/>
          </p:nvSpPr>
          <p:spPr bwMode="auto">
            <a:xfrm>
              <a:off x="4436" y="3181"/>
              <a:ext cx="319" cy="233"/>
            </a:xfrm>
            <a:prstGeom prst="rect">
              <a:avLst/>
            </a:prstGeom>
            <a:noFill/>
            <a:ln w="12700">
              <a:noFill/>
              <a:miter lim="800000"/>
              <a:headEnd/>
              <a:tailEnd/>
            </a:ln>
            <a:effectLst/>
          </p:spPr>
          <p:txBody>
            <a:bodyPr wrap="none">
              <a:spAutoFit/>
            </a:bodyPr>
            <a:lstStyle/>
            <a:p>
              <a:pPr defTabSz="739775" eaLnBrk="0" fontAlgn="base" hangingPunct="0">
                <a:spcBef>
                  <a:spcPct val="0"/>
                </a:spcBef>
                <a:spcAft>
                  <a:spcPct val="0"/>
                </a:spcAft>
              </a:pPr>
              <a:r>
                <a:rPr lang="en-GB" b="1">
                  <a:solidFill>
                    <a:srgbClr val="FF0000"/>
                  </a:solidFill>
                </a:rPr>
                <a:t>no</a:t>
              </a:r>
            </a:p>
          </p:txBody>
        </p:sp>
      </p:grpSp>
    </p:spTree>
    <p:extLst>
      <p:ext uri="{BB962C8B-B14F-4D97-AF65-F5344CB8AC3E}">
        <p14:creationId xmlns:p14="http://schemas.microsoft.com/office/powerpoint/2010/main" val="27260556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8" name="Rectangle 4"/>
          <p:cNvSpPr>
            <a:spLocks noGrp="1" noChangeArrowheads="1"/>
          </p:cNvSpPr>
          <p:nvPr>
            <p:ph type="title"/>
          </p:nvPr>
        </p:nvSpPr>
        <p:spPr/>
        <p:txBody>
          <a:bodyPr/>
          <a:lstStyle/>
          <a:p>
            <a:r>
              <a:rPr lang="en-GB"/>
              <a:t>Designing Tests: Techniques</a:t>
            </a:r>
          </a:p>
        </p:txBody>
      </p:sp>
      <p:sp>
        <p:nvSpPr>
          <p:cNvPr id="231429" name="Rectangle 5"/>
          <p:cNvSpPr>
            <a:spLocks noGrp="1" noChangeArrowheads="1"/>
          </p:cNvSpPr>
          <p:nvPr>
            <p:ph type="body" idx="1"/>
          </p:nvPr>
        </p:nvSpPr>
        <p:spPr/>
        <p:txBody>
          <a:bodyPr/>
          <a:lstStyle/>
          <a:p>
            <a:pPr>
              <a:lnSpc>
                <a:spcPct val="90000"/>
              </a:lnSpc>
            </a:pPr>
            <a:r>
              <a:rPr lang="en-GB" dirty="0"/>
              <a:t>Test Data: Boundary Values</a:t>
            </a:r>
          </a:p>
          <a:p>
            <a:pPr lvl="1">
              <a:lnSpc>
                <a:spcPct val="90000"/>
              </a:lnSpc>
            </a:pPr>
            <a:r>
              <a:rPr lang="en-GB" dirty="0"/>
              <a:t>Test either side of boundaries</a:t>
            </a:r>
          </a:p>
          <a:p>
            <a:pPr lvl="1">
              <a:lnSpc>
                <a:spcPct val="90000"/>
              </a:lnSpc>
            </a:pPr>
            <a:r>
              <a:rPr lang="en-GB" dirty="0"/>
              <a:t>For consecutive ranges…</a:t>
            </a:r>
          </a:p>
          <a:p>
            <a:pPr lvl="2">
              <a:lnSpc>
                <a:spcPct val="90000"/>
              </a:lnSpc>
            </a:pPr>
            <a:r>
              <a:rPr lang="en-GB" dirty="0"/>
              <a:t>Less than smallest allowed value</a:t>
            </a:r>
          </a:p>
          <a:p>
            <a:pPr lvl="2">
              <a:lnSpc>
                <a:spcPct val="90000"/>
              </a:lnSpc>
            </a:pPr>
            <a:r>
              <a:rPr lang="en-GB" dirty="0"/>
              <a:t>Smallest allowed value</a:t>
            </a:r>
          </a:p>
          <a:p>
            <a:pPr lvl="2">
              <a:lnSpc>
                <a:spcPct val="90000"/>
              </a:lnSpc>
            </a:pPr>
            <a:r>
              <a:rPr lang="en-GB" dirty="0"/>
              <a:t>Largest allowed value</a:t>
            </a:r>
          </a:p>
          <a:p>
            <a:pPr lvl="2">
              <a:lnSpc>
                <a:spcPct val="90000"/>
              </a:lnSpc>
            </a:pPr>
            <a:r>
              <a:rPr lang="en-GB" dirty="0"/>
              <a:t>Greater than largest allowed value</a:t>
            </a:r>
          </a:p>
          <a:p>
            <a:pPr lvl="1">
              <a:lnSpc>
                <a:spcPct val="90000"/>
              </a:lnSpc>
            </a:pPr>
            <a:r>
              <a:rPr lang="en-GB" dirty="0"/>
              <a:t>For well-defined sets…</a:t>
            </a:r>
          </a:p>
          <a:p>
            <a:pPr lvl="2">
              <a:lnSpc>
                <a:spcPct val="90000"/>
              </a:lnSpc>
            </a:pPr>
            <a:r>
              <a:rPr lang="en-GB" dirty="0"/>
              <a:t>Member of set (e.g. a number for numeric input)</a:t>
            </a:r>
          </a:p>
          <a:p>
            <a:pPr lvl="2">
              <a:lnSpc>
                <a:spcPct val="90000"/>
              </a:lnSpc>
            </a:pPr>
            <a:r>
              <a:rPr lang="en-GB" dirty="0"/>
              <a:t>Non-member of set (e.g. special character for alphabetic input)</a:t>
            </a:r>
          </a:p>
          <a:p>
            <a:pPr lvl="1">
              <a:lnSpc>
                <a:spcPct val="90000"/>
              </a:lnSpc>
            </a:pPr>
            <a:r>
              <a:rPr lang="en-GB" dirty="0"/>
              <a:t>For lists…</a:t>
            </a:r>
          </a:p>
          <a:p>
            <a:pPr lvl="2">
              <a:lnSpc>
                <a:spcPct val="90000"/>
              </a:lnSpc>
            </a:pPr>
            <a:r>
              <a:rPr lang="en-GB" dirty="0"/>
              <a:t>Each item</a:t>
            </a:r>
          </a:p>
          <a:p>
            <a:pPr lvl="2">
              <a:lnSpc>
                <a:spcPct val="90000"/>
              </a:lnSpc>
            </a:pPr>
            <a:endParaRPr lang="en-GB" dirty="0"/>
          </a:p>
          <a:p>
            <a:pPr>
              <a:lnSpc>
                <a:spcPct val="90000"/>
              </a:lnSpc>
            </a:pPr>
            <a:endParaRPr lang="en-GB" dirty="0"/>
          </a:p>
        </p:txBody>
      </p:sp>
    </p:spTree>
    <p:extLst>
      <p:ext uri="{BB962C8B-B14F-4D97-AF65-F5344CB8AC3E}">
        <p14:creationId xmlns:p14="http://schemas.microsoft.com/office/powerpoint/2010/main" val="13519636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Boundary Test Example</a:t>
            </a:r>
            <a:endParaRPr lang="en-GB" dirty="0"/>
          </a:p>
        </p:txBody>
      </p:sp>
      <p:sp>
        <p:nvSpPr>
          <p:cNvPr id="4" name="TextBox 3"/>
          <p:cNvSpPr txBox="1"/>
          <p:nvPr/>
        </p:nvSpPr>
        <p:spPr>
          <a:xfrm>
            <a:off x="361507" y="1233377"/>
            <a:ext cx="7783033" cy="400110"/>
          </a:xfrm>
          <a:prstGeom prst="rect">
            <a:avLst/>
          </a:prstGeom>
          <a:noFill/>
        </p:spPr>
        <p:txBody>
          <a:bodyPr wrap="square" rtlCol="0">
            <a:spAutoFit/>
          </a:bodyPr>
          <a:lstStyle/>
          <a:p>
            <a:pPr fontAlgn="base">
              <a:spcBef>
                <a:spcPct val="0"/>
              </a:spcBef>
              <a:spcAft>
                <a:spcPct val="0"/>
              </a:spcAft>
            </a:pPr>
            <a:r>
              <a:rPr lang="en-US" sz="2000" b="1" dirty="0" smtClean="0">
                <a:solidFill>
                  <a:srgbClr val="000000"/>
                </a:solidFill>
                <a:cs typeface="Arial" pitchFamily="34" charset="0"/>
              </a:rPr>
              <a:t>Input must be a 5-digit number between 10000 and 99999</a:t>
            </a:r>
          </a:p>
        </p:txBody>
      </p:sp>
      <p:sp>
        <p:nvSpPr>
          <p:cNvPr id="5" name="TextBox 4"/>
          <p:cNvSpPr txBox="1"/>
          <p:nvPr/>
        </p:nvSpPr>
        <p:spPr>
          <a:xfrm>
            <a:off x="595422" y="2147777"/>
            <a:ext cx="7442791" cy="400110"/>
          </a:xfrm>
          <a:prstGeom prst="rect">
            <a:avLst/>
          </a:prstGeom>
          <a:noFill/>
        </p:spPr>
        <p:txBody>
          <a:bodyPr wrap="square" rtlCol="0">
            <a:spAutoFit/>
          </a:bodyPr>
          <a:lstStyle/>
          <a:p>
            <a:pPr fontAlgn="base">
              <a:spcBef>
                <a:spcPct val="0"/>
              </a:spcBef>
              <a:spcAft>
                <a:spcPct val="0"/>
              </a:spcAft>
            </a:pPr>
            <a:r>
              <a:rPr lang="en-US" sz="2000" b="1" dirty="0" smtClean="0">
                <a:solidFill>
                  <a:srgbClr val="000000"/>
                </a:solidFill>
                <a:cs typeface="Arial" pitchFamily="34" charset="0"/>
              </a:rPr>
              <a:t>Choose test cases at the boundaries of the partitions:</a:t>
            </a:r>
          </a:p>
        </p:txBody>
      </p:sp>
      <p:graphicFrame>
        <p:nvGraphicFramePr>
          <p:cNvPr id="6" name="Table 5"/>
          <p:cNvGraphicFramePr>
            <a:graphicFrameLocks noGrp="1"/>
          </p:cNvGraphicFramePr>
          <p:nvPr/>
        </p:nvGraphicFramePr>
        <p:xfrm>
          <a:off x="404034" y="4019107"/>
          <a:ext cx="8314664" cy="365760"/>
        </p:xfrm>
        <a:graphic>
          <a:graphicData uri="http://schemas.openxmlformats.org/drawingml/2006/table">
            <a:tbl>
              <a:tblPr firstRow="1" bandRow="1">
                <a:tableStyleId>{5C22544A-7EE6-4342-B048-85BDC9FD1C3A}</a:tableStyleId>
              </a:tblPr>
              <a:tblGrid>
                <a:gridCol w="2296637"/>
                <a:gridCol w="3721396"/>
                <a:gridCol w="2296631"/>
              </a:tblGrid>
              <a:tr h="321813">
                <a:tc>
                  <a:txBody>
                    <a:bodyPr/>
                    <a:lstStyle/>
                    <a:p>
                      <a:pPr algn="ctr"/>
                      <a:r>
                        <a:rPr lang="en-GB" dirty="0" smtClean="0">
                          <a:solidFill>
                            <a:srgbClr val="7030A0"/>
                          </a:solidFill>
                        </a:rPr>
                        <a:t>Less than 10000</a:t>
                      </a:r>
                      <a:endParaRPr lang="en-GB" dirty="0">
                        <a:solidFill>
                          <a:srgbClr val="7030A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smtClean="0">
                          <a:solidFill>
                            <a:srgbClr val="7030A0"/>
                          </a:solidFill>
                        </a:rPr>
                        <a:t>Between 10000 and 99999</a:t>
                      </a:r>
                      <a:endParaRPr lang="en-GB" dirty="0">
                        <a:solidFill>
                          <a:srgbClr val="7030A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smtClean="0">
                          <a:solidFill>
                            <a:srgbClr val="7030A0"/>
                          </a:solidFill>
                        </a:rPr>
                        <a:t>Greater then 99999</a:t>
                      </a:r>
                      <a:endParaRPr lang="en-GB" dirty="0">
                        <a:solidFill>
                          <a:srgbClr val="7030A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1" name="Group 30"/>
          <p:cNvGrpSpPr/>
          <p:nvPr/>
        </p:nvGrpSpPr>
        <p:grpSpPr>
          <a:xfrm>
            <a:off x="1552352" y="3338622"/>
            <a:ext cx="6209417" cy="680486"/>
            <a:chOff x="1658677" y="4231756"/>
            <a:chExt cx="6209417" cy="680486"/>
          </a:xfrm>
        </p:grpSpPr>
        <p:sp>
          <p:nvSpPr>
            <p:cNvPr id="7" name="TextBox 6"/>
            <p:cNvSpPr txBox="1"/>
            <p:nvPr/>
          </p:nvSpPr>
          <p:spPr>
            <a:xfrm>
              <a:off x="1658677" y="4231756"/>
              <a:ext cx="914399" cy="400110"/>
            </a:xfrm>
            <a:prstGeom prst="rect">
              <a:avLst/>
            </a:prstGeom>
            <a:noFill/>
          </p:spPr>
          <p:txBody>
            <a:bodyPr wrap="square" rtlCol="0">
              <a:spAutoFit/>
            </a:bodyPr>
            <a:lstStyle/>
            <a:p>
              <a:pPr fontAlgn="base">
                <a:spcBef>
                  <a:spcPct val="0"/>
                </a:spcBef>
                <a:spcAft>
                  <a:spcPct val="0"/>
                </a:spcAft>
              </a:pPr>
              <a:r>
                <a:rPr lang="en-GB" sz="2000" b="1" dirty="0" smtClean="0">
                  <a:solidFill>
                    <a:srgbClr val="000000"/>
                  </a:solidFill>
                </a:rPr>
                <a:t>09999</a:t>
              </a:r>
              <a:endParaRPr lang="en-GB" sz="2000" b="1" dirty="0">
                <a:solidFill>
                  <a:srgbClr val="000000"/>
                </a:solidFill>
              </a:endParaRPr>
            </a:p>
          </p:txBody>
        </p:sp>
        <p:sp>
          <p:nvSpPr>
            <p:cNvPr id="8" name="TextBox 7"/>
            <p:cNvSpPr txBox="1"/>
            <p:nvPr/>
          </p:nvSpPr>
          <p:spPr>
            <a:xfrm>
              <a:off x="4256568" y="4231756"/>
              <a:ext cx="914399" cy="400110"/>
            </a:xfrm>
            <a:prstGeom prst="rect">
              <a:avLst/>
            </a:prstGeom>
            <a:noFill/>
          </p:spPr>
          <p:txBody>
            <a:bodyPr wrap="square" rtlCol="0">
              <a:spAutoFit/>
            </a:bodyPr>
            <a:lstStyle/>
            <a:p>
              <a:pPr fontAlgn="base">
                <a:spcBef>
                  <a:spcPct val="0"/>
                </a:spcBef>
                <a:spcAft>
                  <a:spcPct val="0"/>
                </a:spcAft>
              </a:pPr>
              <a:r>
                <a:rPr lang="en-GB" sz="2000" b="1" dirty="0" smtClean="0">
                  <a:solidFill>
                    <a:srgbClr val="000000"/>
                  </a:solidFill>
                </a:rPr>
                <a:t>50000</a:t>
              </a:r>
              <a:endParaRPr lang="en-GB" sz="2000" b="1" dirty="0">
                <a:solidFill>
                  <a:srgbClr val="000000"/>
                </a:solidFill>
              </a:endParaRPr>
            </a:p>
          </p:txBody>
        </p:sp>
        <p:sp>
          <p:nvSpPr>
            <p:cNvPr id="9" name="TextBox 8"/>
            <p:cNvSpPr txBox="1"/>
            <p:nvPr/>
          </p:nvSpPr>
          <p:spPr>
            <a:xfrm>
              <a:off x="2962940" y="4231756"/>
              <a:ext cx="914399" cy="400110"/>
            </a:xfrm>
            <a:prstGeom prst="rect">
              <a:avLst/>
            </a:prstGeom>
            <a:noFill/>
          </p:spPr>
          <p:txBody>
            <a:bodyPr wrap="square" rtlCol="0">
              <a:spAutoFit/>
            </a:bodyPr>
            <a:lstStyle/>
            <a:p>
              <a:pPr fontAlgn="base">
                <a:spcBef>
                  <a:spcPct val="0"/>
                </a:spcBef>
                <a:spcAft>
                  <a:spcPct val="0"/>
                </a:spcAft>
              </a:pPr>
              <a:r>
                <a:rPr lang="en-GB" sz="2000" b="1" dirty="0" smtClean="0">
                  <a:solidFill>
                    <a:srgbClr val="000000"/>
                  </a:solidFill>
                </a:rPr>
                <a:t>10000</a:t>
              </a:r>
              <a:endParaRPr lang="en-GB" sz="2000" b="1" dirty="0">
                <a:solidFill>
                  <a:srgbClr val="000000"/>
                </a:solidFill>
              </a:endParaRPr>
            </a:p>
          </p:txBody>
        </p:sp>
        <p:sp>
          <p:nvSpPr>
            <p:cNvPr id="10" name="TextBox 9"/>
            <p:cNvSpPr txBox="1"/>
            <p:nvPr/>
          </p:nvSpPr>
          <p:spPr>
            <a:xfrm>
              <a:off x="5411974" y="4231756"/>
              <a:ext cx="914399" cy="400110"/>
            </a:xfrm>
            <a:prstGeom prst="rect">
              <a:avLst/>
            </a:prstGeom>
            <a:noFill/>
          </p:spPr>
          <p:txBody>
            <a:bodyPr wrap="square" rtlCol="0">
              <a:spAutoFit/>
            </a:bodyPr>
            <a:lstStyle/>
            <a:p>
              <a:pPr fontAlgn="base">
                <a:spcBef>
                  <a:spcPct val="0"/>
                </a:spcBef>
                <a:spcAft>
                  <a:spcPct val="0"/>
                </a:spcAft>
              </a:pPr>
              <a:r>
                <a:rPr lang="en-GB" sz="2000" b="1" dirty="0" smtClean="0">
                  <a:solidFill>
                    <a:srgbClr val="000000"/>
                  </a:solidFill>
                </a:rPr>
                <a:t>99999</a:t>
              </a:r>
              <a:endParaRPr lang="en-GB" sz="2000" b="1" dirty="0">
                <a:solidFill>
                  <a:srgbClr val="000000"/>
                </a:solidFill>
              </a:endParaRPr>
            </a:p>
          </p:txBody>
        </p:sp>
        <p:sp>
          <p:nvSpPr>
            <p:cNvPr id="11" name="TextBox 10"/>
            <p:cNvSpPr txBox="1"/>
            <p:nvPr/>
          </p:nvSpPr>
          <p:spPr>
            <a:xfrm>
              <a:off x="6691425" y="4231756"/>
              <a:ext cx="1176669" cy="400110"/>
            </a:xfrm>
            <a:prstGeom prst="rect">
              <a:avLst/>
            </a:prstGeom>
            <a:noFill/>
          </p:spPr>
          <p:txBody>
            <a:bodyPr wrap="square" rtlCol="0">
              <a:spAutoFit/>
            </a:bodyPr>
            <a:lstStyle/>
            <a:p>
              <a:pPr fontAlgn="base">
                <a:spcBef>
                  <a:spcPct val="0"/>
                </a:spcBef>
                <a:spcAft>
                  <a:spcPct val="0"/>
                </a:spcAft>
              </a:pPr>
              <a:r>
                <a:rPr lang="en-GB" sz="2000" b="1" dirty="0" smtClean="0">
                  <a:solidFill>
                    <a:srgbClr val="000000"/>
                  </a:solidFill>
                </a:rPr>
                <a:t>100000</a:t>
              </a:r>
              <a:endParaRPr lang="en-GB" sz="2000" b="1" dirty="0">
                <a:solidFill>
                  <a:srgbClr val="000000"/>
                </a:solidFill>
              </a:endParaRPr>
            </a:p>
          </p:txBody>
        </p:sp>
        <p:cxnSp>
          <p:nvCxnSpPr>
            <p:cNvPr id="15" name="Shape 14"/>
            <p:cNvCxnSpPr>
              <a:stCxn id="7" idx="3"/>
            </p:cNvCxnSpPr>
            <p:nvPr/>
          </p:nvCxnSpPr>
          <p:spPr bwMode="auto">
            <a:xfrm>
              <a:off x="2573076" y="4431811"/>
              <a:ext cx="85064" cy="480431"/>
            </a:xfrm>
            <a:prstGeom prst="bentConnector2">
              <a:avLst/>
            </a:prstGeom>
            <a:solidFill>
              <a:schemeClr val="accent1"/>
            </a:solidFill>
            <a:ln w="9525" cap="flat" cmpd="sng" algn="ctr">
              <a:solidFill>
                <a:schemeClr val="tx1"/>
              </a:solidFill>
              <a:prstDash val="solid"/>
              <a:round/>
              <a:headEnd type="none" w="med" len="med"/>
              <a:tailEnd type="arrow"/>
            </a:ln>
            <a:effectLst/>
          </p:spPr>
        </p:cxnSp>
        <p:cxnSp>
          <p:nvCxnSpPr>
            <p:cNvPr id="20" name="Shape 19"/>
            <p:cNvCxnSpPr>
              <a:stCxn id="9" idx="1"/>
            </p:cNvCxnSpPr>
            <p:nvPr/>
          </p:nvCxnSpPr>
          <p:spPr bwMode="auto">
            <a:xfrm rot="10800000" flipV="1">
              <a:off x="2892056" y="4431810"/>
              <a:ext cx="70884" cy="480431"/>
            </a:xfrm>
            <a:prstGeom prst="bentConnector2">
              <a:avLst/>
            </a:prstGeom>
            <a:solidFill>
              <a:schemeClr val="accent1"/>
            </a:solidFill>
            <a:ln w="9525" cap="flat" cmpd="sng" algn="ctr">
              <a:solidFill>
                <a:schemeClr val="tx1"/>
              </a:solidFill>
              <a:prstDash val="solid"/>
              <a:round/>
              <a:headEnd type="none" w="med" len="med"/>
              <a:tailEnd type="arrow"/>
            </a:ln>
            <a:effectLst/>
          </p:spPr>
        </p:cxnSp>
        <p:cxnSp>
          <p:nvCxnSpPr>
            <p:cNvPr id="23" name="Shape 22"/>
            <p:cNvCxnSpPr>
              <a:stCxn id="10" idx="3"/>
            </p:cNvCxnSpPr>
            <p:nvPr/>
          </p:nvCxnSpPr>
          <p:spPr bwMode="auto">
            <a:xfrm>
              <a:off x="6326373" y="4431811"/>
              <a:ext cx="95692" cy="480431"/>
            </a:xfrm>
            <a:prstGeom prst="bentConnector2">
              <a:avLst/>
            </a:prstGeom>
            <a:solidFill>
              <a:schemeClr val="accent1"/>
            </a:solidFill>
            <a:ln w="9525" cap="flat" cmpd="sng" algn="ctr">
              <a:solidFill>
                <a:schemeClr val="tx1"/>
              </a:solidFill>
              <a:prstDash val="solid"/>
              <a:round/>
              <a:headEnd type="none" w="med" len="med"/>
              <a:tailEnd type="arrow"/>
            </a:ln>
            <a:effectLst/>
          </p:spPr>
        </p:cxnSp>
        <p:cxnSp>
          <p:nvCxnSpPr>
            <p:cNvPr id="28" name="Shape 27"/>
            <p:cNvCxnSpPr>
              <a:stCxn id="11" idx="1"/>
            </p:cNvCxnSpPr>
            <p:nvPr/>
          </p:nvCxnSpPr>
          <p:spPr bwMode="auto">
            <a:xfrm rot="10800000" flipV="1">
              <a:off x="6592187" y="4431810"/>
              <a:ext cx="99239" cy="480431"/>
            </a:xfrm>
            <a:prstGeom prst="bentConnector2">
              <a:avLst/>
            </a:prstGeom>
            <a:solidFill>
              <a:schemeClr val="accent1"/>
            </a:solidFill>
            <a:ln w="9525" cap="flat" cmpd="sng" algn="ctr">
              <a:solidFill>
                <a:schemeClr val="tx1"/>
              </a:solidFill>
              <a:prstDash val="solid"/>
              <a:round/>
              <a:headEnd type="none" w="med" len="med"/>
              <a:tailEnd type="arrow"/>
            </a:ln>
            <a:effectLst/>
          </p:spPr>
        </p:cxnSp>
        <p:cxnSp>
          <p:nvCxnSpPr>
            <p:cNvPr id="30" name="Straight Arrow Connector 29"/>
            <p:cNvCxnSpPr>
              <a:stCxn id="8" idx="2"/>
            </p:cNvCxnSpPr>
            <p:nvPr/>
          </p:nvCxnSpPr>
          <p:spPr bwMode="auto">
            <a:xfrm rot="16200000" flipH="1">
              <a:off x="4577124" y="4768510"/>
              <a:ext cx="280376" cy="70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Tree>
    <p:extLst>
      <p:ext uri="{BB962C8B-B14F-4D97-AF65-F5344CB8AC3E}">
        <p14:creationId xmlns:p14="http://schemas.microsoft.com/office/powerpoint/2010/main" val="11355720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Test Plan – Part 1</a:t>
            </a:r>
            <a:endParaRPr lang="en-US" dirty="0"/>
          </a:p>
        </p:txBody>
      </p:sp>
      <p:sp>
        <p:nvSpPr>
          <p:cNvPr id="3" name="Content Placeholder 2"/>
          <p:cNvSpPr>
            <a:spLocks noGrp="1"/>
          </p:cNvSpPr>
          <p:nvPr>
            <p:ph idx="1"/>
          </p:nvPr>
        </p:nvSpPr>
        <p:spPr/>
        <p:txBody>
          <a:bodyPr/>
          <a:lstStyle/>
          <a:p>
            <a:r>
              <a:rPr lang="en-US" b="0" dirty="0" smtClean="0">
                <a:solidFill>
                  <a:schemeClr val="tx1"/>
                </a:solidFill>
                <a:latin typeface="Times New Roman" pitchFamily="18" charset="0"/>
              </a:rPr>
              <a:t>Login Window</a:t>
            </a:r>
          </a:p>
          <a:p>
            <a:pPr lvl="1"/>
            <a:r>
              <a:rPr lang="en-US" b="0" dirty="0" smtClean="0">
                <a:solidFill>
                  <a:schemeClr val="tx1"/>
                </a:solidFill>
                <a:latin typeface="Times New Roman" pitchFamily="18" charset="0"/>
              </a:rPr>
              <a:t>We will make use of several different names  and passwords to log in to the system, so will enter these into the login window. </a:t>
            </a:r>
          </a:p>
          <a:p>
            <a:pPr lvl="1"/>
            <a:r>
              <a:rPr lang="en-GB" b="0" dirty="0" smtClean="0">
                <a:solidFill>
                  <a:schemeClr val="tx1"/>
                </a:solidFill>
                <a:latin typeface="Times New Roman" pitchFamily="18" charset="0"/>
              </a:rPr>
              <a:t>We will enter the following combinations:</a:t>
            </a:r>
            <a:endParaRPr lang="en-US" b="0" dirty="0" smtClean="0">
              <a:solidFill>
                <a:schemeClr val="tx1"/>
              </a:solidFill>
              <a:latin typeface="Times New Roman" pitchFamily="18" charset="0"/>
            </a:endParaRPr>
          </a:p>
          <a:p>
            <a:pPr lvl="2"/>
            <a:r>
              <a:rPr lang="en-GB" b="0" dirty="0" smtClean="0">
                <a:solidFill>
                  <a:schemeClr val="tx1"/>
                </a:solidFill>
                <a:latin typeface="Times New Roman" pitchFamily="18" charset="0"/>
              </a:rPr>
              <a:t>a valid user name and password</a:t>
            </a:r>
          </a:p>
          <a:p>
            <a:pPr lvl="2"/>
            <a:r>
              <a:rPr lang="en-GB" dirty="0" smtClean="0">
                <a:solidFill>
                  <a:schemeClr val="tx1"/>
                </a:solidFill>
                <a:latin typeface="Times New Roman" pitchFamily="18" charset="0"/>
              </a:rPr>
              <a:t>a valid user name and an invalid password</a:t>
            </a:r>
          </a:p>
          <a:p>
            <a:pPr lvl="2"/>
            <a:r>
              <a:rPr lang="en-GB" dirty="0" smtClean="0">
                <a:solidFill>
                  <a:schemeClr val="tx1"/>
                </a:solidFill>
                <a:latin typeface="Times New Roman" pitchFamily="18" charset="0"/>
              </a:rPr>
              <a:t>a invalid user name and a valid password</a:t>
            </a:r>
          </a:p>
          <a:p>
            <a:pPr lvl="1"/>
            <a:r>
              <a:rPr lang="en-US" b="0" dirty="0" smtClean="0">
                <a:solidFill>
                  <a:schemeClr val="tx1"/>
                </a:solidFill>
                <a:latin typeface="Times New Roman" pitchFamily="18" charset="0"/>
              </a:rPr>
              <a:t>We will also test OK and Cancel buttons on this window in combination with the above tests.</a:t>
            </a:r>
          </a:p>
          <a:p>
            <a:endParaRPr lang="en-US" dirty="0"/>
          </a:p>
        </p:txBody>
      </p:sp>
    </p:spTree>
    <p:extLst>
      <p:ext uri="{BB962C8B-B14F-4D97-AF65-F5344CB8AC3E}">
        <p14:creationId xmlns:p14="http://schemas.microsoft.com/office/powerpoint/2010/main" val="70497811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5"/>
          </p:nvPr>
        </p:nvSpPr>
        <p:spPr/>
        <p:txBody>
          <a:bodyPr/>
          <a:lstStyle/>
          <a:p>
            <a:pPr lvl="0"/>
            <a:r>
              <a:rPr lang="en-GB" dirty="0" smtClean="0"/>
              <a:t>User Experience (UX) goes beyond simply looking at usability</a:t>
            </a:r>
          </a:p>
          <a:p>
            <a:endParaRPr lang="en-GB" b="0" dirty="0" smtClean="0"/>
          </a:p>
          <a:p>
            <a:r>
              <a:rPr lang="en-GB" b="0" dirty="0" smtClean="0"/>
              <a:t>A user experience is: “A person’s perceptions and responses that result from the use or anticipated use of a product, system or service”</a:t>
            </a:r>
          </a:p>
          <a:p>
            <a:endParaRPr lang="en-GB" b="0" dirty="0" smtClean="0"/>
          </a:p>
          <a:p>
            <a:pPr lvl="1"/>
            <a:r>
              <a:rPr lang="en-GB" dirty="0" smtClean="0"/>
              <a:t>Does it work as expected?</a:t>
            </a:r>
          </a:p>
          <a:p>
            <a:pPr lvl="1"/>
            <a:r>
              <a:rPr lang="en-GB" dirty="0" smtClean="0"/>
              <a:t>Were users able to accomplish their tasks?</a:t>
            </a:r>
          </a:p>
          <a:p>
            <a:pPr lvl="1"/>
            <a:r>
              <a:rPr lang="en-GB" dirty="0" smtClean="0"/>
              <a:t>Did users have an overall positive experience?</a:t>
            </a:r>
          </a:p>
          <a:p>
            <a:endParaRPr lang="en-GB" dirty="0"/>
          </a:p>
        </p:txBody>
      </p:sp>
      <p:sp>
        <p:nvSpPr>
          <p:cNvPr id="3" name="Title 2"/>
          <p:cNvSpPr>
            <a:spLocks noGrp="1"/>
          </p:cNvSpPr>
          <p:nvPr>
            <p:ph type="title"/>
          </p:nvPr>
        </p:nvSpPr>
        <p:spPr/>
        <p:txBody>
          <a:bodyPr/>
          <a:lstStyle/>
          <a:p>
            <a:r>
              <a:rPr lang="en-GB" smtClean="0"/>
              <a:t>Defining the User Experience</a:t>
            </a:r>
            <a:endParaRPr lang="en-GB" dirty="0"/>
          </a:p>
        </p:txBody>
      </p:sp>
    </p:spTree>
    <p:extLst>
      <p:ext uri="{BB962C8B-B14F-4D97-AF65-F5344CB8AC3E}">
        <p14:creationId xmlns:p14="http://schemas.microsoft.com/office/powerpoint/2010/main" val="4752324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Test Plan – Part 2</a:t>
            </a:r>
            <a:endParaRPr lang="en-US" dirty="0"/>
          </a:p>
        </p:txBody>
      </p:sp>
      <p:sp>
        <p:nvSpPr>
          <p:cNvPr id="3" name="Content Placeholder 2"/>
          <p:cNvSpPr>
            <a:spLocks noGrp="1"/>
          </p:cNvSpPr>
          <p:nvPr>
            <p:ph idx="1"/>
          </p:nvPr>
        </p:nvSpPr>
        <p:spPr/>
        <p:txBody>
          <a:bodyPr/>
          <a:lstStyle/>
          <a:p>
            <a:pPr lvl="1"/>
            <a:endParaRPr lang="en-US" b="0" dirty="0" smtClean="0">
              <a:solidFill>
                <a:schemeClr val="tx1"/>
              </a:solidFill>
              <a:latin typeface="Times New Roman" pitchFamily="18" charset="0"/>
            </a:endParaRP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51573527"/>
              </p:ext>
            </p:extLst>
          </p:nvPr>
        </p:nvGraphicFramePr>
        <p:xfrm>
          <a:off x="507999" y="1208314"/>
          <a:ext cx="7939314" cy="5302721"/>
        </p:xfrm>
        <a:graphic>
          <a:graphicData uri="http://schemas.openxmlformats.org/drawingml/2006/table">
            <a:tbl>
              <a:tblPr firstRow="1" bandRow="1">
                <a:tableStyleId>{073A0DAA-6AF3-43AB-8588-CEC1D06C72B9}</a:tableStyleId>
              </a:tblPr>
              <a:tblGrid>
                <a:gridCol w="1391578"/>
                <a:gridCol w="2416949"/>
                <a:gridCol w="1596652"/>
                <a:gridCol w="1362280"/>
                <a:gridCol w="1171855"/>
              </a:tblGrid>
              <a:tr h="684598">
                <a:tc>
                  <a:txBody>
                    <a:bodyPr/>
                    <a:lstStyle/>
                    <a:p>
                      <a:r>
                        <a:rPr lang="en-GB" dirty="0" smtClean="0"/>
                        <a:t>Test Name</a:t>
                      </a:r>
                      <a:endParaRPr lang="en-US" dirty="0"/>
                    </a:p>
                  </a:txBody>
                  <a:tcPr/>
                </a:tc>
                <a:tc>
                  <a:txBody>
                    <a:bodyPr/>
                    <a:lstStyle/>
                    <a:p>
                      <a:r>
                        <a:rPr lang="en-GB" dirty="0" smtClean="0"/>
                        <a:t>Steps</a:t>
                      </a:r>
                      <a:endParaRPr lang="en-US" dirty="0"/>
                    </a:p>
                  </a:txBody>
                  <a:tcPr/>
                </a:tc>
                <a:tc>
                  <a:txBody>
                    <a:bodyPr/>
                    <a:lstStyle/>
                    <a:p>
                      <a:r>
                        <a:rPr lang="en-GB" dirty="0" smtClean="0"/>
                        <a:t>Expected Result</a:t>
                      </a:r>
                      <a:endParaRPr lang="en-US" dirty="0"/>
                    </a:p>
                  </a:txBody>
                  <a:tcPr/>
                </a:tc>
                <a:tc>
                  <a:txBody>
                    <a:bodyPr/>
                    <a:lstStyle/>
                    <a:p>
                      <a:r>
                        <a:rPr lang="en-GB" dirty="0" smtClean="0"/>
                        <a:t>Actual Result</a:t>
                      </a:r>
                      <a:endParaRPr lang="en-US" dirty="0"/>
                    </a:p>
                  </a:txBody>
                  <a:tcPr/>
                </a:tc>
                <a:tc>
                  <a:txBody>
                    <a:bodyPr/>
                    <a:lstStyle/>
                    <a:p>
                      <a:r>
                        <a:rPr lang="en-GB" dirty="0" smtClean="0"/>
                        <a:t>Status</a:t>
                      </a:r>
                      <a:endParaRPr lang="en-US" dirty="0"/>
                    </a:p>
                  </a:txBody>
                  <a:tcPr/>
                </a:tc>
              </a:tr>
              <a:tr h="822298">
                <a:tc>
                  <a:txBody>
                    <a:bodyPr/>
                    <a:lstStyle/>
                    <a:p>
                      <a:r>
                        <a:rPr lang="en-GB" dirty="0" smtClean="0"/>
                        <a:t>Valid Logon</a:t>
                      </a:r>
                      <a:endParaRPr lang="en-US" dirty="0"/>
                    </a:p>
                  </a:txBody>
                  <a:tcPr/>
                </a:tc>
                <a:tc>
                  <a:txBody>
                    <a:bodyPr/>
                    <a:lstStyle/>
                    <a:p>
                      <a:r>
                        <a:rPr lang="en-GB" dirty="0" smtClean="0"/>
                        <a:t>Enter valid user ID and password. Press OK</a:t>
                      </a:r>
                      <a:endParaRPr lang="en-US" dirty="0"/>
                    </a:p>
                  </a:txBody>
                  <a:tcPr/>
                </a:tc>
                <a:tc>
                  <a:txBody>
                    <a:bodyPr/>
                    <a:lstStyle/>
                    <a:p>
                      <a:r>
                        <a:rPr lang="en-GB" dirty="0" smtClean="0"/>
                        <a:t>Taken to Main Form</a:t>
                      </a:r>
                      <a:endParaRPr lang="en-US" dirty="0"/>
                    </a:p>
                  </a:txBody>
                  <a:tcPr/>
                </a:tc>
                <a:tc>
                  <a:txBody>
                    <a:bodyPr/>
                    <a:lstStyle/>
                    <a:p>
                      <a:endParaRPr lang="en-US" dirty="0"/>
                    </a:p>
                  </a:txBody>
                  <a:tcPr/>
                </a:tc>
                <a:tc>
                  <a:txBody>
                    <a:bodyPr/>
                    <a:lstStyle/>
                    <a:p>
                      <a:r>
                        <a:rPr lang="en-GB" dirty="0" smtClean="0"/>
                        <a:t>Pass</a:t>
                      </a:r>
                      <a:endParaRPr lang="en-US" dirty="0"/>
                    </a:p>
                  </a:txBody>
                  <a:tcPr/>
                </a:tc>
              </a:tr>
              <a:tr h="1068987">
                <a:tc>
                  <a:txBody>
                    <a:bodyPr/>
                    <a:lstStyle/>
                    <a:p>
                      <a:r>
                        <a:rPr lang="en-GB" dirty="0" smtClean="0"/>
                        <a:t>Cancel</a:t>
                      </a:r>
                      <a:r>
                        <a:rPr lang="en-GB" baseline="0" dirty="0" smtClean="0"/>
                        <a:t> with valid credentials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Enter valid user ID and password. Press Cancel</a:t>
                      </a:r>
                      <a:endParaRPr lang="en-US" dirty="0" smtClean="0"/>
                    </a:p>
                    <a:p>
                      <a:endParaRPr lang="en-US" dirty="0"/>
                    </a:p>
                  </a:txBody>
                  <a:tcPr/>
                </a:tc>
                <a:tc>
                  <a:txBody>
                    <a:bodyPr/>
                    <a:lstStyle/>
                    <a:p>
                      <a:r>
                        <a:rPr lang="en-GB" dirty="0" smtClean="0"/>
                        <a:t>Program terminates</a:t>
                      </a:r>
                      <a:endParaRPr lang="en-US" dirty="0"/>
                    </a:p>
                  </a:txBody>
                  <a:tcPr/>
                </a:tc>
                <a:tc>
                  <a:txBody>
                    <a:bodyPr/>
                    <a:lstStyle/>
                    <a:p>
                      <a:endParaRPr lang="en-US" dirty="0"/>
                    </a:p>
                  </a:txBody>
                  <a:tcPr/>
                </a:tc>
                <a:tc>
                  <a:txBody>
                    <a:bodyPr/>
                    <a:lstStyle/>
                    <a:p>
                      <a:r>
                        <a:rPr lang="en-GB" dirty="0" smtClean="0"/>
                        <a:t>Pass</a:t>
                      </a:r>
                      <a:endParaRPr lang="en-US" dirty="0"/>
                    </a:p>
                  </a:txBody>
                  <a:tcPr/>
                </a:tc>
              </a:tr>
              <a:tr h="1199327">
                <a:tc>
                  <a:txBody>
                    <a:bodyPr/>
                    <a:lstStyle/>
                    <a:p>
                      <a:r>
                        <a:rPr lang="en-GB" dirty="0" smtClean="0"/>
                        <a:t>Bad</a:t>
                      </a:r>
                      <a:r>
                        <a:rPr lang="en-GB" baseline="0" dirty="0" smtClean="0"/>
                        <a:t> </a:t>
                      </a:r>
                      <a:r>
                        <a:rPr lang="en-GB" dirty="0" smtClean="0"/>
                        <a:t>Password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Enter valid user ID and invalid password. Press OK</a:t>
                      </a:r>
                      <a:endParaRPr lang="en-US" dirty="0" smtClean="0"/>
                    </a:p>
                    <a:p>
                      <a:endParaRPr lang="en-US" dirty="0"/>
                    </a:p>
                  </a:txBody>
                  <a:tcPr/>
                </a:tc>
                <a:tc>
                  <a:txBody>
                    <a:bodyPr/>
                    <a:lstStyle/>
                    <a:p>
                      <a:r>
                        <a:rPr lang="en-GB" dirty="0" smtClean="0"/>
                        <a:t>Error Message. Stay with Logon form</a:t>
                      </a:r>
                      <a:endParaRPr lang="en-US" dirty="0"/>
                    </a:p>
                  </a:txBody>
                  <a:tcPr/>
                </a:tc>
                <a:tc>
                  <a:txBody>
                    <a:bodyPr/>
                    <a:lstStyle/>
                    <a:p>
                      <a:endParaRPr lang="en-US" dirty="0"/>
                    </a:p>
                  </a:txBody>
                  <a:tcPr/>
                </a:tc>
                <a:tc>
                  <a:txBody>
                    <a:bodyPr/>
                    <a:lstStyle/>
                    <a:p>
                      <a:endParaRPr lang="en-US" dirty="0"/>
                    </a:p>
                  </a:txBody>
                  <a:tcPr/>
                </a:tc>
              </a:tr>
              <a:tr h="1315676">
                <a:tc>
                  <a:txBody>
                    <a:bodyPr/>
                    <a:lstStyle/>
                    <a:p>
                      <a:r>
                        <a:rPr lang="en-GB" dirty="0" smtClean="0"/>
                        <a:t>Invalid </a:t>
                      </a:r>
                      <a:r>
                        <a:rPr lang="en-GB" dirty="0" err="1" smtClean="0"/>
                        <a:t>userID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Enter invalid user ID and “invalid” password. Press OK</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Error Message. Stay with Logon form</a:t>
                      </a:r>
                      <a:endParaRPr lang="en-US" dirty="0" smtClean="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4268073710"/>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GB"/>
              <a:t>Test Steps Example</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432" y="4557711"/>
            <a:ext cx="8582025"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5477" y="763404"/>
            <a:ext cx="3988675" cy="3320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Connector 2"/>
          <p:cNvCxnSpPr/>
          <p:nvPr/>
        </p:nvCxnSpPr>
        <p:spPr>
          <a:xfrm flipV="1">
            <a:off x="961697" y="3799495"/>
            <a:ext cx="725213" cy="83704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364828" y="3799493"/>
            <a:ext cx="2384616" cy="83704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85776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Logging the Results</a:t>
            </a:r>
            <a:endParaRPr lang="en-GB" dirty="0"/>
          </a:p>
        </p:txBody>
      </p:sp>
      <p:sp>
        <p:nvSpPr>
          <p:cNvPr id="3" name="Content Placeholder 2"/>
          <p:cNvSpPr>
            <a:spLocks noGrp="1"/>
          </p:cNvSpPr>
          <p:nvPr>
            <p:ph idx="1"/>
          </p:nvPr>
        </p:nvSpPr>
        <p:spPr/>
        <p:txBody>
          <a:bodyPr/>
          <a:lstStyle/>
          <a:p>
            <a:r>
              <a:rPr lang="en-GB" dirty="0" smtClean="0"/>
              <a:t>Expected Behaviour vs. Actual Behaviour</a:t>
            </a:r>
          </a:p>
          <a:p>
            <a:r>
              <a:rPr lang="en-US" dirty="0" smtClean="0"/>
              <a:t>Create a test log that records and compares results and comments on any discrepancies</a:t>
            </a:r>
          </a:p>
          <a:p>
            <a:r>
              <a:rPr lang="en-US" dirty="0" smtClean="0"/>
              <a:t>Priority and Severity</a:t>
            </a:r>
          </a:p>
          <a:p>
            <a:r>
              <a:rPr lang="en-US" dirty="0" smtClean="0"/>
              <a:t>Cross-referenced evidence of testing, </a:t>
            </a:r>
            <a:r>
              <a:rPr lang="en-US" dirty="0" err="1" smtClean="0"/>
              <a:t>ie</a:t>
            </a:r>
            <a:r>
              <a:rPr lang="en-US" dirty="0" smtClean="0"/>
              <a:t>: </a:t>
            </a:r>
          </a:p>
          <a:p>
            <a:pPr lvl="1"/>
            <a:r>
              <a:rPr lang="en-US" dirty="0" smtClean="0"/>
              <a:t>file print, printed output, screen prints as necessary to show test results</a:t>
            </a:r>
            <a:endParaRPr lang="en-GB" dirty="0"/>
          </a:p>
        </p:txBody>
      </p:sp>
    </p:spTree>
    <p:extLst>
      <p:ext uri="{BB962C8B-B14F-4D97-AF65-F5344CB8AC3E}">
        <p14:creationId xmlns:p14="http://schemas.microsoft.com/office/powerpoint/2010/main" val="24896884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GB" dirty="0" smtClean="0"/>
              <a:t>Review</a:t>
            </a:r>
          </a:p>
        </p:txBody>
      </p:sp>
      <p:sp>
        <p:nvSpPr>
          <p:cNvPr id="22531" name="Rectangle 3"/>
          <p:cNvSpPr>
            <a:spLocks noGrp="1" noChangeArrowheads="1"/>
          </p:cNvSpPr>
          <p:nvPr>
            <p:ph type="body" idx="1"/>
          </p:nvPr>
        </p:nvSpPr>
        <p:spPr/>
        <p:txBody>
          <a:bodyPr/>
          <a:lstStyle/>
          <a:p>
            <a:pPr lvl="1">
              <a:lnSpc>
                <a:spcPct val="90000"/>
              </a:lnSpc>
            </a:pPr>
            <a:endParaRPr lang="en-GB" dirty="0" smtClean="0"/>
          </a:p>
          <a:p>
            <a:pPr lvl="1">
              <a:lnSpc>
                <a:spcPct val="90000"/>
              </a:lnSpc>
            </a:pPr>
            <a:endParaRPr lang="en-GB" dirty="0" smtClean="0"/>
          </a:p>
        </p:txBody>
      </p:sp>
      <p:sp>
        <p:nvSpPr>
          <p:cNvPr id="4" name="Rectangle 3"/>
          <p:cNvSpPr txBox="1">
            <a:spLocks noChangeArrowheads="1"/>
          </p:cNvSpPr>
          <p:nvPr/>
        </p:nvSpPr>
        <p:spPr bwMode="auto">
          <a:xfrm>
            <a:off x="210253" y="1138903"/>
            <a:ext cx="8709025" cy="5568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82575" indent="-225425" eaLnBrk="0" fontAlgn="base" hangingPunct="0">
              <a:lnSpc>
                <a:spcPct val="110000"/>
              </a:lnSpc>
              <a:spcBef>
                <a:spcPct val="15000"/>
              </a:spcBef>
              <a:spcAft>
                <a:spcPct val="10000"/>
              </a:spcAft>
              <a:buClr>
                <a:srgbClr val="AAAAAA"/>
              </a:buClr>
              <a:buFontTx/>
              <a:buChar char="•"/>
            </a:pPr>
            <a:r>
              <a:rPr lang="en-GB" sz="2400" b="1" kern="0" dirty="0" smtClean="0">
                <a:solidFill>
                  <a:srgbClr val="134183"/>
                </a:solidFill>
              </a:rPr>
              <a:t>Test Plans make testing formal:</a:t>
            </a:r>
          </a:p>
          <a:p>
            <a:pPr marL="739775" lvl="1" indent="-225425" eaLnBrk="0" fontAlgn="base" hangingPunct="0">
              <a:lnSpc>
                <a:spcPct val="110000"/>
              </a:lnSpc>
              <a:spcBef>
                <a:spcPct val="15000"/>
              </a:spcBef>
              <a:spcAft>
                <a:spcPct val="10000"/>
              </a:spcAft>
              <a:buClr>
                <a:srgbClr val="AAAAAA"/>
              </a:buClr>
              <a:buFontTx/>
              <a:buChar char="•"/>
            </a:pPr>
            <a:r>
              <a:rPr lang="en-GB" sz="2400" b="1" kern="0" dirty="0" smtClean="0">
                <a:solidFill>
                  <a:srgbClr val="134183"/>
                </a:solidFill>
              </a:rPr>
              <a:t>You know where you are</a:t>
            </a:r>
          </a:p>
          <a:p>
            <a:pPr marL="739775" lvl="1" indent="-225425" eaLnBrk="0" fontAlgn="base" hangingPunct="0">
              <a:lnSpc>
                <a:spcPct val="110000"/>
              </a:lnSpc>
              <a:spcBef>
                <a:spcPct val="15000"/>
              </a:spcBef>
              <a:spcAft>
                <a:spcPct val="10000"/>
              </a:spcAft>
              <a:buClr>
                <a:srgbClr val="AAAAAA"/>
              </a:buClr>
              <a:buFontTx/>
              <a:buChar char="•"/>
            </a:pPr>
            <a:r>
              <a:rPr lang="en-GB" sz="2400" b="1" kern="0" dirty="0" smtClean="0">
                <a:solidFill>
                  <a:srgbClr val="134183"/>
                </a:solidFill>
              </a:rPr>
              <a:t>Provide Documentation</a:t>
            </a:r>
          </a:p>
          <a:p>
            <a:pPr marL="739775" lvl="1" indent="-225425" eaLnBrk="0" fontAlgn="base" hangingPunct="0">
              <a:lnSpc>
                <a:spcPct val="110000"/>
              </a:lnSpc>
              <a:spcBef>
                <a:spcPct val="15000"/>
              </a:spcBef>
              <a:spcAft>
                <a:spcPct val="10000"/>
              </a:spcAft>
              <a:buClr>
                <a:srgbClr val="AAAAAA"/>
              </a:buClr>
              <a:buFontTx/>
              <a:buChar char="•"/>
            </a:pPr>
            <a:r>
              <a:rPr lang="en-GB" sz="2400" b="1" kern="0" dirty="0" smtClean="0">
                <a:solidFill>
                  <a:srgbClr val="134183"/>
                </a:solidFill>
              </a:rPr>
              <a:t>Encourage Regression Testing</a:t>
            </a:r>
          </a:p>
          <a:p>
            <a:pPr marL="739775" lvl="1" indent="-225425" eaLnBrk="0" fontAlgn="base" hangingPunct="0">
              <a:lnSpc>
                <a:spcPct val="110000"/>
              </a:lnSpc>
              <a:spcBef>
                <a:spcPct val="15000"/>
              </a:spcBef>
              <a:spcAft>
                <a:spcPct val="10000"/>
              </a:spcAft>
              <a:buClr>
                <a:srgbClr val="AAAAAA"/>
              </a:buClr>
              <a:buFontTx/>
              <a:buChar char="•"/>
            </a:pPr>
            <a:r>
              <a:rPr lang="en-GB" sz="2400" b="1" kern="0" dirty="0" smtClean="0">
                <a:solidFill>
                  <a:srgbClr val="134183"/>
                </a:solidFill>
              </a:rPr>
              <a:t>Promote Understanding</a:t>
            </a:r>
          </a:p>
          <a:p>
            <a:pPr marL="739775" lvl="1" indent="-225425" eaLnBrk="0" fontAlgn="base" hangingPunct="0">
              <a:lnSpc>
                <a:spcPct val="110000"/>
              </a:lnSpc>
              <a:spcBef>
                <a:spcPct val="15000"/>
              </a:spcBef>
              <a:spcAft>
                <a:spcPct val="10000"/>
              </a:spcAft>
              <a:buClr>
                <a:srgbClr val="AAAAAA"/>
              </a:buClr>
              <a:buFontTx/>
              <a:buChar char="•"/>
            </a:pPr>
            <a:endParaRPr lang="en-GB" sz="2400" b="1" kern="0" dirty="0" smtClean="0">
              <a:solidFill>
                <a:srgbClr val="134183"/>
              </a:solidFill>
            </a:endParaRPr>
          </a:p>
        </p:txBody>
      </p:sp>
    </p:spTree>
    <p:extLst>
      <p:ext uri="{BB962C8B-B14F-4D97-AF65-F5344CB8AC3E}">
        <p14:creationId xmlns:p14="http://schemas.microsoft.com/office/powerpoint/2010/main" val="30416110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normAutofit lnSpcReduction="10000"/>
          </a:bodyPr>
          <a:lstStyle/>
          <a:p>
            <a:r>
              <a:rPr lang="en-GB" dirty="0"/>
              <a:t>Essential Principles for Good Web Design</a:t>
            </a:r>
          </a:p>
          <a:p>
            <a:pPr lvl="1"/>
            <a:r>
              <a:rPr lang="en-GB" dirty="0" smtClean="0">
                <a:hlinkClick r:id="rId3"/>
              </a:rPr>
              <a:t>http</a:t>
            </a:r>
            <a:r>
              <a:rPr lang="en-GB" dirty="0">
                <a:hlinkClick r:id="rId3"/>
              </a:rPr>
              <a:t>://design.tutsplus.com/tutorials/9-essential-principles-for-good-web-design--</a:t>
            </a:r>
            <a:r>
              <a:rPr lang="en-GB" dirty="0" smtClean="0">
                <a:hlinkClick r:id="rId3"/>
              </a:rPr>
              <a:t>psd-56</a:t>
            </a:r>
            <a:endParaRPr lang="en-GB" dirty="0" smtClean="0"/>
          </a:p>
          <a:p>
            <a:r>
              <a:rPr lang="en-GB" dirty="0"/>
              <a:t>Usability Heuristics for User Interface Design</a:t>
            </a:r>
          </a:p>
          <a:p>
            <a:pPr lvl="1"/>
            <a:r>
              <a:rPr lang="en-GB" dirty="0" smtClean="0">
                <a:hlinkClick r:id="rId4"/>
              </a:rPr>
              <a:t>http</a:t>
            </a:r>
            <a:r>
              <a:rPr lang="en-GB" dirty="0">
                <a:hlinkClick r:id="rId4"/>
              </a:rPr>
              <a:t>://www.nngroup.com/articles/ten-usability-heuristics</a:t>
            </a:r>
            <a:r>
              <a:rPr lang="en-GB" dirty="0" smtClean="0">
                <a:hlinkClick r:id="rId4"/>
              </a:rPr>
              <a:t>/</a:t>
            </a:r>
            <a:endParaRPr lang="en-GB" dirty="0" smtClean="0"/>
          </a:p>
          <a:p>
            <a:r>
              <a:rPr lang="en-GB" dirty="0" smtClean="0"/>
              <a:t>Introduction to Usability</a:t>
            </a:r>
          </a:p>
          <a:p>
            <a:pPr lvl="1"/>
            <a:r>
              <a:rPr lang="en-GB" dirty="0">
                <a:hlinkClick r:id="rId5"/>
              </a:rPr>
              <a:t>http://www.nngroup.com/articles/usability-101-introduction-to-usability</a:t>
            </a:r>
            <a:r>
              <a:rPr lang="en-GB" dirty="0" smtClean="0">
                <a:hlinkClick r:id="rId5"/>
              </a:rPr>
              <a:t>/</a:t>
            </a:r>
            <a:endParaRPr lang="en-GB" dirty="0" smtClean="0"/>
          </a:p>
          <a:p>
            <a:r>
              <a:rPr lang="en-GB" dirty="0" smtClean="0"/>
              <a:t>Things People Hate About Your Website</a:t>
            </a:r>
          </a:p>
          <a:p>
            <a:pPr lvl="1"/>
            <a:r>
              <a:rPr lang="en-GB" dirty="0">
                <a:hlinkClick r:id="rId6"/>
              </a:rPr>
              <a:t>http://</a:t>
            </a:r>
            <a:r>
              <a:rPr lang="en-GB" dirty="0" smtClean="0">
                <a:hlinkClick r:id="rId6"/>
              </a:rPr>
              <a:t>blog.hubspot.com/blog/tabid/6307/bid/32307/15-Things-People-Absolutely-Hate-About-Your-Website.aspx</a:t>
            </a:r>
            <a:endParaRPr lang="en-GB" dirty="0" smtClean="0"/>
          </a:p>
          <a:p>
            <a:r>
              <a:rPr lang="en-GB" dirty="0" smtClean="0"/>
              <a:t>Web Design Do and Don’ts</a:t>
            </a:r>
          </a:p>
          <a:p>
            <a:pPr lvl="1"/>
            <a:r>
              <a:rPr lang="en-GB" dirty="0">
                <a:hlinkClick r:id="rId7"/>
              </a:rPr>
              <a:t>http://</a:t>
            </a:r>
            <a:r>
              <a:rPr lang="en-GB" dirty="0" smtClean="0">
                <a:hlinkClick r:id="rId7"/>
              </a:rPr>
              <a:t>www.learningwebdesign.com/pdf/lwd2_dos_and_donts.pdf</a:t>
            </a:r>
            <a:endParaRPr lang="en-GB" dirty="0" smtClean="0"/>
          </a:p>
          <a:p>
            <a:r>
              <a:rPr lang="en-GB" dirty="0" smtClean="0"/>
              <a:t>Google Animation Guidelines</a:t>
            </a:r>
            <a:endParaRPr lang="en-GB" dirty="0"/>
          </a:p>
          <a:p>
            <a:pPr lvl="1"/>
            <a:r>
              <a:rPr lang="en-GB" dirty="0"/>
              <a:t>http://www.google.co.uk/design/spec/animation/authentic-motion.html#</a:t>
            </a:r>
          </a:p>
          <a:p>
            <a:pPr lvl="1"/>
            <a:endParaRPr lang="en-GB" dirty="0"/>
          </a:p>
        </p:txBody>
      </p:sp>
      <p:sp>
        <p:nvSpPr>
          <p:cNvPr id="3" name="Title 2"/>
          <p:cNvSpPr>
            <a:spLocks noGrp="1"/>
          </p:cNvSpPr>
          <p:nvPr>
            <p:ph type="title"/>
          </p:nvPr>
        </p:nvSpPr>
        <p:spPr/>
        <p:txBody>
          <a:bodyPr/>
          <a:lstStyle/>
          <a:p>
            <a:r>
              <a:rPr lang="en-GB" dirty="0" smtClean="0"/>
              <a:t>Further Links - 1</a:t>
            </a:r>
            <a:endParaRPr lang="en-GB" dirty="0"/>
          </a:p>
        </p:txBody>
      </p:sp>
    </p:spTree>
    <p:extLst>
      <p:ext uri="{BB962C8B-B14F-4D97-AF65-F5344CB8AC3E}">
        <p14:creationId xmlns:p14="http://schemas.microsoft.com/office/powerpoint/2010/main" val="1308997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err="1" smtClean="0"/>
              <a:t>WebSite</a:t>
            </a:r>
            <a:r>
              <a:rPr lang="en-GB" dirty="0" smtClean="0"/>
              <a:t> Design Ledger 20 do’s and don’ts</a:t>
            </a:r>
          </a:p>
          <a:p>
            <a:pPr lvl="1"/>
            <a:r>
              <a:rPr lang="en-GB" dirty="0" smtClean="0">
                <a:hlinkClick r:id="rId3"/>
              </a:rPr>
              <a:t>http</a:t>
            </a:r>
            <a:r>
              <a:rPr lang="en-GB" dirty="0">
                <a:hlinkClick r:id="rId3"/>
              </a:rPr>
              <a:t>://</a:t>
            </a:r>
            <a:r>
              <a:rPr lang="en-GB" dirty="0" smtClean="0">
                <a:hlinkClick r:id="rId3"/>
              </a:rPr>
              <a:t>webdesignledger.com/tips/20-dos-and-donts-of-effective-web-design</a:t>
            </a:r>
            <a:endParaRPr lang="en-GB" dirty="0" smtClean="0"/>
          </a:p>
          <a:p>
            <a:r>
              <a:rPr lang="en-GB" dirty="0" smtClean="0"/>
              <a:t>A list of some useful design don’ts</a:t>
            </a:r>
          </a:p>
          <a:p>
            <a:pPr lvl="1"/>
            <a:r>
              <a:rPr lang="en-GB" dirty="0"/>
              <a:t>http://www.greenville.k12.sc.us/Employees/main.asp?titleid=teacherwebdonts</a:t>
            </a:r>
          </a:p>
        </p:txBody>
      </p:sp>
      <p:sp>
        <p:nvSpPr>
          <p:cNvPr id="3" name="Title 2"/>
          <p:cNvSpPr>
            <a:spLocks noGrp="1"/>
          </p:cNvSpPr>
          <p:nvPr>
            <p:ph type="title"/>
          </p:nvPr>
        </p:nvSpPr>
        <p:spPr/>
        <p:txBody>
          <a:bodyPr/>
          <a:lstStyle/>
          <a:p>
            <a:r>
              <a:rPr lang="en-GB" dirty="0" smtClean="0"/>
              <a:t>Further Links - 2</a:t>
            </a:r>
            <a:endParaRPr lang="en-GB" dirty="0"/>
          </a:p>
        </p:txBody>
      </p:sp>
    </p:spTree>
    <p:extLst>
      <p:ext uri="{BB962C8B-B14F-4D97-AF65-F5344CB8AC3E}">
        <p14:creationId xmlns:p14="http://schemas.microsoft.com/office/powerpoint/2010/main" val="1841875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Review the following web sites specifying</a:t>
            </a:r>
          </a:p>
          <a:p>
            <a:pPr lvl="1"/>
            <a:r>
              <a:rPr lang="en-GB" dirty="0" smtClean="0"/>
              <a:t>Are they good/bad?</a:t>
            </a:r>
          </a:p>
          <a:p>
            <a:pPr lvl="1"/>
            <a:r>
              <a:rPr lang="en-GB" dirty="0" smtClean="0"/>
              <a:t>What makes them good/bad?</a:t>
            </a:r>
          </a:p>
          <a:p>
            <a:pPr lvl="1"/>
            <a:r>
              <a:rPr lang="en-GB" dirty="0" smtClean="0"/>
              <a:t>Which do you prefer and why?</a:t>
            </a:r>
          </a:p>
          <a:p>
            <a:pPr lvl="1"/>
            <a:endParaRPr lang="en-GB" dirty="0"/>
          </a:p>
          <a:p>
            <a:pPr lvl="1"/>
            <a:r>
              <a:rPr lang="en-GB" dirty="0" smtClean="0"/>
              <a:t>Compare:</a:t>
            </a:r>
          </a:p>
          <a:p>
            <a:pPr lvl="1"/>
            <a:r>
              <a:rPr lang="en-GB" dirty="0">
                <a:hlinkClick r:id="rId3"/>
              </a:rPr>
              <a:t>http://</a:t>
            </a:r>
            <a:r>
              <a:rPr lang="en-GB" dirty="0" smtClean="0">
                <a:hlinkClick r:id="rId3"/>
              </a:rPr>
              <a:t>searchengineland.com/analyzing-the-major-shopping-search-services-10965</a:t>
            </a:r>
            <a:endParaRPr lang="en-GB" dirty="0" smtClean="0"/>
          </a:p>
          <a:p>
            <a:pPr lvl="1"/>
            <a:r>
              <a:rPr lang="en-GB" dirty="0">
                <a:hlinkClick r:id="rId4"/>
              </a:rPr>
              <a:t>https://</a:t>
            </a:r>
            <a:r>
              <a:rPr lang="en-GB" dirty="0" smtClean="0">
                <a:hlinkClick r:id="rId4"/>
              </a:rPr>
              <a:t>www.google.co.uk/shopping</a:t>
            </a:r>
            <a:endParaRPr lang="en-GB" dirty="0" smtClean="0"/>
          </a:p>
          <a:p>
            <a:pPr lvl="1"/>
            <a:r>
              <a:rPr lang="en-GB" dirty="0"/>
              <a:t>https://shopping.yahoo.com/</a:t>
            </a:r>
          </a:p>
        </p:txBody>
      </p:sp>
      <p:sp>
        <p:nvSpPr>
          <p:cNvPr id="3" name="Title 2"/>
          <p:cNvSpPr>
            <a:spLocks noGrp="1"/>
          </p:cNvSpPr>
          <p:nvPr>
            <p:ph type="title"/>
          </p:nvPr>
        </p:nvSpPr>
        <p:spPr/>
        <p:txBody>
          <a:bodyPr/>
          <a:lstStyle/>
          <a:p>
            <a:r>
              <a:rPr lang="en-GB" dirty="0" smtClean="0"/>
              <a:t>Exercise</a:t>
            </a:r>
            <a:endParaRPr lang="en-GB" dirty="0"/>
          </a:p>
        </p:txBody>
      </p:sp>
    </p:spTree>
    <p:extLst>
      <p:ext uri="{BB962C8B-B14F-4D97-AF65-F5344CB8AC3E}">
        <p14:creationId xmlns:p14="http://schemas.microsoft.com/office/powerpoint/2010/main" val="3411291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What is it that these sites bad?</a:t>
            </a:r>
          </a:p>
          <a:p>
            <a:pPr lvl="1"/>
            <a:r>
              <a:rPr lang="en-GB" dirty="0">
                <a:hlinkClick r:id="rId3"/>
              </a:rPr>
              <a:t>http://www.007museum.com</a:t>
            </a:r>
            <a:r>
              <a:rPr lang="en-GB" dirty="0" smtClean="0">
                <a:hlinkClick r:id="rId3"/>
              </a:rPr>
              <a:t>/</a:t>
            </a:r>
            <a:endParaRPr lang="en-GB" dirty="0" smtClean="0"/>
          </a:p>
          <a:p>
            <a:pPr lvl="1"/>
            <a:r>
              <a:rPr lang="en-GB" dirty="0">
                <a:hlinkClick r:id="rId4"/>
              </a:rPr>
              <a:t>http://www.arngren.net</a:t>
            </a:r>
            <a:r>
              <a:rPr lang="en-GB" dirty="0" smtClean="0">
                <a:hlinkClick r:id="rId4"/>
              </a:rPr>
              <a:t>/</a:t>
            </a:r>
            <a:endParaRPr lang="en-GB" dirty="0" smtClean="0"/>
          </a:p>
          <a:p>
            <a:pPr lvl="1"/>
            <a:r>
              <a:rPr lang="en-GB" dirty="0" smtClean="0">
                <a:hlinkClick r:id="rId5"/>
              </a:rPr>
              <a:t>Rudgwicksteamshow.co.uk</a:t>
            </a:r>
            <a:endParaRPr lang="en-GB" dirty="0" smtClean="0"/>
          </a:p>
          <a:p>
            <a:pPr lvl="1"/>
            <a:r>
              <a:rPr lang="en-GB" dirty="0">
                <a:hlinkClick r:id="rId6"/>
              </a:rPr>
              <a:t>http://www.bolenreport.com</a:t>
            </a:r>
            <a:r>
              <a:rPr lang="en-GB" dirty="0" smtClean="0">
                <a:hlinkClick r:id="rId6"/>
              </a:rPr>
              <a:t>/</a:t>
            </a:r>
            <a:endParaRPr lang="en-GB" dirty="0" smtClean="0"/>
          </a:p>
          <a:p>
            <a:pPr lvl="1"/>
            <a:r>
              <a:rPr lang="en-GB" dirty="0">
                <a:hlinkClick r:id="rId7"/>
              </a:rPr>
              <a:t>http://www.pennyjuice.com</a:t>
            </a:r>
            <a:r>
              <a:rPr lang="en-GB" dirty="0" smtClean="0">
                <a:hlinkClick r:id="rId7"/>
              </a:rPr>
              <a:t>/</a:t>
            </a:r>
            <a:endParaRPr lang="en-GB" dirty="0" smtClean="0"/>
          </a:p>
          <a:p>
            <a:pPr lvl="1"/>
            <a:r>
              <a:rPr lang="en-GB" dirty="0" smtClean="0">
                <a:hlinkClick r:id="rId8"/>
              </a:rPr>
              <a:t>http://www.lings</a:t>
            </a:r>
            <a:r>
              <a:rPr lang="en-GB" b="1" dirty="0" smtClean="0">
                <a:hlinkClick r:id="rId8"/>
              </a:rPr>
              <a:t>cars</a:t>
            </a:r>
            <a:r>
              <a:rPr lang="en-GB" dirty="0" smtClean="0">
                <a:hlinkClick r:id="rId8"/>
              </a:rPr>
              <a:t>.com/</a:t>
            </a:r>
            <a:endParaRPr lang="en-GB" dirty="0"/>
          </a:p>
        </p:txBody>
      </p:sp>
      <p:sp>
        <p:nvSpPr>
          <p:cNvPr id="3" name="Title 2"/>
          <p:cNvSpPr>
            <a:spLocks noGrp="1"/>
          </p:cNvSpPr>
          <p:nvPr>
            <p:ph type="title"/>
          </p:nvPr>
        </p:nvSpPr>
        <p:spPr/>
        <p:txBody>
          <a:bodyPr/>
          <a:lstStyle/>
          <a:p>
            <a:r>
              <a:rPr lang="en-GB" dirty="0" smtClean="0"/>
              <a:t>Exercise</a:t>
            </a:r>
            <a:endParaRPr lang="en-GB" dirty="0"/>
          </a:p>
        </p:txBody>
      </p:sp>
    </p:spTree>
    <p:extLst>
      <p:ext uri="{BB962C8B-B14F-4D97-AF65-F5344CB8AC3E}">
        <p14:creationId xmlns:p14="http://schemas.microsoft.com/office/powerpoint/2010/main" val="3429753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Users appreciate quality and credibility</a:t>
            </a:r>
          </a:p>
          <a:p>
            <a:r>
              <a:rPr lang="en-GB" dirty="0" smtClean="0"/>
              <a:t>Users don’t read, they </a:t>
            </a:r>
            <a:r>
              <a:rPr lang="en-GB" dirty="0"/>
              <a:t>scan (</a:t>
            </a:r>
            <a:r>
              <a:rPr lang="en-GB" dirty="0">
                <a:hlinkClick r:id="rId3"/>
              </a:rPr>
              <a:t>http://www.etre.com/usability/eyetracking/showme</a:t>
            </a:r>
            <a:r>
              <a:rPr lang="en-GB" dirty="0" smtClean="0">
                <a:hlinkClick r:id="rId3"/>
              </a:rPr>
              <a:t>/</a:t>
            </a:r>
            <a:r>
              <a:rPr lang="en-GB" dirty="0" smtClean="0"/>
              <a:t>)</a:t>
            </a:r>
          </a:p>
          <a:p>
            <a:r>
              <a:rPr lang="en-GB" dirty="0"/>
              <a:t>Web users are impatient and insist on instant </a:t>
            </a:r>
            <a:r>
              <a:rPr lang="en-GB" dirty="0" smtClean="0"/>
              <a:t>gratification</a:t>
            </a:r>
          </a:p>
          <a:p>
            <a:r>
              <a:rPr lang="en-GB" dirty="0"/>
              <a:t>Users don’t make optimal </a:t>
            </a:r>
            <a:r>
              <a:rPr lang="en-GB" dirty="0" smtClean="0"/>
              <a:t>choices</a:t>
            </a:r>
          </a:p>
          <a:p>
            <a:r>
              <a:rPr lang="en-GB" dirty="0" smtClean="0"/>
              <a:t>Users follow their intuition</a:t>
            </a:r>
          </a:p>
          <a:p>
            <a:r>
              <a:rPr lang="en-GB" dirty="0"/>
              <a:t>Users want to have control</a:t>
            </a:r>
            <a:endParaRPr lang="en-GB" dirty="0" smtClean="0"/>
          </a:p>
          <a:p>
            <a:endParaRPr lang="en-GB" dirty="0"/>
          </a:p>
        </p:txBody>
      </p:sp>
      <p:sp>
        <p:nvSpPr>
          <p:cNvPr id="3" name="Title 2"/>
          <p:cNvSpPr>
            <a:spLocks noGrp="1"/>
          </p:cNvSpPr>
          <p:nvPr>
            <p:ph type="title"/>
          </p:nvPr>
        </p:nvSpPr>
        <p:spPr/>
        <p:txBody>
          <a:bodyPr/>
          <a:lstStyle/>
          <a:p>
            <a:r>
              <a:rPr lang="en-GB" dirty="0" smtClean="0"/>
              <a:t>How Users Think</a:t>
            </a:r>
            <a:endParaRPr lang="en-GB" dirty="0"/>
          </a:p>
        </p:txBody>
      </p:sp>
    </p:spTree>
    <p:extLst>
      <p:ext uri="{BB962C8B-B14F-4D97-AF65-F5344CB8AC3E}">
        <p14:creationId xmlns:p14="http://schemas.microsoft.com/office/powerpoint/2010/main" val="842067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Don’t make users think</a:t>
            </a:r>
          </a:p>
          <a:p>
            <a:pPr lvl="1"/>
            <a:r>
              <a:rPr lang="en-GB" dirty="0" smtClean="0"/>
              <a:t>Bad: </a:t>
            </a:r>
            <a:r>
              <a:rPr lang="en-GB" dirty="0"/>
              <a:t>www.rudgwicksteamshow.co.uk</a:t>
            </a:r>
            <a:endParaRPr lang="en-GB" dirty="0" smtClean="0"/>
          </a:p>
          <a:p>
            <a:r>
              <a:rPr lang="en-GB" dirty="0"/>
              <a:t>Don’t squander users’ </a:t>
            </a:r>
            <a:r>
              <a:rPr lang="en-GB" dirty="0" smtClean="0"/>
              <a:t>patience</a:t>
            </a:r>
          </a:p>
          <a:p>
            <a:pPr lvl="1"/>
            <a:r>
              <a:rPr lang="en-GB" dirty="0" smtClean="0"/>
              <a:t>Bad(</a:t>
            </a:r>
            <a:r>
              <a:rPr lang="en-GB" dirty="0" err="1" smtClean="0"/>
              <a:t>ish</a:t>
            </a:r>
            <a:r>
              <a:rPr lang="en-GB" dirty="0" smtClean="0"/>
              <a:t>): http</a:t>
            </a:r>
            <a:r>
              <a:rPr lang="en-GB" dirty="0"/>
              <a:t>://www.thetimes.co.uk/</a:t>
            </a:r>
            <a:endParaRPr lang="en-GB" dirty="0" smtClean="0"/>
          </a:p>
          <a:p>
            <a:r>
              <a:rPr lang="en-GB" dirty="0" smtClean="0"/>
              <a:t>Try to </a:t>
            </a:r>
            <a:r>
              <a:rPr lang="en-GB" dirty="0"/>
              <a:t>focus users’ </a:t>
            </a:r>
            <a:r>
              <a:rPr lang="en-GB" dirty="0" smtClean="0"/>
              <a:t>attention</a:t>
            </a:r>
          </a:p>
          <a:p>
            <a:pPr lvl="1"/>
            <a:r>
              <a:rPr lang="en-GB" dirty="0" smtClean="0"/>
              <a:t>Good: www.bbc.co.uk</a:t>
            </a:r>
          </a:p>
          <a:p>
            <a:pPr lvl="1"/>
            <a:r>
              <a:rPr lang="en-GB" dirty="0" smtClean="0"/>
              <a:t>Bad: www.lingscars.com</a:t>
            </a:r>
            <a:endParaRPr lang="en-GB" dirty="0"/>
          </a:p>
        </p:txBody>
      </p:sp>
      <p:sp>
        <p:nvSpPr>
          <p:cNvPr id="3" name="Title 2"/>
          <p:cNvSpPr>
            <a:spLocks noGrp="1"/>
          </p:cNvSpPr>
          <p:nvPr>
            <p:ph type="title"/>
          </p:nvPr>
        </p:nvSpPr>
        <p:spPr/>
        <p:txBody>
          <a:bodyPr/>
          <a:lstStyle/>
          <a:p>
            <a:r>
              <a:rPr lang="en-GB" dirty="0" smtClean="0"/>
              <a:t>Principles of Effective Web Design - 1</a:t>
            </a:r>
            <a:endParaRPr lang="en-GB" dirty="0"/>
          </a:p>
        </p:txBody>
      </p:sp>
    </p:spTree>
    <p:extLst>
      <p:ext uri="{BB962C8B-B14F-4D97-AF65-F5344CB8AC3E}">
        <p14:creationId xmlns:p14="http://schemas.microsoft.com/office/powerpoint/2010/main" val="192970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Clearly show what functions are available</a:t>
            </a:r>
          </a:p>
          <a:p>
            <a:pPr lvl="1"/>
            <a:r>
              <a:rPr lang="en-GB" dirty="0">
                <a:hlinkClick r:id="rId3"/>
              </a:rPr>
              <a:t>http://</a:t>
            </a:r>
            <a:r>
              <a:rPr lang="en-GB" dirty="0" smtClean="0">
                <a:hlinkClick r:id="rId3"/>
              </a:rPr>
              <a:t>en.wikipedia.org/wiki/Mystery_meat_navigation</a:t>
            </a:r>
            <a:endParaRPr lang="en-GB" dirty="0" smtClean="0"/>
          </a:p>
          <a:p>
            <a:r>
              <a:rPr lang="en-GB" dirty="0" smtClean="0"/>
              <a:t>Use simple, concise text and strive for simplicity</a:t>
            </a:r>
          </a:p>
          <a:p>
            <a:pPr lvl="1"/>
            <a:r>
              <a:rPr lang="en-GB" dirty="0" smtClean="0"/>
              <a:t>www.qa.com</a:t>
            </a:r>
            <a:endParaRPr lang="en-GB" dirty="0"/>
          </a:p>
          <a:p>
            <a:r>
              <a:rPr lang="en-GB" dirty="0" smtClean="0"/>
              <a:t>Don’t be afraid of white space</a:t>
            </a:r>
          </a:p>
          <a:p>
            <a:r>
              <a:rPr lang="en-GB" dirty="0" smtClean="0"/>
              <a:t>Convention is good</a:t>
            </a:r>
          </a:p>
          <a:p>
            <a:r>
              <a:rPr lang="en-GB" dirty="0" smtClean="0"/>
              <a:t>Test early and often</a:t>
            </a:r>
            <a:endParaRPr lang="en-GB" dirty="0"/>
          </a:p>
        </p:txBody>
      </p:sp>
      <p:sp>
        <p:nvSpPr>
          <p:cNvPr id="3" name="Title 2"/>
          <p:cNvSpPr>
            <a:spLocks noGrp="1"/>
          </p:cNvSpPr>
          <p:nvPr>
            <p:ph type="title"/>
          </p:nvPr>
        </p:nvSpPr>
        <p:spPr/>
        <p:txBody>
          <a:bodyPr/>
          <a:lstStyle/>
          <a:p>
            <a:r>
              <a:rPr lang="en-GB" dirty="0" smtClean="0"/>
              <a:t>Principles of Effective Web Design - 2</a:t>
            </a:r>
            <a:endParaRPr lang="en-GB" dirty="0"/>
          </a:p>
        </p:txBody>
      </p:sp>
    </p:spTree>
    <p:extLst>
      <p:ext uri="{BB962C8B-B14F-4D97-AF65-F5344CB8AC3E}">
        <p14:creationId xmlns:p14="http://schemas.microsoft.com/office/powerpoint/2010/main" val="4269169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3843087" y="2791996"/>
            <a:ext cx="1318775" cy="338554"/>
          </a:xfrm>
          <a:prstGeom prst="rect">
            <a:avLst/>
          </a:prstGeom>
          <a:noFill/>
        </p:spPr>
        <p:txBody>
          <a:bodyPr wrap="square" rtlCol="0">
            <a:spAutoFit/>
          </a:bodyPr>
          <a:lstStyle/>
          <a:p>
            <a:pPr algn="ctr" fontAlgn="base">
              <a:spcBef>
                <a:spcPct val="0"/>
              </a:spcBef>
              <a:spcAft>
                <a:spcPct val="0"/>
              </a:spcAft>
            </a:pPr>
            <a:r>
              <a:rPr lang="en-US" sz="1600" b="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Cortana</a:t>
            </a:r>
            <a:endParaRPr lang="en-US" sz="1600" b="1" dirty="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6" name="AutoShape 6" descr="http://www.blogcdn.com/www.joystiq.com/media/2012/11/gamepad.jpg"/>
          <p:cNvSpPr>
            <a:spLocks noChangeAspect="1" noChangeArrowheads="1"/>
          </p:cNvSpPr>
          <p:nvPr/>
        </p:nvSpPr>
        <p:spPr bwMode="auto">
          <a:xfrm>
            <a:off x="215900" y="15875"/>
            <a:ext cx="5705475" cy="31146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sz="1000">
              <a:solidFill>
                <a:srgbClr val="000000"/>
              </a:solidFill>
            </a:endParaRPr>
          </a:p>
        </p:txBody>
      </p:sp>
      <p:sp>
        <p:nvSpPr>
          <p:cNvPr id="15" name="Content Placeholder 14"/>
          <p:cNvSpPr>
            <a:spLocks noGrp="1"/>
          </p:cNvSpPr>
          <p:nvPr>
            <p:ph type="body" sz="quarter" idx="15"/>
          </p:nvPr>
        </p:nvSpPr>
        <p:spPr/>
        <p:txBody>
          <a:bodyPr/>
          <a:lstStyle/>
          <a:p>
            <a:r>
              <a:rPr lang="en-US" dirty="0">
                <a:latin typeface="+mj-lt"/>
                <a:ea typeface="Verdana" panose="020B0604030504040204" pitchFamily="34" charset="0"/>
                <a:cs typeface="Verdana" panose="020B0604030504040204" pitchFamily="34" charset="0"/>
              </a:rPr>
              <a:t>Tailors to personal needs</a:t>
            </a:r>
          </a:p>
          <a:p>
            <a:r>
              <a:rPr lang="en-US" dirty="0">
                <a:latin typeface="+mj-lt"/>
                <a:ea typeface="Verdana" panose="020B0604030504040204" pitchFamily="34" charset="0"/>
                <a:cs typeface="Verdana" panose="020B0604030504040204" pitchFamily="34" charset="0"/>
              </a:rPr>
              <a:t>Works well on user’s preferred device</a:t>
            </a:r>
          </a:p>
          <a:p>
            <a:r>
              <a:rPr lang="en-US" dirty="0">
                <a:latin typeface="+mj-lt"/>
                <a:ea typeface="Verdana" panose="020B0604030504040204" pitchFamily="34" charset="0"/>
                <a:cs typeface="Verdana" panose="020B0604030504040204" pitchFamily="34" charset="0"/>
              </a:rPr>
              <a:t>Supports differently able people</a:t>
            </a:r>
          </a:p>
          <a:p>
            <a:endParaRPr lang="en-GB" dirty="0"/>
          </a:p>
        </p:txBody>
      </p:sp>
      <p:sp>
        <p:nvSpPr>
          <p:cNvPr id="3" name="Title 2"/>
          <p:cNvSpPr>
            <a:spLocks noGrp="1"/>
          </p:cNvSpPr>
          <p:nvPr>
            <p:ph type="title"/>
          </p:nvPr>
        </p:nvSpPr>
        <p:spPr/>
        <p:txBody>
          <a:bodyPr/>
          <a:lstStyle/>
          <a:p>
            <a:r>
              <a:rPr lang="en-GB" dirty="0" smtClean="0"/>
              <a:t>The 4 Principles of User Interface Design - Accessible</a:t>
            </a:r>
            <a:endParaRPr lang="en-GB" dirty="0"/>
          </a:p>
        </p:txBody>
      </p:sp>
      <p:pic>
        <p:nvPicPr>
          <p:cNvPr id="6146" name="Picture 2" descr="http://i.ytimg.com/vi/nX9P6skzZNU/maxresdefaul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964" y="3317011"/>
            <a:ext cx="2621020" cy="1467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6717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QA">
      <a:dk1>
        <a:srgbClr val="303030"/>
      </a:dk1>
      <a:lt1>
        <a:sysClr val="window" lastClr="FFFFFF"/>
      </a:lt1>
      <a:dk2>
        <a:srgbClr val="134983"/>
      </a:dk2>
      <a:lt2>
        <a:srgbClr val="F3F3F3"/>
      </a:lt2>
      <a:accent1>
        <a:srgbClr val="0E3C58"/>
      </a:accent1>
      <a:accent2>
        <a:srgbClr val="4591CE"/>
      </a:accent2>
      <a:accent3>
        <a:srgbClr val="18BF2B"/>
      </a:accent3>
      <a:accent4>
        <a:srgbClr val="7713B2"/>
      </a:accent4>
      <a:accent5>
        <a:srgbClr val="F08300"/>
      </a:accent5>
      <a:accent6>
        <a:srgbClr val="E50049"/>
      </a:accent6>
      <a:hlink>
        <a:srgbClr val="005BAA"/>
      </a:hlink>
      <a:folHlink>
        <a:srgbClr val="005BAA"/>
      </a:folHlink>
    </a:clrScheme>
    <a:fontScheme name="Segoe UI">
      <a:majorFont>
        <a:latin typeface="Segoe UI Light"/>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8_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11.xml><?xml version="1.0" encoding="utf-8"?>
<a:theme xmlns:a="http://schemas.openxmlformats.org/drawingml/2006/main" name="9_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12.xml><?xml version="1.0" encoding="utf-8"?>
<a:theme xmlns:a="http://schemas.openxmlformats.org/drawingml/2006/main" name="10_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13.xml><?xml version="1.0" encoding="utf-8"?>
<a:theme xmlns:a="http://schemas.openxmlformats.org/drawingml/2006/main" name="11_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14.xml><?xml version="1.0" encoding="utf-8"?>
<a:theme xmlns:a="http://schemas.openxmlformats.org/drawingml/2006/main" name="12_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15.xml><?xml version="1.0" encoding="utf-8"?>
<a:theme xmlns:a="http://schemas.openxmlformats.org/drawingml/2006/main" name="13_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16.xml><?xml version="1.0" encoding="utf-8"?>
<a:theme xmlns:a="http://schemas.openxmlformats.org/drawingml/2006/main" name="14_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17.xml><?xml version="1.0" encoding="utf-8"?>
<a:theme xmlns:a="http://schemas.openxmlformats.org/drawingml/2006/main" name="15_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18.xml><?xml version="1.0" encoding="utf-8"?>
<a:theme xmlns:a="http://schemas.openxmlformats.org/drawingml/2006/main" name="16_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19.xml><?xml version="1.0" encoding="utf-8"?>
<a:theme xmlns:a="http://schemas.openxmlformats.org/drawingml/2006/main" name="17_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2.xml><?xml version="1.0" encoding="utf-8"?>
<a:theme xmlns:a="http://schemas.openxmlformats.org/drawingml/2006/main" name="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20.xml><?xml version="1.0" encoding="utf-8"?>
<a:theme xmlns:a="http://schemas.openxmlformats.org/drawingml/2006/main" name="18_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21.xml><?xml version="1.0" encoding="utf-8"?>
<a:theme xmlns:a="http://schemas.openxmlformats.org/drawingml/2006/main" name="19_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22.xml><?xml version="1.0" encoding="utf-8"?>
<a:theme xmlns:a="http://schemas.openxmlformats.org/drawingml/2006/main" name="20_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23.xml><?xml version="1.0" encoding="utf-8"?>
<a:theme xmlns:a="http://schemas.openxmlformats.org/drawingml/2006/main" name="21_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24.xml><?xml version="1.0" encoding="utf-8"?>
<a:theme xmlns:a="http://schemas.openxmlformats.org/drawingml/2006/main" name="22_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25.xml><?xml version="1.0" encoding="utf-8"?>
<a:theme xmlns:a="http://schemas.openxmlformats.org/drawingml/2006/main" name="23_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26.xml><?xml version="1.0" encoding="utf-8"?>
<a:theme xmlns:a="http://schemas.openxmlformats.org/drawingml/2006/main" name="24_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27.xml><?xml version="1.0" encoding="utf-8"?>
<a:theme xmlns:a="http://schemas.openxmlformats.org/drawingml/2006/main" name="25_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28.xml><?xml version="1.0" encoding="utf-8"?>
<a:theme xmlns:a="http://schemas.openxmlformats.org/drawingml/2006/main" name="26_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29.xml><?xml version="1.0" encoding="utf-8"?>
<a:theme xmlns:a="http://schemas.openxmlformats.org/drawingml/2006/main" name="27_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3.xml><?xml version="1.0" encoding="utf-8"?>
<a:theme xmlns:a="http://schemas.openxmlformats.org/drawingml/2006/main" name="1_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30.xml><?xml version="1.0" encoding="utf-8"?>
<a:theme xmlns:a="http://schemas.openxmlformats.org/drawingml/2006/main" name="28_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31.xml><?xml version="1.0" encoding="utf-8"?>
<a:theme xmlns:a="http://schemas.openxmlformats.org/drawingml/2006/main" name="29_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32.xml><?xml version="1.0" encoding="utf-8"?>
<a:theme xmlns:a="http://schemas.openxmlformats.org/drawingml/2006/main" name="30_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33.xml><?xml version="1.0" encoding="utf-8"?>
<a:theme xmlns:a="http://schemas.openxmlformats.org/drawingml/2006/main" name="31_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34.xml><?xml version="1.0" encoding="utf-8"?>
<a:theme xmlns:a="http://schemas.openxmlformats.org/drawingml/2006/main" name="32_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35.xml><?xml version="1.0" encoding="utf-8"?>
<a:theme xmlns:a="http://schemas.openxmlformats.org/drawingml/2006/main" name="33_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3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5.xml><?xml version="1.0" encoding="utf-8"?>
<a:theme xmlns:a="http://schemas.openxmlformats.org/drawingml/2006/main" name="3_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6.xml><?xml version="1.0" encoding="utf-8"?>
<a:theme xmlns:a="http://schemas.openxmlformats.org/drawingml/2006/main" name="4_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7.xml><?xml version="1.0" encoding="utf-8"?>
<a:theme xmlns:a="http://schemas.openxmlformats.org/drawingml/2006/main" name="5_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8.xml><?xml version="1.0" encoding="utf-8"?>
<a:theme xmlns:a="http://schemas.openxmlformats.org/drawingml/2006/main" name="6_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9.xml><?xml version="1.0" encoding="utf-8"?>
<a:theme xmlns:a="http://schemas.openxmlformats.org/drawingml/2006/main" name="7_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2843</TotalTime>
  <Words>3320</Words>
  <Application>Microsoft Office PowerPoint</Application>
  <PresentationFormat>On-screen Show (4:3)</PresentationFormat>
  <Paragraphs>343</Paragraphs>
  <Slides>35</Slides>
  <Notes>34</Notes>
  <HiddenSlides>2</HiddenSlides>
  <MMClips>0</MMClips>
  <ScaleCrop>false</ScaleCrop>
  <HeadingPairs>
    <vt:vector size="6" baseType="variant">
      <vt:variant>
        <vt:lpstr>Fonts Used</vt:lpstr>
      </vt:variant>
      <vt:variant>
        <vt:i4>7</vt:i4>
      </vt:variant>
      <vt:variant>
        <vt:lpstr>Theme</vt:lpstr>
      </vt:variant>
      <vt:variant>
        <vt:i4>35</vt:i4>
      </vt:variant>
      <vt:variant>
        <vt:lpstr>Slide Titles</vt:lpstr>
      </vt:variant>
      <vt:variant>
        <vt:i4>35</vt:i4>
      </vt:variant>
    </vt:vector>
  </HeadingPairs>
  <TitlesOfParts>
    <vt:vector size="77" baseType="lpstr">
      <vt:lpstr>Arial</vt:lpstr>
      <vt:lpstr>Calibri</vt:lpstr>
      <vt:lpstr>Segoe UI</vt:lpstr>
      <vt:lpstr>Segoe UI Light</vt:lpstr>
      <vt:lpstr>Times New Roman</vt:lpstr>
      <vt:lpstr>Verdana</vt:lpstr>
      <vt:lpstr>Wingdings</vt:lpstr>
      <vt:lpstr>Office Theme</vt:lpstr>
      <vt:lpstr>IT_Slides_2013_v1.0</vt:lpstr>
      <vt:lpstr>1_IT_Slides_2013_v1.0</vt:lpstr>
      <vt:lpstr>2_IT_Slides_2013_v1.0</vt:lpstr>
      <vt:lpstr>3_IT_Slides_2013_v1.0</vt:lpstr>
      <vt:lpstr>4_IT_Slides_2013_v1.0</vt:lpstr>
      <vt:lpstr>5_IT_Slides_2013_v1.0</vt:lpstr>
      <vt:lpstr>6_IT_Slides_2013_v1.0</vt:lpstr>
      <vt:lpstr>7_IT_Slides_2013_v1.0</vt:lpstr>
      <vt:lpstr>8_IT_Slides_2013_v1.0</vt:lpstr>
      <vt:lpstr>9_IT_Slides_2013_v1.0</vt:lpstr>
      <vt:lpstr>10_IT_Slides_2013_v1.0</vt:lpstr>
      <vt:lpstr>11_IT_Slides_2013_v1.0</vt:lpstr>
      <vt:lpstr>12_IT_Slides_2013_v1.0</vt:lpstr>
      <vt:lpstr>13_IT_Slides_2013_v1.0</vt:lpstr>
      <vt:lpstr>14_IT_Slides_2013_v1.0</vt:lpstr>
      <vt:lpstr>15_IT_Slides_2013_v1.0</vt:lpstr>
      <vt:lpstr>16_IT_Slides_2013_v1.0</vt:lpstr>
      <vt:lpstr>17_IT_Slides_2013_v1.0</vt:lpstr>
      <vt:lpstr>18_IT_Slides_2013_v1.0</vt:lpstr>
      <vt:lpstr>19_IT_Slides_2013_v1.0</vt:lpstr>
      <vt:lpstr>20_IT_Slides_2013_v1.0</vt:lpstr>
      <vt:lpstr>21_IT_Slides_2013_v1.0</vt:lpstr>
      <vt:lpstr>22_IT_Slides_2013_v1.0</vt:lpstr>
      <vt:lpstr>23_IT_Slides_2013_v1.0</vt:lpstr>
      <vt:lpstr>24_IT_Slides_2013_v1.0</vt:lpstr>
      <vt:lpstr>25_IT_Slides_2013_v1.0</vt:lpstr>
      <vt:lpstr>26_IT_Slides_2013_v1.0</vt:lpstr>
      <vt:lpstr>27_IT_Slides_2013_v1.0</vt:lpstr>
      <vt:lpstr>28_IT_Slides_2013_v1.0</vt:lpstr>
      <vt:lpstr>29_IT_Slides_2013_v1.0</vt:lpstr>
      <vt:lpstr>30_IT_Slides_2013_v1.0</vt:lpstr>
      <vt:lpstr>31_IT_Slides_2013_v1.0</vt:lpstr>
      <vt:lpstr>32_IT_Slides_2013_v1.0</vt:lpstr>
      <vt:lpstr>33_IT_Slides_2013_v1.0</vt:lpstr>
      <vt:lpstr>Website Design Concepts</vt:lpstr>
      <vt:lpstr>Contents</vt:lpstr>
      <vt:lpstr>Defining the User Experience</vt:lpstr>
      <vt:lpstr>Exercise</vt:lpstr>
      <vt:lpstr>Exercise</vt:lpstr>
      <vt:lpstr>How Users Think</vt:lpstr>
      <vt:lpstr>Principles of Effective Web Design - 1</vt:lpstr>
      <vt:lpstr>Principles of Effective Web Design - 2</vt:lpstr>
      <vt:lpstr>The 4 Principles of User Interface Design - Accessible</vt:lpstr>
      <vt:lpstr>The 4 Principles of User Interface Design - Usable</vt:lpstr>
      <vt:lpstr>The 4 Principles of User Interface Design - Engaging</vt:lpstr>
      <vt:lpstr>The 4 Principles of User Interface Design - Rewarding</vt:lpstr>
      <vt:lpstr>Other Considerations - 1</vt:lpstr>
      <vt:lpstr>Other Considerations - 2</vt:lpstr>
      <vt:lpstr>Creating Wireframe Prototype</vt:lpstr>
      <vt:lpstr>How to Build a Web Wireframe</vt:lpstr>
      <vt:lpstr>Wireframe Walkthrough</vt:lpstr>
      <vt:lpstr>Review</vt:lpstr>
      <vt:lpstr>Test Plans</vt:lpstr>
      <vt:lpstr>Contents</vt:lpstr>
      <vt:lpstr>The need for formalised testing</vt:lpstr>
      <vt:lpstr>The Software Test Plan</vt:lpstr>
      <vt:lpstr>Designing Test Cases</vt:lpstr>
      <vt:lpstr>What is a Test Case?</vt:lpstr>
      <vt:lpstr>Designing Test Cases</vt:lpstr>
      <vt:lpstr>Designing Test Cases: Techniques</vt:lpstr>
      <vt:lpstr>Designing Tests: Techniques</vt:lpstr>
      <vt:lpstr>Boundary Test Example</vt:lpstr>
      <vt:lpstr>Example Test Plan – Part 1</vt:lpstr>
      <vt:lpstr>Example Test Plan – Part 2</vt:lpstr>
      <vt:lpstr>Test Steps Example</vt:lpstr>
      <vt:lpstr>Logging the Results</vt:lpstr>
      <vt:lpstr>Review</vt:lpstr>
      <vt:lpstr>Further Links - 1</vt:lpstr>
      <vt:lpstr>Further Links - 2</vt:lpstr>
    </vt:vector>
  </TitlesOfParts>
  <Company>QA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Lusty, Guy</dc:creator>
  <cp:lastModifiedBy>Kofi Glover</cp:lastModifiedBy>
  <cp:revision>200</cp:revision>
  <cp:lastPrinted>2015-05-12T09:35:04Z</cp:lastPrinted>
  <dcterms:created xsi:type="dcterms:W3CDTF">2015-04-30T14:48:38Z</dcterms:created>
  <dcterms:modified xsi:type="dcterms:W3CDTF">2016-02-15T13:54:21Z</dcterms:modified>
</cp:coreProperties>
</file>