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86" r:id="rId4"/>
    <p:sldId id="285" r:id="rId5"/>
    <p:sldId id="287" r:id="rId6"/>
    <p:sldId id="284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le,Denis R" initials="VR" lastIdx="0" clrIdx="0">
    <p:extLst>
      <p:ext uri="{19B8F6BF-5375-455C-9EA6-DF929625EA0E}">
        <p15:presenceInfo xmlns:p15="http://schemas.microsoft.com/office/powerpoint/2012/main" userId="S-1-5-21-1308237860-4193317556-336787646-3226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2B08-287F-487D-A970-25D1016E3E8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A758F-64D8-4C1F-85CC-DD518605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56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1C599-DC27-47A5-8655-6B62F7DF6E2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B1423-D4BB-44A7-BC14-EC18A865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4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B1423-D4BB-44A7-BC14-EC18A86531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B1423-D4BB-44A7-BC14-EC18A8653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B1423-D4BB-44A7-BC14-EC18A8653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8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FBA-9D17-4468-ADF2-2DFD92069FE6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4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1DD5-62EB-4C88-9500-FA124B3D3309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8AD2-865B-4135-AB0B-BF97AC8362A9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2E1F-C2E8-4399-A313-B69372CB313D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A8F8-4D27-4797-BBBF-DE46BDB77BDD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50C-2BB8-4C03-8947-28F76124802C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148-12E9-463E-81C6-EE775BA1D849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F67F-F309-48D3-9C80-50EC4FD507E2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0A94-5CBC-4CC6-B8E9-89F6FC8F70F5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12B2-8706-4835-A991-2264AD4B07D9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57F8-CAA6-4AE4-9641-2142227D9F36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7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40E2-BC7B-4FDD-872C-1B78160F65F8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8090F-C58F-4C4A-8BBD-E1AFF4CC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rvalle@ufl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nisvalle.weebl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hiny.rstudio.com/gallery/" TargetMode="External"/><Relationship Id="rId3" Type="http://schemas.openxmlformats.org/officeDocument/2006/relationships/hyperlink" Target="https://cwhl.vet.cornell.edu/resources/tools-data" TargetMode="External"/><Relationship Id="rId7" Type="http://schemas.openxmlformats.org/officeDocument/2006/relationships/hyperlink" Target="https://shiny.sesync.org/apps/RecoveryExplor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siders.shinyapps.io/uf_rs_mse_decisiontool/" TargetMode="External"/><Relationship Id="rId5" Type="http://schemas.openxmlformats.org/officeDocument/2006/relationships/hyperlink" Target="https://pheasant.shinyapps.io/pheasanthabitatsimulator/" TargetMode="External"/><Relationship Id="rId4" Type="http://schemas.openxmlformats.org/officeDocument/2006/relationships/hyperlink" Target="http://ideeal.eha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60441" y="5805196"/>
            <a:ext cx="6400800" cy="1752600"/>
          </a:xfrm>
        </p:spPr>
        <p:txBody>
          <a:bodyPr>
            <a:normAutofit/>
          </a:bodyPr>
          <a:lstStyle/>
          <a:p>
            <a:r>
              <a:rPr lang="en-US" sz="1500" dirty="0" smtClean="0"/>
              <a:t>School of Forest Resources and Conservation</a:t>
            </a:r>
          </a:p>
          <a:p>
            <a:r>
              <a:rPr lang="en-US" sz="1500" dirty="0" smtClean="0"/>
              <a:t>University of Florida</a:t>
            </a:r>
          </a:p>
          <a:p>
            <a:r>
              <a:rPr lang="en-US" sz="1500" dirty="0" smtClean="0"/>
              <a:t>November, 2020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4770376" y="3599487"/>
            <a:ext cx="25325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 smtClean="0"/>
              <a:t>Denis Valle </a:t>
            </a:r>
          </a:p>
          <a:p>
            <a:pPr algn="ctr"/>
            <a:r>
              <a:rPr lang="en-US" sz="1500" dirty="0" smtClean="0">
                <a:hlinkClick r:id="rId3"/>
              </a:rPr>
              <a:t>drvalle@ufl.edu</a:t>
            </a:r>
            <a:endParaRPr lang="en-US" sz="1500" dirty="0" smtClean="0"/>
          </a:p>
          <a:p>
            <a:pPr algn="ctr"/>
            <a:r>
              <a:rPr lang="en-US" sz="1500" dirty="0" smtClean="0">
                <a:hlinkClick r:id="rId4"/>
              </a:rPr>
              <a:t>http://denisvalle.weebly.com/</a:t>
            </a:r>
            <a:endParaRPr lang="en-US" sz="1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253" y="1658174"/>
            <a:ext cx="112091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Bridging the gap between science and decision-making through the rapid prototyping of decision support tools</a:t>
            </a:r>
          </a:p>
        </p:txBody>
      </p:sp>
    </p:spTree>
    <p:extLst>
      <p:ext uri="{BB962C8B-B14F-4D97-AF65-F5344CB8AC3E}">
        <p14:creationId xmlns:p14="http://schemas.microsoft.com/office/powerpoint/2010/main" val="25969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296" y="265673"/>
            <a:ext cx="11752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</a:rPr>
              <a:t>Interactive visualizations/dynamic figures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(Stanton Jr. et al 2017):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3" y="1004337"/>
            <a:ext cx="5034513" cy="5034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3809" y="1104900"/>
            <a:ext cx="6213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“static </a:t>
            </a:r>
            <a:r>
              <a:rPr lang="en-US" dirty="0"/>
              <a:t>figures that display model predictions are typically conditioned on a single set of ecological </a:t>
            </a:r>
            <a:r>
              <a:rPr lang="en-US" dirty="0" smtClean="0"/>
              <a:t>conditions. </a:t>
            </a:r>
            <a:r>
              <a:rPr lang="en-US" dirty="0"/>
              <a:t>For example, wildlife researchers using regression models often plot how a single factor affects a predicted outcome, while keeping all other variables fixed at their respective mean </a:t>
            </a:r>
            <a:r>
              <a:rPr lang="en-US" dirty="0" smtClean="0"/>
              <a:t>values”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133" y="277515"/>
            <a:ext cx="11752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</a:rPr>
              <a:t>Interactive visualizations/dynamic figures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(Barnes et al 2013 PLOS One):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7133" y="1016179"/>
            <a:ext cx="789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Protein molecule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Structural magnetic resonance imaging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Segmented anatomical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524" y="130333"/>
            <a:ext cx="4405313" cy="3249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295293"/>
            <a:ext cx="3971925" cy="2852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337" y="3575050"/>
            <a:ext cx="5114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09" y="3477363"/>
            <a:ext cx="94021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</a:rPr>
              <a:t>Potential solution: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</a:rPr>
              <a:t>Moving beyond interactive visualizations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</a:rPr>
              <a:t>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Shiny to transition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scientific workflows (data analysis, modeling, and visualization) to prototyping of decision support tools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92" y="373224"/>
            <a:ext cx="6149615" cy="334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1036" y="3713583"/>
            <a:ext cx="191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(Valle et al 2019)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13309" y="181356"/>
            <a:ext cx="5422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problem: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Persistent disconnect between science and decision making</a:t>
            </a:r>
          </a:p>
          <a:p>
            <a:pPr marL="285750" indent="-285750">
              <a:buFontTx/>
              <a:buChar char="-"/>
            </a:pP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</a:rPr>
              <a:t>Scientific articles are not an effective way to communicate with policymakers and practitioners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028" y="182582"/>
            <a:ext cx="11780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</a:rPr>
              <a:t>Shiny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</a:rPr>
              <a:t>-   Web-based </a:t>
            </a:r>
            <a:r>
              <a:rPr lang="en-US" dirty="0">
                <a:latin typeface="Times New Roman" panose="02020603050405020304" pitchFamily="18" charset="0"/>
              </a:rPr>
              <a:t>decision support tools: 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at the point of use, </a:t>
            </a:r>
          </a:p>
          <a:p>
            <a:pPr marL="342900" indent="-342900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to and easily accessed by a wide range of users without the need to install additional software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package in R enables the development of interactive web-applications without prior knowledge on JavaScript, HTML, and CSS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so many scientists use R for data analysis (among other purposes), Shiny enables a straight-forward transition from scientific workflows (data analysis, modeling, and visualization) to prototyping of decision support tools</a:t>
            </a:r>
          </a:p>
        </p:txBody>
      </p:sp>
    </p:spTree>
    <p:extLst>
      <p:ext uri="{BB962C8B-B14F-4D97-AF65-F5344CB8AC3E}">
        <p14:creationId xmlns:p14="http://schemas.microsoft.com/office/powerpoint/2010/main" val="28233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3560" y="1894318"/>
            <a:ext cx="27463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</a:rPr>
              <a:t>Statistical models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>
          <a:xfrm>
            <a:off x="5299792" y="2211358"/>
            <a:ext cx="1427584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84708" y="1894318"/>
            <a:ext cx="27463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</a:rPr>
              <a:t>Decision support tools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262535" y="4351456"/>
            <a:ext cx="38722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</a:rPr>
              <a:t>Economic and value-based parameters</a:t>
            </a:r>
            <a:endParaRPr lang="en-US" sz="3200" dirty="0"/>
          </a:p>
        </p:txBody>
      </p:sp>
      <p:sp>
        <p:nvSpPr>
          <p:cNvPr id="11" name="Right Arrow 10"/>
          <p:cNvSpPr/>
          <p:nvPr/>
        </p:nvSpPr>
        <p:spPr>
          <a:xfrm rot="18894658">
            <a:off x="5645024" y="3400238"/>
            <a:ext cx="1427584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9249" y="475862"/>
            <a:ext cx="114673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Examples in the literature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Wildlife population dynamics (</a:t>
            </a:r>
            <a:r>
              <a:rPr lang="en-US" dirty="0"/>
              <a:t>Wildlife health </a:t>
            </a:r>
            <a:r>
              <a:rPr lang="en-US" dirty="0" smtClean="0"/>
              <a:t>lab at Cornell University):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cwhl.vet.cornell.edu/resources/tools-data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Tradeoffs between human-environmental health and economic growth from palm oil production (</a:t>
            </a:r>
            <a:r>
              <a:rPr lang="en-US" dirty="0" err="1" smtClean="0"/>
              <a:t>EcoHealth</a:t>
            </a:r>
            <a:r>
              <a:rPr lang="en-US" dirty="0" smtClean="0"/>
              <a:t> Alliance): </a:t>
            </a:r>
            <a:r>
              <a:rPr lang="en-US" dirty="0">
                <a:hlinkClick r:id="rId4"/>
              </a:rPr>
              <a:t>http://ideeal.eha.io/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Land cover and agricultural practices effects on gamebird (USGS/University </a:t>
            </a:r>
            <a:r>
              <a:rPr lang="en-US" dirty="0"/>
              <a:t>of </a:t>
            </a:r>
            <a:r>
              <a:rPr lang="en-US" dirty="0" smtClean="0"/>
              <a:t>Nebraska-Lincoln): </a:t>
            </a:r>
            <a:r>
              <a:rPr lang="en-US" dirty="0">
                <a:hlinkClick r:id="rId5"/>
              </a:rPr>
              <a:t>https://pheasant.shinyapps.io/pheasanthabitatsimulator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(Wszola et al. 2017)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Fisheries management (University of Florida/</a:t>
            </a:r>
            <a:r>
              <a:rPr lang="en-US" dirty="0"/>
              <a:t> Theodore Roosevelt Conservation </a:t>
            </a:r>
            <a:r>
              <a:rPr lang="en-US" dirty="0" smtClean="0"/>
              <a:t>Partnership): </a:t>
            </a:r>
            <a:r>
              <a:rPr lang="en-US" altLang="en-US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6"/>
              </a:rPr>
              <a:t>https</a:t>
            </a:r>
            <a:r>
              <a:rPr lang="en-US" altLang="en-US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6"/>
              </a:rPr>
              <a:t>://zsiders.shinyapps.io/uf_rs_mse_decisiontool</a:t>
            </a:r>
            <a:r>
              <a:rPr lang="en-US" altLang="en-US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6"/>
              </a:rPr>
              <a:t>/</a:t>
            </a:r>
            <a:endParaRPr lang="en-US" altLang="en-US" dirty="0" smtClean="0">
              <a:solidFill>
                <a:srgbClr val="0563C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US" dirty="0" smtClean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/>
              <a:t>Optimal allocation of funds for endangered species allocation (U.S</a:t>
            </a:r>
            <a:r>
              <a:rPr lang="en-US" dirty="0"/>
              <a:t>. Fish and Wildlife </a:t>
            </a:r>
            <a:r>
              <a:rPr lang="en-US" dirty="0" smtClean="0"/>
              <a:t>Service/Arizona State University): </a:t>
            </a:r>
            <a:r>
              <a:rPr lang="en-US" dirty="0">
                <a:hlinkClick r:id="rId7"/>
              </a:rPr>
              <a:t>https://shiny.sesync.org/apps/RecoveryExplorer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(Gerber et al. 2018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/>
              <a:t>More examples: </a:t>
            </a:r>
            <a:r>
              <a:rPr lang="en-US">
                <a:hlinkClick r:id="rId8"/>
              </a:rPr>
              <a:t>https://</a:t>
            </a:r>
            <a:r>
              <a:rPr lang="en-US">
                <a:hlinkClick r:id="rId8"/>
              </a:rPr>
              <a:t>shiny.rstudio.com/gallery</a:t>
            </a:r>
            <a:r>
              <a:rPr lang="en-US" smtClean="0">
                <a:hlinkClick r:id="rId8"/>
              </a:rPr>
              <a:t>/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1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974" y="2587378"/>
            <a:ext cx="11573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time is ripe for scientists to engage in the development of prototypes of decision support tools as an effective way to deliver scientific information to practitioners, managers and policy-makers, ensuring that this information is usable in the decision-making process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440</Words>
  <Application>Microsoft Office PowerPoint</Application>
  <PresentationFormat>Widescreen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48</cp:revision>
  <dcterms:created xsi:type="dcterms:W3CDTF">2018-10-18T13:38:07Z</dcterms:created>
  <dcterms:modified xsi:type="dcterms:W3CDTF">2022-03-16T16:27:05Z</dcterms:modified>
</cp:coreProperties>
</file>