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4" r:id="rId2"/>
    <p:sldId id="280" r:id="rId3"/>
    <p:sldId id="285" r:id="rId4"/>
    <p:sldId id="275" r:id="rId5"/>
    <p:sldId id="286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2B08-287F-487D-A970-25D1016E3E8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A758F-64D8-4C1F-85CC-DD51860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56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1C599-DC27-47A5-8655-6B62F7DF6E2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B1423-D4BB-44A7-BC14-EC18A865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94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B1423-D4BB-44A7-BC14-EC18A8653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B1423-D4BB-44A7-BC14-EC18A86531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B1423-D4BB-44A7-BC14-EC18A86531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5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FBA-9D17-4468-ADF2-2DFD92069FE6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4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1DD5-62EB-4C88-9500-FA124B3D3309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8AD2-865B-4135-AB0B-BF97AC8362A9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2E1F-C2E8-4399-A313-B69372CB313D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8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A8F8-4D27-4797-BBBF-DE46BDB77BDD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50C-2BB8-4C03-8947-28F76124802C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148-12E9-463E-81C6-EE775BA1D849}" type="datetime1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F67F-F309-48D3-9C80-50EC4FD507E2}" type="datetime1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0A94-5CBC-4CC6-B8E9-89F6FC8F70F5}" type="datetime1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12B2-8706-4835-A991-2264AD4B07D9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0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57F8-CAA6-4AE4-9641-2142227D9F36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7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40E2-BC7B-4FDD-872C-1B78160F65F8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nisvalle.shinyapps.io/burkina_faso_tool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133" y="200051"/>
            <a:ext cx="2514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 to malaria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83" y="218048"/>
            <a:ext cx="6932807" cy="37147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33" y="651416"/>
            <a:ext cx="3805238" cy="32813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133" y="3932797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/>
              <a:t>https://www.cdc.gov/malaria/about/history/elimination_us.html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939961" y="3932797"/>
            <a:ext cx="20762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https://malariaatlas.org/explorer/#/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7133" y="4352836"/>
            <a:ext cx="8116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"It was a malaria-cursed desert, a barren wilderness swarming with poisonous snakes and repulsive reptiles (…) this was the resounding view of Florida in 1887"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7132" y="5107858"/>
            <a:ext cx="7954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"because of the risk of malaria, most insurance companies declined to provide life insurance below a latitude line of 30° south"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7132" y="5753640"/>
            <a:ext cx="3175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https://historyengine.richmond.edu/episodes/view/4215</a:t>
            </a:r>
          </a:p>
        </p:txBody>
      </p:sp>
    </p:spTree>
    <p:extLst>
      <p:ext uri="{BB962C8B-B14F-4D97-AF65-F5344CB8AC3E}">
        <p14:creationId xmlns:p14="http://schemas.microsoft.com/office/powerpoint/2010/main" val="404279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7133" y="200051"/>
            <a:ext cx="989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Case study: Mass Drug Administration (MDA) vs Mass Screen and Treat (MST) in Burkina Faso</a:t>
            </a:r>
            <a:endParaRPr lang="en-US" b="1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63006" y="6510115"/>
            <a:ext cx="3453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(Valle et al., 2016; Millar et al., 2020)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257" y="1390261"/>
            <a:ext cx="114068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Mass Drug Administration (MDA)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Benefits: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</a:rPr>
              <a:t>Very effective at eliminating hard to identify parasite reservoirs (e.g., asymptomatic individuals)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</a:rPr>
              <a:t>Does not depend on the performance of screening method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Problems: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</a:rPr>
              <a:t>Wasting expensive antimalarial drugs (e.g., ACT) on malaria-negative individuals can be costly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</a:rPr>
              <a:t>Potential adverse effects of the drug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</a:rPr>
              <a:t>Overuse of ACT’s can lead to increased risk of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7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7133" y="200051"/>
            <a:ext cx="989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Case study: Mass Drug Administration (MDA) vs Mass Screen and Treat (MST) in Burkina Faso</a:t>
            </a:r>
            <a:endParaRPr lang="en-US" b="1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63006" y="6510115"/>
            <a:ext cx="3453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(Valle et al., 2016; Millar et al., 2020)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390261"/>
            <a:ext cx="10872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Mass Screen and Treat (MST) using RDT’s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Benefits: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</a:rPr>
              <a:t>May reduce the risk of emergence of resistance to antimalarial drugs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</a:rPr>
              <a:t>Might be more cost effective than MDA, depending on cost of the drug and the cost of screening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Problems: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</a:rPr>
              <a:t>Might lead to overtreatment and under-treatment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</a:rPr>
              <a:t>Effectiveness strongly depends on RDT performance and overall prevalence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7133" y="2267340"/>
            <a:ext cx="6117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DHS data from Burkina Faso</a:t>
            </a:r>
          </a:p>
          <a:p>
            <a:endParaRPr lang="en-US" dirty="0"/>
          </a:p>
          <a:p>
            <a:r>
              <a:rPr lang="en-US" dirty="0"/>
              <a:t>Rainy season in 2010</a:t>
            </a:r>
          </a:p>
          <a:p>
            <a:endParaRPr lang="en-US" dirty="0"/>
          </a:p>
          <a:p>
            <a:r>
              <a:rPr lang="en-US" dirty="0"/>
              <a:t>6,510 children tested for malaria with </a:t>
            </a:r>
          </a:p>
          <a:p>
            <a:r>
              <a:rPr lang="en-US" dirty="0"/>
              <a:t>RDT and microscopy</a:t>
            </a:r>
          </a:p>
        </p:txBody>
      </p:sp>
      <p:sp>
        <p:nvSpPr>
          <p:cNvPr id="2" name="Right Arrow 1"/>
          <p:cNvSpPr/>
          <p:nvPr/>
        </p:nvSpPr>
        <p:spPr>
          <a:xfrm>
            <a:off x="6211230" y="3568391"/>
            <a:ext cx="947853" cy="301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537" y="1634816"/>
            <a:ext cx="5343525" cy="3867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583" y="185158"/>
            <a:ext cx="2493564" cy="28033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7133" y="200051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Burkina Faso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1831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37133" y="200051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Modeling results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37062" y="6519446"/>
            <a:ext cx="277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(Valle et al., 2016)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361D8-5160-440C-B7E0-BE6E686C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519" y="731875"/>
            <a:ext cx="8179286" cy="561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7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6589" y="6193783"/>
            <a:ext cx="4075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u="sng" dirty="0">
                <a:solidFill>
                  <a:srgbClr val="764993"/>
                </a:solidFill>
                <a:effectLst/>
                <a:latin typeface="Noto Serif"/>
                <a:hlinkClick r:id="rId2"/>
              </a:rPr>
              <a:t>https://denisvalle.shinyapps.io/burkina_faso_tool/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79" y="1015967"/>
            <a:ext cx="11668404" cy="47783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37062" y="6519446"/>
            <a:ext cx="277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(Valle et al., 2016)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133" y="200051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Interactive decision support tool I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5876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353</Words>
  <Application>Microsoft Office PowerPoint</Application>
  <PresentationFormat>Widescreen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Noto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46</cp:revision>
  <dcterms:created xsi:type="dcterms:W3CDTF">2018-10-18T13:38:07Z</dcterms:created>
  <dcterms:modified xsi:type="dcterms:W3CDTF">2022-03-13T23:17:40Z</dcterms:modified>
</cp:coreProperties>
</file>