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8" r:id="rId2"/>
    <p:sldId id="279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99444-A919-48E3-BB21-35DFBAE07E7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447F1-3459-48F3-9341-27DF19D1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B1423-D4BB-44A7-BC14-EC18A86531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F215-060F-40DC-BB19-8BD82186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EB213-E744-4274-810E-9CBF57109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0975-105B-40D7-8926-F0B715E6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4269-33B9-422A-B6F0-D3E2016E25A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917DC-8041-4D29-BD0D-6B4D774D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6D5C-2F80-4895-BD81-B7E6767D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F0D7-DAC0-4236-B76F-842A3185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E1ED-0D1F-4F15-9AF5-1C247914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00476-2642-4F67-A563-B555F4AAA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CF20-69D4-47A0-9855-99F81C90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4269-33B9-422A-B6F0-D3E2016E25A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0D662-4BAA-4827-8B40-821DE0E2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A7E23-600A-4082-8499-F5C278CB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F0D7-DAC0-4236-B76F-842A3185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2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A7CFD-898F-4576-8805-644325D19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1FC3-7F16-4F9F-97EF-A3218A8B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B2327-AA2B-4975-8890-A0EC3AB3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4269-33B9-422A-B6F0-D3E2016E25A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7D459-87E6-47A7-BBF8-0EBF053F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A6C6D-360E-4690-9A78-2371A29D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F0D7-DAC0-4236-B76F-842A3185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9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C8E8-0C43-42F6-881D-2B24A8B4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A8E7-9A41-4740-9794-D82118FB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2F4C-EF16-4DC8-AF2D-84E4704C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4269-33B9-422A-B6F0-D3E2016E25A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0900-DF4F-44F2-B700-BB7C8522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782E-2ADD-47A7-A5B6-3B20CC91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F0D7-DAC0-4236-B76F-842A3185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9B04-242B-44B7-B570-99A8C2D4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131E5-9553-4074-B50A-DE10102C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4E93-67BE-4165-BF6A-5FBB083B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4269-33B9-422A-B6F0-D3E2016E25A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E005-3371-4E0D-9657-05B79151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6B50-C0F6-4DDF-B4B3-98AEE946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F0D7-DAC0-4236-B76F-842A3185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6348-9C60-4F3E-93C3-33F4E116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9C82-796F-4ED5-B31A-BC86FA481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40032-7252-46F7-9602-E939C2FD8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11E9C-E457-4A07-8224-0E86BFAE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4269-33B9-422A-B6F0-D3E2016E25A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4B80B-59DB-4F2D-A1A0-7AC36339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0F495-5974-47C9-845C-0CCAB2CB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F0D7-DAC0-4236-B76F-842A3185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23A6-DB85-43F0-90AE-298AC774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918B-7B19-4790-BE9C-414AAB7B3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7A8AB-3935-4FCC-B3D4-924021300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1A6DC-5EA9-4DBC-AD71-4CA54F7BD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9D76F-7E56-4366-BAF8-329B9A524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91E7C-901E-4012-B02A-E6BAD613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4269-33B9-422A-B6F0-D3E2016E25A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6D428-C89E-4F1A-954A-747E8ED7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A96AF-DDDD-4429-88C2-BB0CEB28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F0D7-DAC0-4236-B76F-842A3185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4FC8-39B2-4705-929D-57AB852C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85340-5744-4809-8C6D-51B06E66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4269-33B9-422A-B6F0-D3E2016E25A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E3B1-4F27-43F7-B2FE-A0E399E7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D3C7F-A0C5-473F-99FF-6CAAE51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F0D7-DAC0-4236-B76F-842A3185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0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938E2-9DF7-498D-BA08-E950CA34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4269-33B9-422A-B6F0-D3E2016E25A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D5E8E-A12F-4F5F-93DB-9410667A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D16E-F129-4331-9861-2CE66DD5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F0D7-DAC0-4236-B76F-842A3185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5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2705-2EEC-4616-BA31-0CB11F20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A8B3-69FB-4925-B6E2-DC1C67211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1BC18-EC1C-4120-9948-137258C24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995C0-D81B-4B91-9CB6-617136AA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4269-33B9-422A-B6F0-D3E2016E25A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AB8D-26C4-4556-A343-02B1B558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C9B6E-5DCA-42A6-9459-5042E536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F0D7-DAC0-4236-B76F-842A3185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3510-82EE-439F-A864-A2B8AD95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677AD-E27A-451B-BC54-7B2E78696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EF53C-601F-4060-B68A-F6C91157D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02EBA-949F-421B-BFA2-D475F522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4269-33B9-422A-B6F0-D3E2016E25A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71826-2863-40F6-B772-AB95DA65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A829A-975E-4EA3-8A34-5A445DBC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F0D7-DAC0-4236-B76F-842A3185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383FD-37D2-4A87-80D8-3605E2EF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8D04E-C4E9-4240-85B8-2D48AE9A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974B5-A9B2-4570-AAFE-78248253B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4269-33B9-422A-B6F0-D3E2016E25A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CD3B7-BF90-42D9-8AA3-9161B2E8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1478F-54C7-4D74-BD5C-2C85C1AAC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F0D7-DAC0-4236-B76F-842A3185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4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jmillar.shinyapps.io/msat-exampl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nisvalle.weebly.com/uploads/5/3/5/9/53597491/valle_et_al_2016_malaria_journal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nisvalle.weebly.com/uploads/5/3/5/9/53597491/millar_et_al_2020_bmc_medicin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37133" y="200051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Including costs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37062" y="6519446"/>
            <a:ext cx="277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(Valle et al., 2016)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3893" y="1045029"/>
            <a:ext cx="435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person expected cost of MDA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14874" y="1017424"/>
                <a:ext cx="4539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𝑀𝐷𝐴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4" y="1017424"/>
                <a:ext cx="4539320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63893" y="2130879"/>
            <a:ext cx="435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person expected cost of MSAT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14874" y="2103274"/>
                <a:ext cx="5319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𝑀𝑆𝐴𝑇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4" y="2103274"/>
                <a:ext cx="531991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851863" y="2635702"/>
                <a:ext cx="61566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863" y="2635702"/>
                <a:ext cx="615662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0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706703" y="6387742"/>
            <a:ext cx="4244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2"/>
              </a:rPr>
              <a:t>https://jjmillar.shinyapps.io/msat-example/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37062" y="6519446"/>
            <a:ext cx="277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(Millar et al., 2020)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28" y="714059"/>
            <a:ext cx="9403951" cy="5466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7133" y="200051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Interactive decision support tool II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9500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090F-C58F-4C4A-8BBD-E1AFF4CC59FF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249" y="730898"/>
            <a:ext cx="11467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Valle D,  Millar J, </a:t>
            </a:r>
            <a:r>
              <a:rPr lang="en-US" dirty="0" err="1"/>
              <a:t>Amratia</a:t>
            </a:r>
            <a:r>
              <a:rPr lang="en-US" dirty="0"/>
              <a:t> P. 2016. </a:t>
            </a:r>
            <a:r>
              <a:rPr lang="en-US" dirty="0">
                <a:hlinkClick r:id="rId3"/>
              </a:rPr>
              <a:t>Spatial heterogeneity can undermine the effectiveness of country-wide test and treat policy for malaria: a case study from Burkina Faso.</a:t>
            </a:r>
            <a:r>
              <a:rPr lang="en-US" dirty="0"/>
              <a:t> Malaria Journal, 15:513. </a:t>
            </a:r>
          </a:p>
          <a:p>
            <a:endParaRPr lang="en-US" dirty="0"/>
          </a:p>
          <a:p>
            <a:r>
              <a:rPr lang="en-US" dirty="0"/>
              <a:t>Millar J, Toh K, Valle D. 2020. </a:t>
            </a:r>
            <a:r>
              <a:rPr lang="en-US" dirty="0">
                <a:hlinkClick r:id="rId4"/>
              </a:rPr>
              <a:t>To screen or not to screen: an interactive framework for minimizing costs of mass malaria treatment interventions</a:t>
            </a:r>
            <a:r>
              <a:rPr lang="en-US" dirty="0"/>
              <a:t>. BMC Medicine, 149.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249" y="137240"/>
            <a:ext cx="1346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References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24635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1</cp:revision>
  <dcterms:created xsi:type="dcterms:W3CDTF">2022-03-14T12:00:38Z</dcterms:created>
  <dcterms:modified xsi:type="dcterms:W3CDTF">2022-03-14T12:01:48Z</dcterms:modified>
</cp:coreProperties>
</file>