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809265-D15F-0442-BA6F-A23F098D7BB9}" v="4" dt="2020-11-17T16:24:35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D356-E3E4-F047-B915-D5A0B0F3191B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7DDF8-E3BD-E04C-8CEE-6B3762E4C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2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7DDF8-E3BD-E04C-8CEE-6B3762E4CC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0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3DAB-C53F-784E-A8DF-7F5226016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7EEAF-2480-A24E-BB97-E50CE3737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6F905-2B1A-2049-B59C-3201974C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494B-35EA-EE4F-94AC-50FB3369D365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14297-0654-8F42-B585-BBB746ED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298DF-F783-3D45-87B9-D7ADA421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C617B-EA55-134F-82F5-475BFB34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7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F1F1-F9E2-1947-92DB-9B1E7076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BA70E-BF20-C44F-9B0F-FC299ED3D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C9BAD-AC6C-A74A-9AB3-BA8F83AE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494B-35EA-EE4F-94AC-50FB3369D365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FDCA4-B9B8-3A41-B5C6-5EF1571E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1434A-D2A3-DE40-BE37-EDFD60C8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C617B-EA55-134F-82F5-475BFB34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3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F4570E-A2C8-BF40-87AC-1B5B32957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D5C00-C73D-4847-B4C3-CA9D9095A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7253D-B4C8-BE40-9D8B-3A5E7838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494B-35EA-EE4F-94AC-50FB3369D365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FAA90-8DDF-7442-87A1-5901E9A0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DCDC2-F2CD-DA46-A0F3-3A73CCF3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C617B-EA55-134F-82F5-475BFB34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8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905A-5422-0041-BC2C-244133C1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8C251-AFBF-FE40-A8D8-690CB29E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1FB8-3668-8D4F-8E75-DAD2A50E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494B-35EA-EE4F-94AC-50FB3369D365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F425B-6A57-6243-A222-12DCF1A9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6CB3F-D221-9840-8B8B-B9FFE446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C617B-EA55-134F-82F5-475BFB34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3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140A-F737-3D43-9FB2-47E39299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DEA31-CCDC-664B-95A4-EA70D2177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950B1-B486-9646-839F-0108CBB8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494B-35EA-EE4F-94AC-50FB3369D365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539B4-2802-0646-B33E-DDE61E03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824F8-AAC6-2F4F-A1F5-C701CCA3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C617B-EA55-134F-82F5-475BFB34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5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3085-0C01-1341-8E36-29A31884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3E2B0-2C13-5449-8BBD-47827AC74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8095A-1446-4242-B5D1-209C27BD2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06330-2D3F-4941-B1C9-6AB4DE09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494B-35EA-EE4F-94AC-50FB3369D365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70487-8753-3C4A-81C8-415153D89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B2A19-CDA1-AB47-B99A-E642151E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C617B-EA55-134F-82F5-475BFB34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552C-C84A-3A4B-ADE9-879A2F0F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EC526-140E-8343-9C4B-BB00182D2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445F6-E01E-CD4E-AC70-1A520D527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8B4D1-B012-9045-990E-4B2E089F5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0FC60-2AB5-4549-A0ED-B0958A52A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8C3309-8B85-6C45-85D4-8D817EA7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494B-35EA-EE4F-94AC-50FB3369D365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CC92B5-0131-434D-89E5-01651185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AA6173-7911-9840-8271-36E649CF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C617B-EA55-134F-82F5-475BFB34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24D9-A7BA-654D-A86B-2E3BF5EA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A1141-43CF-2A44-99BB-60AA09A6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494B-35EA-EE4F-94AC-50FB3369D365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BD448-7D59-0D4F-A3D5-A46EBCE6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A8A04-F438-CC4F-8FDB-3E996CC7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C617B-EA55-134F-82F5-475BFB34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5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AE355E-2126-A948-95E9-8D99A016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494B-35EA-EE4F-94AC-50FB3369D365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93674F-DDBE-B14E-9BE8-C8C24144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9EC99-F6F2-AB46-8BF8-D844376D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C617B-EA55-134F-82F5-475BFB34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6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AA58-2E79-B940-B7EA-7406E854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61B93-7FC1-9742-9B72-0EE39C855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33EFF-2557-E84F-8605-7E9D57C31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81500-7AE6-EA4A-B4EE-0EEA7608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494B-35EA-EE4F-94AC-50FB3369D365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FD1FE-78A1-C844-BA28-BD0DF1FE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C8974-9638-7D4D-9F47-75C05A9E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C617B-EA55-134F-82F5-475BFB34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3BDC-4040-1442-A18C-6E3DCC9E1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F2270C-1B41-B14F-A10F-F40BDCE90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04954-9FC3-CE4B-9413-12444FE2F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27DB5-D03C-484A-A364-0333BF92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494B-35EA-EE4F-94AC-50FB3369D365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1D0A2-D9E1-6247-8FD1-8367FC2A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3E49B-2ADD-BB46-8CB5-6A3824B0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C617B-EA55-134F-82F5-475BFB34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8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900F33-67C1-BC4F-8DF5-4A04CB9CF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7BE94-9CE8-754C-8442-3E7FDAE64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E38B3-4751-1245-9174-F11BE3FE7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B494B-35EA-EE4F-94AC-50FB3369D365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B3AA1-DABB-8B48-9461-23C95757A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8D5DD-6999-1143-AB95-6BF15B77A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C617B-EA55-134F-82F5-475BFB34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7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5DB65A-F319-ED44-862F-DBC88DD76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400">
                <a:solidFill>
                  <a:srgbClr val="000000"/>
                </a:solidFill>
              </a:rPr>
              <a:t>Types of	 </a:t>
            </a:r>
            <a:r>
              <a:rPr lang="en-US" sz="4400" dirty="0">
                <a:solidFill>
                  <a:srgbClr val="000000"/>
                </a:solidFill>
              </a:rPr>
              <a:t>Bias in AI? Quick Thoughts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3FD41-9B71-6F48-A2F5-B3487BCD7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</a:rPr>
              <a:t>Josh Cutler</a:t>
            </a:r>
          </a:p>
          <a:p>
            <a:pPr algn="l"/>
            <a:r>
              <a:rPr lang="en-US" sz="1800">
                <a:solidFill>
                  <a:srgbClr val="000000"/>
                </a:solidFill>
              </a:rPr>
              <a:t>Sr. Distinguished Engineer, Optum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0F49A065-9BCC-425C-9D7E-975B51886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91612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931C-CAD3-7447-B008-4FA4B391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B50F43-042E-914C-879A-C81EEE3F5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2461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931C-CAD3-7447-B008-4FA4B391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AI/ML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6507-4424-2D47-B6D3-CBEEF87ED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Programming: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Inputs + Algorithms</a:t>
            </a:r>
            <a:r>
              <a:rPr lang="en-US" dirty="0"/>
              <a:t> = Outputs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Machine Learning: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Inputs + Outputs</a:t>
            </a:r>
            <a:r>
              <a:rPr lang="en-US" dirty="0"/>
              <a:t> = Algorithms</a:t>
            </a:r>
          </a:p>
        </p:txBody>
      </p:sp>
    </p:spTree>
    <p:extLst>
      <p:ext uri="{BB962C8B-B14F-4D97-AF65-F5344CB8AC3E}">
        <p14:creationId xmlns:p14="http://schemas.microsoft.com/office/powerpoint/2010/main" val="378923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931C-CAD3-7447-B008-4FA4B391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Bias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6507-4424-2D47-B6D3-CBEEF87ED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Historical Bias</a:t>
            </a:r>
          </a:p>
          <a:p>
            <a:r>
              <a:rPr lang="en-US" dirty="0"/>
              <a:t>Representation Bias</a:t>
            </a:r>
          </a:p>
          <a:p>
            <a:r>
              <a:rPr lang="en-US" dirty="0"/>
              <a:t>Measurement Bias</a:t>
            </a:r>
          </a:p>
          <a:p>
            <a:r>
              <a:rPr lang="en-US" dirty="0"/>
              <a:t>Aggregation Bias</a:t>
            </a:r>
          </a:p>
          <a:p>
            <a:r>
              <a:rPr lang="en-US" dirty="0"/>
              <a:t>Evaluation Bias</a:t>
            </a:r>
          </a:p>
          <a:p>
            <a:r>
              <a:rPr lang="en-US" dirty="0"/>
              <a:t>Deployment Bias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E4256B-66A7-0B48-85EF-E06C835BCA6A}"/>
              </a:ext>
            </a:extLst>
          </p:cNvPr>
          <p:cNvSpPr/>
          <p:nvPr/>
        </p:nvSpPr>
        <p:spPr>
          <a:xfrm>
            <a:off x="838200" y="5665569"/>
            <a:ext cx="10515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Suresh, Harini, and John V.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Guttag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"A framework for understanding unintended consequences of machine learning." </a:t>
            </a:r>
            <a:r>
              <a:rPr lang="en-US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arXiv:1901.10002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(2019).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88442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931C-CAD3-7447-B008-4FA4B391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Historical Bias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6507-4424-2D47-B6D3-CBEEF87ED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Occurs when measuring the world, as it is or as it was, produces unwelcome outcomes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Even if could perfectly measure “crime” is that just associated with poverty?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If 95% of Fortune 500 CEOs are men (2018), who’s pictures should show up in an image search for “CEO”?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12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931C-CAD3-7447-B008-4FA4B391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6507-4424-2D47-B6D3-CBEEF87ED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Occurs when certain parts of the potential inputs are underrepresented in your training data.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Is polling data collected via land-line phone calls biased?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were to train an image classifier to detect “bride &amp; groom” what should that dataset look like?</a:t>
            </a:r>
          </a:p>
        </p:txBody>
      </p:sp>
    </p:spTree>
    <p:extLst>
      <p:ext uri="{BB962C8B-B14F-4D97-AF65-F5344CB8AC3E}">
        <p14:creationId xmlns:p14="http://schemas.microsoft.com/office/powerpoint/2010/main" val="340384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931C-CAD3-7447-B008-4FA4B391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6507-4424-2D47-B6D3-CBEEF87ED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Occurs when bias is introduced via the collection or measurement of data.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we use “arrests” to to proxy crime in an area, what type of systematic errors might this introduce?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were to try and predict a student’s future success, what would you even measure to define success?</a:t>
            </a:r>
          </a:p>
        </p:txBody>
      </p:sp>
    </p:spTree>
    <p:extLst>
      <p:ext uri="{BB962C8B-B14F-4D97-AF65-F5344CB8AC3E}">
        <p14:creationId xmlns:p14="http://schemas.microsoft.com/office/powerpoint/2010/main" val="4028260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931C-CAD3-7447-B008-4FA4B391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6507-4424-2D47-B6D3-CBEEF87ED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Occurs when a one size fits all model is used to predict statistically different subpopulations.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How can this look different if there is a dominant 95% subpopulation vs multiple equally distributed ones?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an aggregate model for treating diabetes appropriate across genders?  What about across ethnicities?</a:t>
            </a:r>
          </a:p>
        </p:txBody>
      </p:sp>
    </p:spTree>
    <p:extLst>
      <p:ext uri="{BB962C8B-B14F-4D97-AF65-F5344CB8AC3E}">
        <p14:creationId xmlns:p14="http://schemas.microsoft.com/office/powerpoint/2010/main" val="184326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931C-CAD3-7447-B008-4FA4B391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6507-4424-2D47-B6D3-CBEEF87ED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Occurs when the training data does not represent the target population.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Will a face detection model trained on a college population work well across age groups?  Will it work well across ethnicities?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Does a model trained to predict athlete recovery times in teenagers work well in the elderly?</a:t>
            </a:r>
          </a:p>
        </p:txBody>
      </p:sp>
    </p:spTree>
    <p:extLst>
      <p:ext uri="{BB962C8B-B14F-4D97-AF65-F5344CB8AC3E}">
        <p14:creationId xmlns:p14="http://schemas.microsoft.com/office/powerpoint/2010/main" val="1753545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931C-CAD3-7447-B008-4FA4B391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6507-4424-2D47-B6D3-CBEEF87ED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Occurs when there is a mismatch between the problem that a model was intended to solve and how it is actually used.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Will a model used to augment human decision making work well if it is deployed to automate decision making?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it appropriate to use a model that was designed to predict “future crime” for defendants, to instead determine sentence length ?</a:t>
            </a:r>
          </a:p>
        </p:txBody>
      </p:sp>
    </p:spTree>
    <p:extLst>
      <p:ext uri="{BB962C8B-B14F-4D97-AF65-F5344CB8AC3E}">
        <p14:creationId xmlns:p14="http://schemas.microsoft.com/office/powerpoint/2010/main" val="1918941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434</Words>
  <Application>Microsoft Macintosh PowerPoint</Application>
  <PresentationFormat>Widescreen</PresentationFormat>
  <Paragraphs>60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Types of  Bias in AI? Quick Thoughts</vt:lpstr>
      <vt:lpstr>What does AI/ML do?</vt:lpstr>
      <vt:lpstr>Types of Bias to consider</vt:lpstr>
      <vt:lpstr>Historical Bias</vt:lpstr>
      <vt:lpstr>Representation Bias</vt:lpstr>
      <vt:lpstr>Measurement Bias</vt:lpstr>
      <vt:lpstr>Aggregation Bias</vt:lpstr>
      <vt:lpstr>Evaluation Bias</vt:lpstr>
      <vt:lpstr>Deployment Bias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Bias in AI: Quick Thoughts</dc:title>
  <dc:creator>Cutler, Josh</dc:creator>
  <cp:lastModifiedBy>Cutler, Josh</cp:lastModifiedBy>
  <cp:revision>2</cp:revision>
  <dcterms:created xsi:type="dcterms:W3CDTF">2020-11-17T14:22:18Z</dcterms:created>
  <dcterms:modified xsi:type="dcterms:W3CDTF">2020-11-17T17:58:11Z</dcterms:modified>
</cp:coreProperties>
</file>