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DDAD-A3DD-4D05-AAC1-0FF9BB20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D17ED-AD53-48CB-B8CF-62F455159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D79D-3EC2-43C9-AB75-AFA08216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A16C5-F58B-4E32-A14B-362367E4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702A-ACA8-4454-822D-0DF0A923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4890-7CDE-4E74-A52B-1FBAFF76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787C6-D698-4EC3-8709-7EE9470B5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B75B-B511-446F-AF33-F10FCA29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C2E4-0C06-4E10-8A57-A82D226B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6DB2-28B5-4189-85EE-871F2A2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E50AB-1FE5-4E2C-888A-9B1519A90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BC47F-01C2-4C26-9C4F-E2E82E4CA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A0AF-DF29-4A4F-AE26-D2188A9C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5E53-BCBA-4FFE-A11F-F7FC1D42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2A21-89A2-4426-86D4-9561CC48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B970-285B-4A6D-B88C-8B18D299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3970-E684-4957-A41C-35EE0828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5499-7630-481C-B6FB-A1160075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0E54-9F36-4784-9B84-2F0544B5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04270-B059-469D-857E-49DBD69A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74D1-C4FE-440F-9145-96E8011A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1FE39-2788-41C6-ACAB-40B1C8C6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91AF-3CAA-4497-8DB3-F4AEF722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2E08-4402-4B5C-8B94-BCD78DE3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1A4A-3B8B-47EA-B6CD-AE498719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3B61-DD4C-4F87-8C58-1F9668F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8738-979F-4110-89BD-1D69598A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C6149-6D67-45C9-9352-DF2E8E7BA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1B57-6D95-4F6B-8F64-4E6E41E8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49F4-8D29-48BB-8302-430950BA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9A27-74FE-4255-89E9-CDD46279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792-8055-4264-BA99-772C9B2C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A7EA-4806-407D-B1CE-C8B0ECD8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AC643-C370-49A5-8BF0-E3EF5F11D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20F17-8DA1-4AC9-8954-30D249DE8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A46F-333E-47A3-B75D-C3CE891E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EB635-016E-40B4-AFF3-39533ED4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3BC9E-F82B-4E2D-A94B-F4A8DB7F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F813B-D2BB-45ED-9138-F0E04C9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B984-13FB-420F-ACC7-14A24D81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225AC-A540-4142-BBD0-282C394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39A07-9D01-41FA-824C-287AA8B7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A0712-566F-4DE4-9F82-D232782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A4BBB-5F56-4D01-9A71-986505D4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D5644-8677-48F0-88B7-C9A81256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6EC4-2884-40CF-A1A8-4A30151D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7B52-43A0-4537-A322-CD2D4C21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984E-4A3B-4141-88B6-7331FC33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00717-29D5-4A88-B8E1-14ACF4648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EFE18-524E-4304-95FF-0DC20507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8114-C039-4DA0-8895-574A72BC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8D7DE-38CC-41F5-9021-4BB60E73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4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CF1E-23E1-417A-A783-9BF3E4CC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BF08C-ED03-493C-97E1-568B399E5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A20BD-EC49-44C1-AE16-7DFD0186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4E1D-7DB8-4B54-9E01-78647908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699D-36B4-4267-986D-720580D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79FBC-873D-4BF3-B8D2-1C94483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BC804-8D3E-40E2-BD6E-F35C8461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990C8-99D0-4806-A4AE-F7D03078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0EC0-3BF4-461C-9194-CE9026B2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4FBB-FC13-4743-ABE7-3A71ACA98A9C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3ED1-55DF-4559-A177-F5B112F55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568-CD5E-4A30-88E3-F7C100770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DEEA-2E4A-47DE-9F54-FA45B0E1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profile/josh.mark1510#!/vizhome/EPLMatchDurationSim/EPLSim" TargetMode="External"/><Relationship Id="rId13" Type="http://schemas.openxmlformats.org/officeDocument/2006/relationships/image" Target="../media/image6.png"/><Relationship Id="rId18" Type="http://schemas.openxmlformats.org/officeDocument/2006/relationships/hyperlink" Target="https://github.com/joshdmark/olympic_basketball/blob/master/olympics.R" TargetMode="External"/><Relationship Id="rId3" Type="http://schemas.openxmlformats.org/officeDocument/2006/relationships/image" Target="../media/image1.png"/><Relationship Id="rId21" Type="http://schemas.openxmlformats.org/officeDocument/2006/relationships/hyperlink" Target="mailto:joshdmark@gmail.com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public.tableau.com/profile/josh.mark1510#!/vizhome/NFLHomeField/NFLHomeField" TargetMode="External"/><Relationship Id="rId17" Type="http://schemas.openxmlformats.org/officeDocument/2006/relationships/hyperlink" Target="https://github.com/joshdmark/EPL-Shortened-Matches/blob/master/EPL.R" TargetMode="External"/><Relationship Id="rId2" Type="http://schemas.openxmlformats.org/officeDocument/2006/relationships/hyperlink" Target="https://github.com/joshdmark/Masters-Thesis/blob/master/MS%20Thesis%20Overview.pdf" TargetMode="External"/><Relationship Id="rId16" Type="http://schemas.openxmlformats.org/officeDocument/2006/relationships/hyperlink" Target="https://github.com/joshdmark/ACC-Basketball-Clustering/blob/master/player_clustering.R" TargetMode="External"/><Relationship Id="rId20" Type="http://schemas.openxmlformats.org/officeDocument/2006/relationships/hyperlink" Target="https://github.com/joshdmark/NFL-Home-Field/blob/master/NFL_HFA.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lic.tableau.com/profile/josh.mark1510#!/vizhome/ACCBasketballClustering/ACCBasketballClustering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hyperlink" Target="&#8226;%09https:/www.linkedin.com/pulse/positionless-basketball-josh-mark/" TargetMode="External"/><Relationship Id="rId23" Type="http://schemas.openxmlformats.org/officeDocument/2006/relationships/hyperlink" Target="https://public.tableau.com/profile/josh.mark1510#!/" TargetMode="External"/><Relationship Id="rId10" Type="http://schemas.openxmlformats.org/officeDocument/2006/relationships/hyperlink" Target="https://public.tableau.com/profile/josh.mark1510#!/vizhome/2020Formula1Season/F1" TargetMode="External"/><Relationship Id="rId19" Type="http://schemas.openxmlformats.org/officeDocument/2006/relationships/hyperlink" Target="https://github.com/joshdmark/Formula-1-2020-Season-Tracker/blob/master/F1.R" TargetMode="External"/><Relationship Id="rId4" Type="http://schemas.openxmlformats.org/officeDocument/2006/relationships/hyperlink" Target="https://public.tableau.com/profile/josh.mark1510#!/vizhome/OlympicBasketball/OlympicBasketball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github.com/joshdmark/Masters-Thesis/blob/master/JM%20OSU%20Thesis.pdf" TargetMode="External"/><Relationship Id="rId22" Type="http://schemas.openxmlformats.org/officeDocument/2006/relationships/hyperlink" Target="https://github.com/joshdma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6F88994B-CB5A-4505-AB63-41A05BCD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185" y="614002"/>
            <a:ext cx="3219016" cy="1762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D5E30AE2-C867-493D-BB03-CDAEF90C9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671" y="3750671"/>
            <a:ext cx="3515380" cy="1896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7A4236EE-5428-45BB-AFE2-A6FB26A24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787" y="681509"/>
            <a:ext cx="3608924" cy="16930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hlinkClick r:id="rId8"/>
            <a:extLst>
              <a:ext uri="{FF2B5EF4-FFF2-40B4-BE49-F238E27FC236}">
                <a16:creationId xmlns:a16="http://schemas.microsoft.com/office/drawing/2014/main" id="{A9CDB36A-EFBF-4658-8EF2-2513971131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1297" y="622315"/>
            <a:ext cx="3608924" cy="1758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46A3BD8-30FB-4B97-8965-B23990F86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1744" y="3750671"/>
            <a:ext cx="3569616" cy="1896638"/>
          </a:xfrm>
          <a:prstGeom prst="rect">
            <a:avLst/>
          </a:prstGeom>
        </p:spPr>
      </p:pic>
      <p:pic>
        <p:nvPicPr>
          <p:cNvPr id="14" name="Picture 13">
            <a:hlinkClick r:id="rId12"/>
            <a:extLst>
              <a:ext uri="{FF2B5EF4-FFF2-40B4-BE49-F238E27FC236}">
                <a16:creationId xmlns:a16="http://schemas.microsoft.com/office/drawing/2014/main" id="{670FE7CA-6E8E-4722-A9BC-30EBDF9EE2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5593" y="3804103"/>
            <a:ext cx="3608924" cy="1789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C55D9-E10D-4651-BABD-EFAEA67CE531}"/>
              </a:ext>
            </a:extLst>
          </p:cNvPr>
          <p:cNvSpPr txBox="1"/>
          <p:nvPr/>
        </p:nvSpPr>
        <p:spPr>
          <a:xfrm>
            <a:off x="3347050" y="222055"/>
            <a:ext cx="549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Josh Mark Work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00CE-A9F2-4237-B322-60247D0F2B76}"/>
              </a:ext>
            </a:extLst>
          </p:cNvPr>
          <p:cNvSpPr txBox="1"/>
          <p:nvPr/>
        </p:nvSpPr>
        <p:spPr>
          <a:xfrm>
            <a:off x="252899" y="2397949"/>
            <a:ext cx="3608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Supervised Machine Learning</a:t>
            </a:r>
          </a:p>
          <a:p>
            <a:pPr algn="ctr"/>
            <a:r>
              <a:rPr lang="en-US" sz="1200" i="1" dirty="0"/>
              <a:t>How can we accurately predict the number of ocean containers required for shipment?</a:t>
            </a:r>
          </a:p>
          <a:p>
            <a:pPr algn="ctr"/>
            <a:r>
              <a:rPr lang="en-US" sz="1100" b="1" dirty="0"/>
              <a:t>Tools: Decision Trees, Regression, Outlier Detection</a:t>
            </a:r>
          </a:p>
          <a:p>
            <a:pPr algn="ctr"/>
            <a:r>
              <a:rPr lang="en-US" sz="1100" dirty="0">
                <a:hlinkClick r:id="rId14"/>
              </a:rPr>
              <a:t>Thesis Paper</a:t>
            </a:r>
            <a:r>
              <a:rPr lang="en-US" sz="1100" dirty="0"/>
              <a:t> 	</a:t>
            </a:r>
            <a:r>
              <a:rPr lang="en-US" sz="1100" dirty="0">
                <a:hlinkClick r:id="rId2"/>
              </a:rPr>
              <a:t>Overview Ppt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0208B-631E-4608-8EFA-B078EABD9AFA}"/>
              </a:ext>
            </a:extLst>
          </p:cNvPr>
          <p:cNvSpPr txBox="1"/>
          <p:nvPr/>
        </p:nvSpPr>
        <p:spPr>
          <a:xfrm>
            <a:off x="4125530" y="2428735"/>
            <a:ext cx="388204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Unsupervised Machine Learning</a:t>
            </a:r>
          </a:p>
          <a:p>
            <a:pPr algn="ctr"/>
            <a:r>
              <a:rPr lang="en-US" sz="1200" i="1" dirty="0"/>
              <a:t>Are the 5 basketball positions outdated? A clustering exercise to find out.</a:t>
            </a:r>
          </a:p>
          <a:p>
            <a:pPr algn="ctr"/>
            <a:r>
              <a:rPr lang="en-US" sz="1200" b="1" dirty="0"/>
              <a:t>Tools: K-Means clustering, </a:t>
            </a:r>
            <a:r>
              <a:rPr lang="en-US" sz="1200" b="1" dirty="0" err="1"/>
              <a:t>tidyverse</a:t>
            </a:r>
            <a:r>
              <a:rPr lang="en-US" sz="1200" b="1" dirty="0"/>
              <a:t> data cleaning</a:t>
            </a:r>
            <a:endParaRPr lang="en-US" sz="1200" dirty="0"/>
          </a:p>
          <a:p>
            <a:pPr algn="ctr"/>
            <a:r>
              <a:rPr lang="en-US" sz="1100" dirty="0">
                <a:hlinkClick r:id="rId15"/>
              </a:rPr>
              <a:t>Summary Article</a:t>
            </a:r>
            <a:r>
              <a:rPr lang="en-US" sz="1100" dirty="0"/>
              <a:t>         </a:t>
            </a:r>
            <a:r>
              <a:rPr lang="en-US" sz="1100" dirty="0">
                <a:hlinkClick r:id="rId16"/>
              </a:rPr>
              <a:t>R Code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AE1A30-518F-4AF6-8A91-503A3870DE49}"/>
              </a:ext>
            </a:extLst>
          </p:cNvPr>
          <p:cNvSpPr txBox="1"/>
          <p:nvPr/>
        </p:nvSpPr>
        <p:spPr>
          <a:xfrm>
            <a:off x="8341297" y="2414360"/>
            <a:ext cx="360892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Simulation</a:t>
            </a:r>
          </a:p>
          <a:p>
            <a:pPr algn="ctr"/>
            <a:r>
              <a:rPr lang="en-US" sz="1200" i="1" dirty="0"/>
              <a:t>What if English Premier League matches were only 75 mins? How would the standings differ?</a:t>
            </a:r>
          </a:p>
          <a:p>
            <a:pPr algn="ctr"/>
            <a:r>
              <a:rPr lang="en-US" sz="1200" b="1" dirty="0"/>
              <a:t>Tools: Scenario Analysis, For loops, SQL</a:t>
            </a:r>
            <a:endParaRPr lang="en-US" sz="1200" i="1" dirty="0"/>
          </a:p>
          <a:p>
            <a:pPr algn="ctr"/>
            <a:r>
              <a:rPr lang="en-US" sz="1100" dirty="0">
                <a:hlinkClick r:id="rId17"/>
              </a:rPr>
              <a:t>R Code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2C1B98-46BB-4FAD-8523-AD7671E59ED2}"/>
              </a:ext>
            </a:extLst>
          </p:cNvPr>
          <p:cNvSpPr txBox="1"/>
          <p:nvPr/>
        </p:nvSpPr>
        <p:spPr>
          <a:xfrm>
            <a:off x="252899" y="5722186"/>
            <a:ext cx="360892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Descriptive Analytics</a:t>
            </a:r>
          </a:p>
          <a:p>
            <a:pPr algn="ctr"/>
            <a:r>
              <a:rPr lang="en-US" sz="1400" i="1" dirty="0"/>
              <a:t>Does playing in the Olympics help NBA players? A look at player statistics after the Olympics.</a:t>
            </a:r>
          </a:p>
          <a:p>
            <a:pPr algn="ctr"/>
            <a:r>
              <a:rPr lang="en-US" sz="1100" dirty="0">
                <a:hlinkClick r:id="rId18"/>
              </a:rPr>
              <a:t>R Code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6C92-58B5-41DE-9CDF-B455FA296B75}"/>
              </a:ext>
            </a:extLst>
          </p:cNvPr>
          <p:cNvSpPr txBox="1"/>
          <p:nvPr/>
        </p:nvSpPr>
        <p:spPr>
          <a:xfrm>
            <a:off x="4227787" y="5719801"/>
            <a:ext cx="360892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 Visualization</a:t>
            </a:r>
          </a:p>
          <a:p>
            <a:pPr algn="ctr"/>
            <a:r>
              <a:rPr lang="en-US" sz="1400" i="1" dirty="0"/>
              <a:t>Dashboard for team &amp; driver performance during the 2020 Formula 1 season.</a:t>
            </a:r>
          </a:p>
          <a:p>
            <a:pPr algn="ctr"/>
            <a:r>
              <a:rPr lang="en-US" sz="1100" dirty="0">
                <a:hlinkClick r:id="rId19"/>
              </a:rPr>
              <a:t>R Code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C35C7-F669-4F41-AF9D-72CAC869C2D6}"/>
              </a:ext>
            </a:extLst>
          </p:cNvPr>
          <p:cNvSpPr txBox="1"/>
          <p:nvPr/>
        </p:nvSpPr>
        <p:spPr>
          <a:xfrm>
            <a:off x="8341297" y="5719801"/>
            <a:ext cx="360892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Descriptive Analytics</a:t>
            </a:r>
          </a:p>
          <a:p>
            <a:pPr algn="ctr"/>
            <a:r>
              <a:rPr lang="en-US" sz="1400" i="1" dirty="0"/>
              <a:t>If fans aren’t allowed at NFL games, which teams benefit the most, or least? </a:t>
            </a:r>
          </a:p>
          <a:p>
            <a:pPr algn="ctr"/>
            <a:r>
              <a:rPr lang="en-US" sz="1100" dirty="0">
                <a:hlinkClick r:id="rId20"/>
              </a:rPr>
              <a:t>R Code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88A23-FF34-4E71-A9A9-2F30334C7EB3}"/>
              </a:ext>
            </a:extLst>
          </p:cNvPr>
          <p:cNvSpPr txBox="1"/>
          <p:nvPr/>
        </p:nvSpPr>
        <p:spPr>
          <a:xfrm>
            <a:off x="465514" y="220205"/>
            <a:ext cx="25353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images to view dashboards.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hlinkClick r:id="rId21"/>
              </a:rPr>
              <a:t>joshdmark@gmail.com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CA6A3-30CD-4641-B022-73C36234313D}"/>
              </a:ext>
            </a:extLst>
          </p:cNvPr>
          <p:cNvSpPr txBox="1"/>
          <p:nvPr/>
        </p:nvSpPr>
        <p:spPr>
          <a:xfrm>
            <a:off x="9432092" y="55958"/>
            <a:ext cx="253538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/>
              <a:t>JM Repositories</a:t>
            </a:r>
          </a:p>
          <a:p>
            <a:pPr algn="r"/>
            <a:r>
              <a:rPr lang="en-US" sz="1050" b="1" dirty="0" err="1">
                <a:hlinkClick r:id="rId22"/>
              </a:rPr>
              <a:t>Github</a:t>
            </a:r>
            <a:endParaRPr lang="en-US" sz="1050" b="1" dirty="0"/>
          </a:p>
          <a:p>
            <a:pPr algn="r"/>
            <a:r>
              <a:rPr lang="en-US" sz="1050" b="1" dirty="0">
                <a:hlinkClick r:id="rId23"/>
              </a:rPr>
              <a:t>Tableau Public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6712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Mark, Joshua</dc:creator>
  <cp:lastModifiedBy>Mark, Joshua</cp:lastModifiedBy>
  <cp:revision>30</cp:revision>
  <dcterms:created xsi:type="dcterms:W3CDTF">2020-09-20T14:57:28Z</dcterms:created>
  <dcterms:modified xsi:type="dcterms:W3CDTF">2020-10-06T13:39:48Z</dcterms:modified>
</cp:coreProperties>
</file>