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7" r:id="rId3"/>
    <p:sldMasterId id="2147483700" r:id="rId4"/>
  </p:sldMasterIdLst>
  <p:notesMasterIdLst>
    <p:notesMasterId r:id="rId19"/>
  </p:notesMasterIdLst>
  <p:sldIdLst>
    <p:sldId id="271" r:id="rId5"/>
    <p:sldId id="272" r:id="rId6"/>
    <p:sldId id="273" r:id="rId7"/>
    <p:sldId id="257" r:id="rId8"/>
    <p:sldId id="259" r:id="rId9"/>
    <p:sldId id="264" r:id="rId10"/>
    <p:sldId id="266" r:id="rId11"/>
    <p:sldId id="265" r:id="rId12"/>
    <p:sldId id="269" r:id="rId13"/>
    <p:sldId id="270" r:id="rId14"/>
    <p:sldId id="260" r:id="rId15"/>
    <p:sldId id="268"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6" autoAdjust="0"/>
  </p:normalViewPr>
  <p:slideViewPr>
    <p:cSldViewPr>
      <p:cViewPr varScale="1">
        <p:scale>
          <a:sx n="99" d="100"/>
          <a:sy n="99" d="100"/>
        </p:scale>
        <p:origin x="-197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floor>
    <c:sideWall>
      <c:thickness val="0"/>
    </c:sideWall>
    <c:backWall>
      <c:thickness val="0"/>
    </c:backWall>
    <c:plotArea>
      <c:layout/>
      <c:bar3DChart>
        <c:barDir val="col"/>
        <c:grouping val="clustered"/>
        <c:varyColors val="0"/>
        <c:ser>
          <c:idx val="0"/>
          <c:order val="0"/>
          <c:tx>
            <c:strRef>
              <c:f>Harm!$B$1</c:f>
              <c:strCache>
                <c:ptCount val="1"/>
                <c:pt idx="0">
                  <c:v>2011</c:v>
                </c:pt>
              </c:strCache>
            </c:strRef>
          </c:tx>
          <c:spPr>
            <a:solidFill>
              <a:schemeClr val="tx2">
                <a:lumMod val="40000"/>
                <a:lumOff val="60000"/>
              </a:schemeClr>
            </a:solidFill>
          </c:spPr>
          <c:invertIfNegative val="0"/>
          <c:dLbls>
            <c:dLbl>
              <c:idx val="7"/>
              <c:layout>
                <c:manualLayout>
                  <c:x val="7.4005543228852135E-3"/>
                  <c:y val="0"/>
                </c:manualLayout>
              </c:layout>
              <c:showLegendKey val="0"/>
              <c:showVal val="1"/>
              <c:showCatName val="0"/>
              <c:showSerName val="0"/>
              <c:showPercent val="0"/>
              <c:showBubbleSize val="0"/>
            </c:dLbl>
            <c:txPr>
              <a:bodyPr/>
              <a:lstStyle/>
              <a:p>
                <a:pPr>
                  <a:defRPr sz="1398"/>
                </a:pPr>
                <a:endParaRPr lang="en-US"/>
              </a:p>
            </c:txPr>
            <c:showLegendKey val="0"/>
            <c:showVal val="1"/>
            <c:showCatName val="0"/>
            <c:showSerName val="0"/>
            <c:showPercent val="0"/>
            <c:showBubbleSize val="0"/>
            <c:showLeaderLines val="0"/>
          </c:dLbls>
          <c:cat>
            <c:strRef>
              <c:f>Harm!$A$2:$A$9</c:f>
              <c:strCache>
                <c:ptCount val="8"/>
                <c:pt idx="0">
                  <c:v>Adverse Drug Event</c:v>
                </c:pt>
                <c:pt idx="1">
                  <c:v>CAUTI</c:v>
                </c:pt>
                <c:pt idx="2">
                  <c:v>CLABSI</c:v>
                </c:pt>
                <c:pt idx="3">
                  <c:v>SSI</c:v>
                </c:pt>
                <c:pt idx="4">
                  <c:v>VAP</c:v>
                </c:pt>
                <c:pt idx="5">
                  <c:v>Falls</c:v>
                </c:pt>
                <c:pt idx="6">
                  <c:v>Pressure Ulcers</c:v>
                </c:pt>
                <c:pt idx="7">
                  <c:v>Total Harm</c:v>
                </c:pt>
              </c:strCache>
            </c:strRef>
          </c:cat>
          <c:val>
            <c:numRef>
              <c:f>Harm!$B$2:$B$9</c:f>
              <c:numCache>
                <c:formatCode>General</c:formatCode>
                <c:ptCount val="8"/>
                <c:pt idx="0">
                  <c:v>6</c:v>
                </c:pt>
                <c:pt idx="1">
                  <c:v>39</c:v>
                </c:pt>
                <c:pt idx="2">
                  <c:v>35</c:v>
                </c:pt>
                <c:pt idx="3">
                  <c:v>27</c:v>
                </c:pt>
                <c:pt idx="4">
                  <c:v>27</c:v>
                </c:pt>
                <c:pt idx="5">
                  <c:v>10</c:v>
                </c:pt>
                <c:pt idx="6">
                  <c:v>16</c:v>
                </c:pt>
                <c:pt idx="7">
                  <c:v>160</c:v>
                </c:pt>
              </c:numCache>
            </c:numRef>
          </c:val>
        </c:ser>
        <c:ser>
          <c:idx val="1"/>
          <c:order val="1"/>
          <c:tx>
            <c:strRef>
              <c:f>Harm!$C$1</c:f>
              <c:strCache>
                <c:ptCount val="1"/>
                <c:pt idx="0">
                  <c:v>2012</c:v>
                </c:pt>
              </c:strCache>
            </c:strRef>
          </c:tx>
          <c:spPr>
            <a:solidFill>
              <a:schemeClr val="tx2">
                <a:lumMod val="75000"/>
              </a:schemeClr>
            </a:solidFill>
          </c:spPr>
          <c:invertIfNegative val="0"/>
          <c:dLbls>
            <c:dLbl>
              <c:idx val="0"/>
              <c:layout>
                <c:manualLayout>
                  <c:x val="1.233425720480869E-2"/>
                  <c:y val="0"/>
                </c:manualLayout>
              </c:layout>
              <c:showLegendKey val="0"/>
              <c:showVal val="1"/>
              <c:showCatName val="0"/>
              <c:showSerName val="0"/>
              <c:showPercent val="0"/>
              <c:showBubbleSize val="0"/>
            </c:dLbl>
            <c:dLbl>
              <c:idx val="1"/>
              <c:layout>
                <c:manualLayout>
                  <c:x val="1.4801108645770427E-2"/>
                  <c:y val="3.875968992248062E-3"/>
                </c:manualLayout>
              </c:layout>
              <c:showLegendKey val="0"/>
              <c:showVal val="1"/>
              <c:showCatName val="0"/>
              <c:showSerName val="0"/>
              <c:showPercent val="0"/>
              <c:showBubbleSize val="0"/>
            </c:dLbl>
            <c:dLbl>
              <c:idx val="2"/>
              <c:layout>
                <c:manualLayout>
                  <c:x val="9.2592603843759582E-3"/>
                  <c:y val="-1.1076891946227359E-2"/>
                </c:manualLayout>
              </c:layout>
              <c:showLegendKey val="0"/>
              <c:showVal val="1"/>
              <c:showCatName val="0"/>
              <c:showSerName val="0"/>
              <c:showPercent val="0"/>
              <c:showBubbleSize val="0"/>
            </c:dLbl>
            <c:dLbl>
              <c:idx val="3"/>
              <c:layout>
                <c:manualLayout>
                  <c:x val="9.8674057638469519E-3"/>
                  <c:y val="0"/>
                </c:manualLayout>
              </c:layout>
              <c:showLegendKey val="0"/>
              <c:showVal val="1"/>
              <c:showCatName val="0"/>
              <c:showSerName val="0"/>
              <c:showPercent val="0"/>
              <c:showBubbleSize val="0"/>
            </c:dLbl>
            <c:dLbl>
              <c:idx val="4"/>
              <c:layout>
                <c:manualLayout>
                  <c:x val="1.7267960086732165E-2"/>
                  <c:y val="0"/>
                </c:manualLayout>
              </c:layout>
              <c:showLegendKey val="0"/>
              <c:showVal val="1"/>
              <c:showCatName val="0"/>
              <c:showSerName val="0"/>
              <c:showPercent val="0"/>
              <c:showBubbleSize val="0"/>
            </c:dLbl>
            <c:dLbl>
              <c:idx val="5"/>
              <c:layout>
                <c:manualLayout>
                  <c:x val="1.4801108645770427E-2"/>
                  <c:y val="0"/>
                </c:manualLayout>
              </c:layout>
              <c:showLegendKey val="0"/>
              <c:showVal val="1"/>
              <c:showCatName val="0"/>
              <c:showSerName val="0"/>
              <c:showPercent val="0"/>
              <c:showBubbleSize val="0"/>
            </c:dLbl>
            <c:dLbl>
              <c:idx val="6"/>
              <c:layout>
                <c:manualLayout>
                  <c:x val="9.8674057638469519E-3"/>
                  <c:y val="7.1058610649413908E-17"/>
                </c:manualLayout>
              </c:layout>
              <c:showLegendKey val="0"/>
              <c:showVal val="1"/>
              <c:showCatName val="0"/>
              <c:showSerName val="0"/>
              <c:showPercent val="0"/>
              <c:showBubbleSize val="0"/>
            </c:dLbl>
            <c:dLbl>
              <c:idx val="7"/>
              <c:layout>
                <c:manualLayout>
                  <c:x val="1.9734811527693904E-2"/>
                  <c:y val="0"/>
                </c:manualLayout>
              </c:layout>
              <c:showLegendKey val="0"/>
              <c:showVal val="1"/>
              <c:showCatName val="0"/>
              <c:showSerName val="0"/>
              <c:showPercent val="0"/>
              <c:showBubbleSize val="0"/>
            </c:dLbl>
            <c:txPr>
              <a:bodyPr/>
              <a:lstStyle/>
              <a:p>
                <a:pPr>
                  <a:defRPr sz="1398"/>
                </a:pPr>
                <a:endParaRPr lang="en-US"/>
              </a:p>
            </c:txPr>
            <c:showLegendKey val="0"/>
            <c:showVal val="1"/>
            <c:showCatName val="0"/>
            <c:showSerName val="0"/>
            <c:showPercent val="0"/>
            <c:showBubbleSize val="0"/>
            <c:showLeaderLines val="0"/>
          </c:dLbls>
          <c:cat>
            <c:strRef>
              <c:f>Harm!$A$2:$A$9</c:f>
              <c:strCache>
                <c:ptCount val="8"/>
                <c:pt idx="0">
                  <c:v>Adverse Drug Event</c:v>
                </c:pt>
                <c:pt idx="1">
                  <c:v>CAUTI</c:v>
                </c:pt>
                <c:pt idx="2">
                  <c:v>CLABSI</c:v>
                </c:pt>
                <c:pt idx="3">
                  <c:v>SSI</c:v>
                </c:pt>
                <c:pt idx="4">
                  <c:v>VAP</c:v>
                </c:pt>
                <c:pt idx="5">
                  <c:v>Falls</c:v>
                </c:pt>
                <c:pt idx="6">
                  <c:v>Pressure Ulcers</c:v>
                </c:pt>
                <c:pt idx="7">
                  <c:v>Total Harm</c:v>
                </c:pt>
              </c:strCache>
            </c:strRef>
          </c:cat>
          <c:val>
            <c:numRef>
              <c:f>Harm!$C$2:$C$9</c:f>
              <c:numCache>
                <c:formatCode>General</c:formatCode>
                <c:ptCount val="8"/>
                <c:pt idx="0">
                  <c:v>5</c:v>
                </c:pt>
                <c:pt idx="1">
                  <c:v>39</c:v>
                </c:pt>
                <c:pt idx="2">
                  <c:v>17</c:v>
                </c:pt>
                <c:pt idx="3">
                  <c:v>12</c:v>
                </c:pt>
                <c:pt idx="4">
                  <c:v>7</c:v>
                </c:pt>
                <c:pt idx="5">
                  <c:v>6</c:v>
                </c:pt>
                <c:pt idx="6">
                  <c:v>17</c:v>
                </c:pt>
                <c:pt idx="7">
                  <c:v>103</c:v>
                </c:pt>
              </c:numCache>
            </c:numRef>
          </c:val>
        </c:ser>
        <c:dLbls>
          <c:showLegendKey val="0"/>
          <c:showVal val="0"/>
          <c:showCatName val="0"/>
          <c:showSerName val="0"/>
          <c:showPercent val="0"/>
          <c:showBubbleSize val="0"/>
        </c:dLbls>
        <c:gapWidth val="150"/>
        <c:shape val="box"/>
        <c:axId val="119904128"/>
        <c:axId val="119905664"/>
        <c:axId val="0"/>
      </c:bar3DChart>
      <c:catAx>
        <c:axId val="119904128"/>
        <c:scaling>
          <c:orientation val="minMax"/>
        </c:scaling>
        <c:delete val="0"/>
        <c:axPos val="b"/>
        <c:numFmt formatCode="General" sourceLinked="1"/>
        <c:majorTickMark val="out"/>
        <c:minorTickMark val="none"/>
        <c:tickLblPos val="nextTo"/>
        <c:txPr>
          <a:bodyPr/>
          <a:lstStyle/>
          <a:p>
            <a:pPr>
              <a:defRPr sz="1398"/>
            </a:pPr>
            <a:endParaRPr lang="en-US"/>
          </a:p>
        </c:txPr>
        <c:crossAx val="119905664"/>
        <c:crosses val="autoZero"/>
        <c:auto val="1"/>
        <c:lblAlgn val="ctr"/>
        <c:lblOffset val="100"/>
        <c:noMultiLvlLbl val="0"/>
      </c:catAx>
      <c:valAx>
        <c:axId val="119905664"/>
        <c:scaling>
          <c:orientation val="minMax"/>
        </c:scaling>
        <c:delete val="0"/>
        <c:axPos val="l"/>
        <c:majorGridlines/>
        <c:numFmt formatCode="General" sourceLinked="1"/>
        <c:majorTickMark val="out"/>
        <c:minorTickMark val="none"/>
        <c:tickLblPos val="nextTo"/>
        <c:crossAx val="119904128"/>
        <c:crosses val="autoZero"/>
        <c:crossBetween val="between"/>
      </c:valAx>
      <c:spPr>
        <a:solidFill>
          <a:schemeClr val="lt1"/>
        </a:solidFill>
        <a:ln w="25361" cap="flat" cmpd="sng" algn="ctr">
          <a:solidFill>
            <a:schemeClr val="accent1"/>
          </a:solidFill>
          <a:prstDash val="solid"/>
        </a:ln>
        <a:effectLst/>
      </c:spPr>
    </c:plotArea>
    <c:legend>
      <c:legendPos val="r"/>
      <c:layout/>
      <c:overlay val="0"/>
      <c:txPr>
        <a:bodyPr/>
        <a:lstStyle/>
        <a:p>
          <a:pPr>
            <a:defRPr sz="1797"/>
          </a:pPr>
          <a:endParaRPr lang="en-US"/>
        </a:p>
      </c:txPr>
    </c:legend>
    <c:plotVisOnly val="1"/>
    <c:dispBlanksAs val="gap"/>
    <c:showDLblsOverMax val="0"/>
  </c:chart>
  <c:spPr>
    <a:solidFill>
      <a:schemeClr val="bg1"/>
    </a:solidFill>
    <a:ln>
      <a:solidFill>
        <a:schemeClr val="tx2">
          <a:lumMod val="75000"/>
        </a:schemeClr>
      </a:solid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0.10892</cdr:x>
      <cdr:y>0.09783</cdr:y>
    </cdr:from>
    <cdr:to>
      <cdr:x>0.38395</cdr:x>
      <cdr:y>0.41188</cdr:y>
    </cdr:to>
    <cdr:sp macro="" textlink="">
      <cdr:nvSpPr>
        <cdr:cNvPr id="2" name="Down Arrow Callout 1"/>
        <cdr:cNvSpPr/>
      </cdr:nvSpPr>
      <cdr:spPr>
        <a:xfrm xmlns:a="http://schemas.openxmlformats.org/drawingml/2006/main">
          <a:off x="896391" y="336494"/>
          <a:ext cx="2263335" cy="1080194"/>
        </a:xfrm>
        <a:prstGeom xmlns:a="http://schemas.openxmlformats.org/drawingml/2006/main" prst="downArrowCallout">
          <a:avLst/>
        </a:prstGeom>
      </cdr:spPr>
      <cdr:style>
        <a:lnRef xmlns:a="http://schemas.openxmlformats.org/drawingml/2006/main" idx="1">
          <a:schemeClr val="accent3"/>
        </a:lnRef>
        <a:fillRef xmlns:a="http://schemas.openxmlformats.org/drawingml/2006/main" idx="3">
          <a:schemeClr val="accent3"/>
        </a:fillRef>
        <a:effectRef xmlns:a="http://schemas.openxmlformats.org/drawingml/2006/main" idx="2">
          <a:schemeClr val="accent3"/>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800" dirty="0" smtClean="0">
              <a:solidFill>
                <a:schemeClr val="tx2">
                  <a:lumMod val="75000"/>
                </a:schemeClr>
              </a:solidFill>
            </a:rPr>
            <a:t>Lower Scores are Better</a:t>
          </a:r>
          <a:endParaRPr lang="en-US" sz="1800" dirty="0">
            <a:solidFill>
              <a:schemeClr val="tx2">
                <a:lumMod val="75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CD70F-ABA4-40AD-B4B4-930AD3B458AD}" type="datetimeFigureOut">
              <a:rPr lang="en-US" smtClean="0"/>
              <a:t>8/26/2013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D51C-BD4A-4095-B5B8-49D58114EB9F}" type="slidenum">
              <a:rPr lang="en-US" smtClean="0"/>
              <a:t>‹#›</a:t>
            </a:fld>
            <a:endParaRPr lang="en-US"/>
          </a:p>
        </p:txBody>
      </p:sp>
    </p:spTree>
    <p:extLst>
      <p:ext uri="{BB962C8B-B14F-4D97-AF65-F5344CB8AC3E}">
        <p14:creationId xmlns:p14="http://schemas.microsoft.com/office/powerpoint/2010/main" val="181182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D457A9D-BDC5-4416-88E6-50FB4BCA551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BC1080-2354-4E24-A88D-CACE40BFEC38}" type="slidenum">
              <a:rPr lang="en-US" smtClean="0">
                <a:solidFill>
                  <a:prstClr val="black"/>
                </a:solidFill>
              </a:rPr>
              <a:pPr/>
              <a:t>11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533400"/>
            <a:ext cx="7772400" cy="2667000"/>
          </a:xfrm>
        </p:spPr>
        <p:txBody>
          <a:bodyPr/>
          <a:lstStyle>
            <a:lvl1pPr>
              <a:defRPr b="1" i="1">
                <a:solidFill>
                  <a:srgbClr val="800080"/>
                </a:solidFill>
              </a:defRPr>
            </a:lvl1pPr>
          </a:lstStyle>
          <a:p>
            <a:r>
              <a:rPr lang="en-US" smtClean="0"/>
              <a:t>Click to edit Master title style</a:t>
            </a:r>
            <a:endParaRPr lang="en-US" dirty="0"/>
          </a:p>
        </p:txBody>
      </p:sp>
      <p:sp>
        <p:nvSpPr>
          <p:cNvPr id="8195" name="Rectangle 3"/>
          <p:cNvSpPr>
            <a:spLocks noGrp="1" noChangeArrowheads="1"/>
          </p:cNvSpPr>
          <p:nvPr>
            <p:ph type="subTitle" idx="1"/>
          </p:nvPr>
        </p:nvSpPr>
        <p:spPr>
          <a:xfrm>
            <a:off x="609600" y="3429000"/>
            <a:ext cx="8001000" cy="2743200"/>
          </a:xfrm>
        </p:spPr>
        <p:txBody>
          <a:bodyPr/>
          <a:lstStyle>
            <a:lvl1pPr marL="0" indent="0" algn="ctr">
              <a:buFontTx/>
              <a:buNone/>
              <a:defRPr sz="2400">
                <a:solidFill>
                  <a:srgbClr val="660066"/>
                </a:solidFill>
              </a:defRPr>
            </a:lvl1pPr>
          </a:lstStyle>
          <a:p>
            <a:r>
              <a:rPr lang="en-US" smtClean="0"/>
              <a:t>Click to edit Master subtitle style</a:t>
            </a:r>
            <a:endParaRPr lang="en-US"/>
          </a:p>
        </p:txBody>
      </p:sp>
      <p:sp>
        <p:nvSpPr>
          <p:cNvPr id="819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819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8198" name="Rectangle 6"/>
          <p:cNvSpPr>
            <a:spLocks noGrp="1" noChangeArrowheads="1"/>
          </p:cNvSpPr>
          <p:nvPr>
            <p:ph type="sldNum" sz="quarter" idx="4"/>
          </p:nvPr>
        </p:nvSpPr>
        <p:spPr/>
        <p:txBody>
          <a:bodyPr/>
          <a:lstStyle>
            <a:lvl1pPr>
              <a:defRPr/>
            </a:lvl1pPr>
          </a:lstStyle>
          <a:p>
            <a:fld id="{425CCAD4-C0FC-450F-931F-1B882BF70E22}"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8200"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01"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endParaRPr lang="en-US">
                <a:solidFill>
                  <a:srgbClr val="000000"/>
                </a:solidFill>
              </a:endParaRPr>
            </a:p>
          </p:txBody>
        </p:sp>
        <p:sp>
          <p:nvSpPr>
            <p:cNvPr id="8202"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endParaRPr lang="en-US">
                <a:solidFill>
                  <a:srgbClr val="000000"/>
                </a:solidFill>
              </a:endParaRPr>
            </a:p>
          </p:txBody>
        </p:sp>
        <p:sp>
          <p:nvSpPr>
            <p:cNvPr id="8203"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204"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endParaRPr lang="en-US">
                <a:solidFill>
                  <a:srgbClr val="000000"/>
                </a:solidFill>
              </a:endParaRPr>
            </a:p>
          </p:txBody>
        </p:sp>
        <p:sp>
          <p:nvSpPr>
            <p:cNvPr id="8205"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06"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endParaRPr lang="en-US">
                <a:solidFill>
                  <a:srgbClr val="000000"/>
                </a:solidFill>
              </a:endParaRPr>
            </a:p>
          </p:txBody>
        </p:sp>
        <p:sp>
          <p:nvSpPr>
            <p:cNvPr id="8207"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endParaRPr lang="en-US">
                <a:solidFill>
                  <a:srgbClr val="000000"/>
                </a:solidFill>
              </a:endParaRPr>
            </a:p>
          </p:txBody>
        </p:sp>
        <p:sp>
          <p:nvSpPr>
            <p:cNvPr id="8208"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09"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endParaRPr lang="en-US">
                <a:solidFill>
                  <a:srgbClr val="000000"/>
                </a:solidFill>
              </a:endParaRPr>
            </a:p>
          </p:txBody>
        </p:sp>
        <p:sp>
          <p:nvSpPr>
            <p:cNvPr id="8210"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endParaRPr lang="en-US">
                <a:solidFill>
                  <a:srgbClr val="000000"/>
                </a:solidFill>
              </a:endParaRPr>
            </a:p>
          </p:txBody>
        </p:sp>
        <p:sp>
          <p:nvSpPr>
            <p:cNvPr id="8211"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12"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endParaRPr lang="en-US">
                <a:solidFill>
                  <a:srgbClr val="000000"/>
                </a:solidFill>
              </a:endParaRPr>
            </a:p>
          </p:txBody>
        </p:sp>
        <p:sp>
          <p:nvSpPr>
            <p:cNvPr id="8213"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4"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endParaRPr lang="en-US">
                <a:solidFill>
                  <a:srgbClr val="000000"/>
                </a:solidFill>
              </a:endParaRPr>
            </a:p>
          </p:txBody>
        </p:sp>
        <p:sp>
          <p:nvSpPr>
            <p:cNvPr id="8215"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6"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endParaRPr lang="en-US">
                <a:solidFill>
                  <a:srgbClr val="000000"/>
                </a:solidFill>
              </a:endParaRPr>
            </a:p>
          </p:txBody>
        </p:sp>
        <p:sp>
          <p:nvSpPr>
            <p:cNvPr id="8217"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8"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endParaRPr lang="en-US">
                <a:solidFill>
                  <a:srgbClr val="000000"/>
                </a:solidFill>
              </a:endParaRPr>
            </a:p>
          </p:txBody>
        </p:sp>
        <p:sp>
          <p:nvSpPr>
            <p:cNvPr id="8219"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0"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endParaRPr lang="en-US">
                <a:solidFill>
                  <a:srgbClr val="000000"/>
                </a:solidFill>
              </a:endParaRPr>
            </a:p>
          </p:txBody>
        </p:sp>
        <p:sp>
          <p:nvSpPr>
            <p:cNvPr id="8221"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2"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endParaRPr lang="en-US">
                <a:solidFill>
                  <a:srgbClr val="000000"/>
                </a:solidFill>
              </a:endParaRPr>
            </a:p>
          </p:txBody>
        </p:sp>
        <p:sp>
          <p:nvSpPr>
            <p:cNvPr id="8223"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4"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endParaRPr lang="en-US">
                <a:solidFill>
                  <a:srgbClr val="000000"/>
                </a:solidFill>
              </a:endParaRPr>
            </a:p>
          </p:txBody>
        </p:sp>
        <p:sp>
          <p:nvSpPr>
            <p:cNvPr id="8225"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endParaRPr lang="en-US">
                <a:solidFill>
                  <a:srgbClr val="000000"/>
                </a:solidFill>
              </a:endParaRPr>
            </a:p>
          </p:txBody>
        </p:sp>
        <p:sp>
          <p:nvSpPr>
            <p:cNvPr id="8226"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endParaRPr lang="en-US">
                <a:solidFill>
                  <a:srgbClr val="000000"/>
                </a:solidFill>
              </a:endParaRPr>
            </a:p>
          </p:txBody>
        </p:sp>
        <p:sp>
          <p:nvSpPr>
            <p:cNvPr id="8227"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228"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endParaRPr lang="en-US">
                <a:solidFill>
                  <a:srgbClr val="000000"/>
                </a:solidFill>
              </a:endParaRPr>
            </a:p>
          </p:txBody>
        </p:sp>
        <p:sp>
          <p:nvSpPr>
            <p:cNvPr id="8229"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endParaRPr lang="en-US">
                <a:solidFill>
                  <a:srgbClr val="000000"/>
                </a:solidFill>
              </a:endParaRPr>
            </a:p>
          </p:txBody>
        </p:sp>
        <p:sp>
          <p:nvSpPr>
            <p:cNvPr id="8230"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endParaRPr lang="en-US">
                <a:solidFill>
                  <a:srgbClr val="000000"/>
                </a:solidFill>
              </a:endParaRPr>
            </a:p>
          </p:txBody>
        </p:sp>
        <p:sp>
          <p:nvSpPr>
            <p:cNvPr id="8231"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endParaRPr lang="en-US">
                <a:solidFill>
                  <a:srgbClr val="000000"/>
                </a:solidFill>
              </a:endParaRPr>
            </a:p>
          </p:txBody>
        </p:sp>
        <p:sp>
          <p:nvSpPr>
            <p:cNvPr id="8232"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endParaRPr lang="en-US">
                <a:solidFill>
                  <a:srgbClr val="000000"/>
                </a:solidFill>
              </a:endParaRPr>
            </a:p>
          </p:txBody>
        </p:sp>
        <p:sp>
          <p:nvSpPr>
            <p:cNvPr id="8233"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234"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endParaRPr lang="en-US">
                <a:solidFill>
                  <a:srgbClr val="000000"/>
                </a:solidFill>
              </a:endParaRPr>
            </a:p>
          </p:txBody>
        </p:sp>
        <p:sp>
          <p:nvSpPr>
            <p:cNvPr id="8235"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endParaRPr lang="en-US">
                <a:solidFill>
                  <a:srgbClr val="000000"/>
                </a:solidFill>
              </a:endParaRPr>
            </a:p>
          </p:txBody>
        </p:sp>
        <p:sp>
          <p:nvSpPr>
            <p:cNvPr id="8236"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endParaRPr lang="en-US">
                <a:solidFill>
                  <a:srgbClr val="000000"/>
                </a:solidFill>
              </a:endParaRPr>
            </a:p>
          </p:txBody>
        </p:sp>
        <p:sp>
          <p:nvSpPr>
            <p:cNvPr id="8237"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38"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endParaRPr lang="en-US">
                <a:solidFill>
                  <a:srgbClr val="000000"/>
                </a:solidFill>
              </a:endParaRPr>
            </a:p>
          </p:txBody>
        </p:sp>
        <p:sp>
          <p:nvSpPr>
            <p:cNvPr id="8239"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0"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endParaRPr lang="en-US">
                <a:solidFill>
                  <a:srgbClr val="000000"/>
                </a:solidFill>
              </a:endParaRPr>
            </a:p>
          </p:txBody>
        </p:sp>
        <p:sp>
          <p:nvSpPr>
            <p:cNvPr id="8241"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2"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endParaRPr lang="en-US">
                <a:solidFill>
                  <a:srgbClr val="000000"/>
                </a:solidFill>
              </a:endParaRPr>
            </a:p>
          </p:txBody>
        </p:sp>
        <p:sp>
          <p:nvSpPr>
            <p:cNvPr id="8243"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4"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endParaRPr lang="en-US">
                <a:solidFill>
                  <a:srgbClr val="000000"/>
                </a:solidFill>
              </a:endParaRPr>
            </a:p>
          </p:txBody>
        </p:sp>
        <p:sp>
          <p:nvSpPr>
            <p:cNvPr id="8245"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8246"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7"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8"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9"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50"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51"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52"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253"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54"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255"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256"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endParaRPr lang="en-US">
                <a:solidFill>
                  <a:srgbClr val="000000"/>
                </a:solidFill>
              </a:endParaRPr>
            </a:p>
          </p:txBody>
        </p:sp>
        <p:sp>
          <p:nvSpPr>
            <p:cNvPr id="8257"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endParaRPr lang="en-US">
                <a:solidFill>
                  <a:srgbClr val="000000"/>
                </a:solidFill>
              </a:endParaRPr>
            </a:p>
          </p:txBody>
        </p:sp>
        <p:sp>
          <p:nvSpPr>
            <p:cNvPr id="8258"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endParaRPr lang="en-US">
                <a:solidFill>
                  <a:srgbClr val="000000"/>
                </a:solidFill>
              </a:endParaRPr>
            </a:p>
          </p:txBody>
        </p:sp>
        <p:sp>
          <p:nvSpPr>
            <p:cNvPr id="8259"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endParaRPr lang="en-US">
                <a:solidFill>
                  <a:srgbClr val="000000"/>
                </a:solidFill>
              </a:endParaRPr>
            </a:p>
          </p:txBody>
        </p:sp>
        <p:sp>
          <p:nvSpPr>
            <p:cNvPr id="8260"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endParaRPr lang="en-US">
                <a:solidFill>
                  <a:srgbClr val="000000"/>
                </a:solidFill>
              </a:endParaRPr>
            </a:p>
          </p:txBody>
        </p:sp>
        <p:sp>
          <p:nvSpPr>
            <p:cNvPr id="8261"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8262"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endParaRPr lang="en-US">
                <a:solidFill>
                  <a:srgbClr val="000000"/>
                </a:solidFill>
              </a:endParaRPr>
            </a:p>
          </p:txBody>
        </p:sp>
        <p:sp>
          <p:nvSpPr>
            <p:cNvPr id="8263"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4"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endParaRPr lang="en-US">
                <a:solidFill>
                  <a:srgbClr val="000000"/>
                </a:solidFill>
              </a:endParaRPr>
            </a:p>
          </p:txBody>
        </p:sp>
        <p:sp>
          <p:nvSpPr>
            <p:cNvPr id="8265"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6"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endParaRPr lang="en-US">
                <a:solidFill>
                  <a:srgbClr val="000000"/>
                </a:solidFill>
              </a:endParaRPr>
            </a:p>
          </p:txBody>
        </p:sp>
        <p:sp>
          <p:nvSpPr>
            <p:cNvPr id="8267"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8"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endParaRPr lang="en-US">
                <a:solidFill>
                  <a:srgbClr val="000000"/>
                </a:solidFill>
              </a:endParaRPr>
            </a:p>
          </p:txBody>
        </p:sp>
        <p:sp>
          <p:nvSpPr>
            <p:cNvPr id="8269"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270"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endParaRPr lang="en-US">
                <a:solidFill>
                  <a:srgbClr val="000000"/>
                </a:solidFill>
              </a:endParaRPr>
            </a:p>
          </p:txBody>
        </p:sp>
        <p:sp>
          <p:nvSpPr>
            <p:cNvPr id="8271"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272"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endParaRPr lang="en-US">
                <a:solidFill>
                  <a:srgbClr val="000000"/>
                </a:solidFill>
              </a:endParaRPr>
            </a:p>
          </p:txBody>
        </p:sp>
        <p:sp>
          <p:nvSpPr>
            <p:cNvPr id="8273"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274"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8275"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76"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endParaRPr lang="en-US">
                <a:solidFill>
                  <a:srgbClr val="000000"/>
                </a:solidFill>
              </a:endParaRPr>
            </a:p>
          </p:txBody>
        </p:sp>
        <p:sp>
          <p:nvSpPr>
            <p:cNvPr id="8277"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78"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endParaRPr lang="en-US">
                <a:solidFill>
                  <a:srgbClr val="000000"/>
                </a:solidFill>
              </a:endParaRPr>
            </a:p>
          </p:txBody>
        </p:sp>
        <p:sp>
          <p:nvSpPr>
            <p:cNvPr id="8279"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endParaRPr lang="en-US">
                <a:solidFill>
                  <a:srgbClr val="000000"/>
                </a:solidFill>
              </a:endParaRPr>
            </a:p>
          </p:txBody>
        </p:sp>
        <p:sp>
          <p:nvSpPr>
            <p:cNvPr id="8280"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1"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2"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3"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4"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5"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86"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endParaRPr lang="en-US">
                <a:solidFill>
                  <a:srgbClr val="000000"/>
                </a:solidFill>
              </a:endParaRPr>
            </a:p>
          </p:txBody>
        </p:sp>
        <p:sp>
          <p:nvSpPr>
            <p:cNvPr id="8287"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8"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endParaRPr lang="en-US">
                <a:solidFill>
                  <a:srgbClr val="000000"/>
                </a:solidFill>
              </a:endParaRPr>
            </a:p>
          </p:txBody>
        </p:sp>
        <p:sp>
          <p:nvSpPr>
            <p:cNvPr id="8289"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8290"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endParaRPr lang="en-US">
                <a:solidFill>
                  <a:srgbClr val="000000"/>
                </a:solidFill>
              </a:endParaRPr>
            </a:p>
          </p:txBody>
        </p:sp>
        <p:sp>
          <p:nvSpPr>
            <p:cNvPr id="8291"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292"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endParaRPr lang="en-US">
                <a:solidFill>
                  <a:srgbClr val="000000"/>
                </a:solidFill>
              </a:endParaRPr>
            </a:p>
          </p:txBody>
        </p:sp>
        <p:sp>
          <p:nvSpPr>
            <p:cNvPr id="8293"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94"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8295"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endParaRPr lang="en-US">
                <a:solidFill>
                  <a:srgbClr val="000000"/>
                </a:solidFill>
              </a:endParaRPr>
            </a:p>
          </p:txBody>
        </p:sp>
        <p:sp>
          <p:nvSpPr>
            <p:cNvPr id="8296"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8297"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98"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99"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0"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01"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02"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endParaRPr lang="en-US">
                <a:solidFill>
                  <a:srgbClr val="000000"/>
                </a:solidFill>
              </a:endParaRPr>
            </a:p>
          </p:txBody>
        </p:sp>
        <p:sp>
          <p:nvSpPr>
            <p:cNvPr id="8303"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endParaRPr lang="en-US">
                <a:solidFill>
                  <a:srgbClr val="000000"/>
                </a:solidFill>
              </a:endParaRPr>
            </a:p>
          </p:txBody>
        </p:sp>
        <p:sp>
          <p:nvSpPr>
            <p:cNvPr id="8304"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endParaRPr lang="en-US">
                <a:solidFill>
                  <a:srgbClr val="000000"/>
                </a:solidFill>
              </a:endParaRPr>
            </a:p>
          </p:txBody>
        </p:sp>
        <p:sp>
          <p:nvSpPr>
            <p:cNvPr id="8305"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06"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7"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8"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09"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0"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endParaRPr lang="en-US">
                <a:solidFill>
                  <a:srgbClr val="000000"/>
                </a:solidFill>
              </a:endParaRPr>
            </a:p>
          </p:txBody>
        </p:sp>
        <p:sp>
          <p:nvSpPr>
            <p:cNvPr id="8311"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12"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endParaRPr lang="en-US">
                <a:solidFill>
                  <a:srgbClr val="000000"/>
                </a:solidFill>
              </a:endParaRPr>
            </a:p>
          </p:txBody>
        </p:sp>
        <p:sp>
          <p:nvSpPr>
            <p:cNvPr id="8313"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endParaRPr lang="en-US">
                <a:solidFill>
                  <a:srgbClr val="000000"/>
                </a:solidFill>
              </a:endParaRPr>
            </a:p>
          </p:txBody>
        </p:sp>
        <p:sp>
          <p:nvSpPr>
            <p:cNvPr id="8314"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15"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16"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7"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8318"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9"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320"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21"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endParaRPr lang="en-US">
                <a:solidFill>
                  <a:srgbClr val="000000"/>
                </a:solidFill>
              </a:endParaRPr>
            </a:p>
          </p:txBody>
        </p:sp>
        <p:sp>
          <p:nvSpPr>
            <p:cNvPr id="8322"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endParaRPr lang="en-US">
                <a:solidFill>
                  <a:srgbClr val="000000"/>
                </a:solidFill>
              </a:endParaRPr>
            </a:p>
          </p:txBody>
        </p:sp>
        <p:sp>
          <p:nvSpPr>
            <p:cNvPr id="8323"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endParaRPr lang="en-US">
                <a:solidFill>
                  <a:srgbClr val="000000"/>
                </a:solidFill>
              </a:endParaRPr>
            </a:p>
          </p:txBody>
        </p:sp>
        <p:sp>
          <p:nvSpPr>
            <p:cNvPr id="8324"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endParaRPr lang="en-US">
                <a:solidFill>
                  <a:srgbClr val="000000"/>
                </a:solidFill>
              </a:endParaRPr>
            </a:p>
          </p:txBody>
        </p:sp>
        <p:sp>
          <p:nvSpPr>
            <p:cNvPr id="8325"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endParaRPr lang="en-US">
                <a:solidFill>
                  <a:srgbClr val="000000"/>
                </a:solidFill>
              </a:endParaRPr>
            </a:p>
          </p:txBody>
        </p:sp>
        <p:sp>
          <p:nvSpPr>
            <p:cNvPr id="8326"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endParaRPr lang="en-US">
                <a:solidFill>
                  <a:srgbClr val="000000"/>
                </a:solidFill>
              </a:endParaRPr>
            </a:p>
          </p:txBody>
        </p:sp>
        <p:sp>
          <p:nvSpPr>
            <p:cNvPr id="8327"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endParaRPr lang="en-US">
                <a:solidFill>
                  <a:srgbClr val="000000"/>
                </a:solidFill>
              </a:endParaRPr>
            </a:p>
          </p:txBody>
        </p:sp>
        <p:sp>
          <p:nvSpPr>
            <p:cNvPr id="8328"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endParaRPr lang="en-US">
                <a:solidFill>
                  <a:srgbClr val="000000"/>
                </a:solidFill>
              </a:endParaRPr>
            </a:p>
          </p:txBody>
        </p:sp>
        <p:sp>
          <p:nvSpPr>
            <p:cNvPr id="8329"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330"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31"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endParaRPr lang="en-US">
                <a:solidFill>
                  <a:srgbClr val="000000"/>
                </a:solidFill>
              </a:endParaRPr>
            </a:p>
          </p:txBody>
        </p:sp>
        <p:sp>
          <p:nvSpPr>
            <p:cNvPr id="8332"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33"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endParaRPr lang="en-US">
                <a:solidFill>
                  <a:srgbClr val="000000"/>
                </a:solidFill>
              </a:endParaRPr>
            </a:p>
          </p:txBody>
        </p:sp>
        <p:sp>
          <p:nvSpPr>
            <p:cNvPr id="8334"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35"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endParaRPr lang="en-US">
                <a:solidFill>
                  <a:srgbClr val="000000"/>
                </a:solidFill>
              </a:endParaRPr>
            </a:p>
          </p:txBody>
        </p:sp>
        <p:sp>
          <p:nvSpPr>
            <p:cNvPr id="8336"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337"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endParaRPr lang="en-US">
                <a:solidFill>
                  <a:srgbClr val="000000"/>
                </a:solidFill>
              </a:endParaRPr>
            </a:p>
          </p:txBody>
        </p:sp>
        <p:sp>
          <p:nvSpPr>
            <p:cNvPr id="8338"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8339"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endParaRPr lang="en-US">
                <a:solidFill>
                  <a:srgbClr val="000000"/>
                </a:solidFill>
              </a:endParaRPr>
            </a:p>
          </p:txBody>
        </p:sp>
        <p:sp>
          <p:nvSpPr>
            <p:cNvPr id="8340"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41"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8342"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43"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4"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5"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6"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47"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endParaRPr lang="en-US">
                <a:solidFill>
                  <a:srgbClr val="000000"/>
                </a:solidFill>
              </a:endParaRPr>
            </a:p>
          </p:txBody>
        </p:sp>
        <p:sp>
          <p:nvSpPr>
            <p:cNvPr id="8348"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49"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8350"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51"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52"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53"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54"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55"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endParaRPr lang="en-US">
                <a:solidFill>
                  <a:srgbClr val="000000"/>
                </a:solidFill>
              </a:endParaRPr>
            </a:p>
          </p:txBody>
        </p:sp>
        <p:sp>
          <p:nvSpPr>
            <p:cNvPr id="8356"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57"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endParaRPr lang="en-US">
                <a:solidFill>
                  <a:srgbClr val="000000"/>
                </a:solidFill>
              </a:endParaRPr>
            </a:p>
          </p:txBody>
        </p:sp>
        <p:sp>
          <p:nvSpPr>
            <p:cNvPr id="8358"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8359"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endParaRPr lang="en-US">
                <a:solidFill>
                  <a:srgbClr val="000000"/>
                </a:solidFill>
              </a:endParaRPr>
            </a:p>
          </p:txBody>
        </p:sp>
        <p:sp>
          <p:nvSpPr>
            <p:cNvPr id="8360"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61"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endParaRPr lang="en-US">
                <a:solidFill>
                  <a:srgbClr val="000000"/>
                </a:solidFill>
              </a:endParaRPr>
            </a:p>
          </p:txBody>
        </p:sp>
        <p:sp>
          <p:nvSpPr>
            <p:cNvPr id="8362"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3"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64"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5"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66"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7"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68"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369"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370"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71"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endParaRPr lang="en-US">
                <a:solidFill>
                  <a:srgbClr val="000000"/>
                </a:solidFill>
              </a:endParaRPr>
            </a:p>
          </p:txBody>
        </p:sp>
        <p:sp>
          <p:nvSpPr>
            <p:cNvPr id="8372"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8373"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endParaRPr lang="en-US">
                <a:solidFill>
                  <a:srgbClr val="000000"/>
                </a:solidFill>
              </a:endParaRPr>
            </a:p>
          </p:txBody>
        </p:sp>
        <p:sp>
          <p:nvSpPr>
            <p:cNvPr id="8374"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8375"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endParaRPr lang="en-US">
                <a:solidFill>
                  <a:srgbClr val="000000"/>
                </a:solidFill>
              </a:endParaRPr>
            </a:p>
          </p:txBody>
        </p:sp>
        <p:sp>
          <p:nvSpPr>
            <p:cNvPr id="8376"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77"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endParaRPr lang="en-US">
                <a:solidFill>
                  <a:srgbClr val="000000"/>
                </a:solidFill>
              </a:endParaRPr>
            </a:p>
          </p:txBody>
        </p:sp>
        <p:sp>
          <p:nvSpPr>
            <p:cNvPr id="8378"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379"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endParaRPr lang="en-US">
                <a:solidFill>
                  <a:srgbClr val="000000"/>
                </a:solidFill>
              </a:endParaRPr>
            </a:p>
          </p:txBody>
        </p:sp>
        <p:sp>
          <p:nvSpPr>
            <p:cNvPr id="8380"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8381"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endParaRPr lang="en-US">
                <a:solidFill>
                  <a:srgbClr val="000000"/>
                </a:solidFill>
              </a:endParaRPr>
            </a:p>
          </p:txBody>
        </p:sp>
        <p:sp>
          <p:nvSpPr>
            <p:cNvPr id="8382"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8383"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endParaRPr lang="en-US">
                <a:solidFill>
                  <a:srgbClr val="000000"/>
                </a:solidFill>
              </a:endParaRPr>
            </a:p>
          </p:txBody>
        </p:sp>
        <p:sp>
          <p:nvSpPr>
            <p:cNvPr id="8384"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endParaRPr lang="en-US">
                <a:solidFill>
                  <a:srgbClr val="000000"/>
                </a:solidFill>
              </a:endParaRPr>
            </a:p>
          </p:txBody>
        </p:sp>
        <p:sp>
          <p:nvSpPr>
            <p:cNvPr id="8385"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endParaRPr lang="en-US">
                <a:solidFill>
                  <a:srgbClr val="000000"/>
                </a:solidFill>
              </a:endParaRPr>
            </a:p>
          </p:txBody>
        </p:sp>
        <p:sp>
          <p:nvSpPr>
            <p:cNvPr id="8386"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endParaRPr lang="en-US">
                <a:solidFill>
                  <a:srgbClr val="000000"/>
                </a:solidFill>
              </a:endParaRPr>
            </a:p>
          </p:txBody>
        </p:sp>
        <p:sp>
          <p:nvSpPr>
            <p:cNvPr id="8387"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endParaRPr lang="en-US">
                <a:solidFill>
                  <a:srgbClr val="000000"/>
                </a:solidFill>
              </a:endParaRPr>
            </a:p>
          </p:txBody>
        </p:sp>
        <p:sp>
          <p:nvSpPr>
            <p:cNvPr id="8388"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endParaRPr lang="en-US">
                <a:solidFill>
                  <a:srgbClr val="000000"/>
                </a:solidFill>
              </a:endParaRPr>
            </a:p>
          </p:txBody>
        </p:sp>
        <p:sp>
          <p:nvSpPr>
            <p:cNvPr id="8389"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90"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endParaRPr lang="en-US">
                <a:solidFill>
                  <a:srgbClr val="000000"/>
                </a:solidFill>
              </a:endParaRPr>
            </a:p>
          </p:txBody>
        </p:sp>
        <p:sp>
          <p:nvSpPr>
            <p:cNvPr id="8391"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92"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93"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94"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95"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96"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endParaRPr lang="en-US">
                <a:solidFill>
                  <a:srgbClr val="000000"/>
                </a:solidFill>
              </a:endParaRPr>
            </a:p>
          </p:txBody>
        </p:sp>
        <p:sp>
          <p:nvSpPr>
            <p:cNvPr id="8397"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8398"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endParaRPr lang="en-US">
                <a:solidFill>
                  <a:srgbClr val="000000"/>
                </a:solidFill>
              </a:endParaRPr>
            </a:p>
          </p:txBody>
        </p:sp>
        <p:sp>
          <p:nvSpPr>
            <p:cNvPr id="8399"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endParaRPr lang="en-US">
                <a:solidFill>
                  <a:srgbClr val="000000"/>
                </a:solidFill>
              </a:endParaRPr>
            </a:p>
          </p:txBody>
        </p:sp>
      </p:grpSp>
    </p:spTree>
    <p:extLst>
      <p:ext uri="{BB962C8B-B14F-4D97-AF65-F5344CB8AC3E}">
        <p14:creationId xmlns:p14="http://schemas.microsoft.com/office/powerpoint/2010/main" val="229500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762839-1CEA-4DCA-AFD7-44B1AB8AC2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51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4FD0A2E-33A1-4554-BCAD-8F0283C4B6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3567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28F4D1C7-24A9-4303-8700-3025D85BD9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742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1E6F48-B500-40D9-AA9D-7C2B8170D687}" type="datetime1">
              <a:rPr lang="en-US" smtClean="0">
                <a:solidFill>
                  <a:prstClr val="black">
                    <a:tint val="75000"/>
                  </a:prstClr>
                </a:solidFill>
              </a:rPr>
              <a:pPr/>
              <a:t>8/26/2013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sz="1200"/>
            </a:lvl1pPr>
          </a:lstStyle>
          <a:p>
            <a:pPr>
              <a:tabLst>
                <a:tab pos="723900" algn="l"/>
                <a:tab pos="1447800" algn="l"/>
                <a:tab pos="2171700" algn="l"/>
              </a:tabLst>
              <a:defRPr/>
            </a:pPr>
            <a:r>
              <a:rPr lang="en-US" dirty="0" smtClean="0">
                <a:solidFill>
                  <a:srgbClr val="933C05"/>
                </a:solidFill>
              </a:rPr>
              <a:t>© 2009 Orlikoff Reinertsen </a:t>
            </a:r>
            <a:r>
              <a:rPr lang="en-US" dirty="0" err="1" smtClean="0">
                <a:solidFill>
                  <a:srgbClr val="933C05"/>
                </a:solidFill>
              </a:rPr>
              <a:t>Boardworks</a:t>
            </a:r>
            <a:r>
              <a:rPr lang="en-US" dirty="0" smtClean="0">
                <a:solidFill>
                  <a:srgbClr val="933C05"/>
                </a:solidFill>
              </a:rPr>
              <a:t> LLC</a:t>
            </a:r>
          </a:p>
          <a:p>
            <a:pPr>
              <a:tabLst>
                <a:tab pos="723900" algn="l"/>
                <a:tab pos="1447800" algn="l"/>
                <a:tab pos="2171700" algn="l"/>
              </a:tabLst>
              <a:defRPr/>
            </a:pPr>
            <a:r>
              <a:rPr lang="en-US" dirty="0" smtClean="0">
                <a:solidFill>
                  <a:srgbClr val="933C05"/>
                </a:solidFill>
              </a:rPr>
              <a:t>www.ORBoardworks.com 866.991.3635</a:t>
            </a:r>
            <a:endParaRPr lang="en-US" dirty="0">
              <a:solidFill>
                <a:srgbClr val="933C05"/>
              </a:solidFill>
            </a:endParaRPr>
          </a:p>
        </p:txBody>
      </p:sp>
      <p:sp>
        <p:nvSpPr>
          <p:cNvPr id="6" name="Slide Number Placeholder 5"/>
          <p:cNvSpPr>
            <a:spLocks noGrp="1"/>
          </p:cNvSpPr>
          <p:nvPr>
            <p:ph type="sldNum" sz="quarter" idx="12"/>
          </p:nvPr>
        </p:nvSpPr>
        <p:spPr/>
        <p:txBody>
          <a:bodyPr/>
          <a:lstStyle>
            <a:lvl1pPr>
              <a:defRPr>
                <a:solidFill>
                  <a:srgbClr val="663300"/>
                </a:solidFill>
              </a:defRPr>
            </a:lvl1pPr>
          </a:lstStyle>
          <a:p>
            <a:fld id="{984DD8F1-A725-4A62-83CE-BCDB276C9419}" type="slidenum">
              <a:rPr lang="en-US" smtClean="0"/>
              <a:pPr/>
              <a:t>‹#›</a:t>
            </a:fld>
            <a:endParaRPr lang="en-US" dirty="0"/>
          </a:p>
        </p:txBody>
      </p:sp>
      <p:pic>
        <p:nvPicPr>
          <p:cNvPr id="10" name="Picture 9" descr="2-13-2010 12-02-19 PM.jpg"/>
          <p:cNvPicPr>
            <a:picLocks noChangeAspect="1"/>
          </p:cNvPicPr>
          <p:nvPr userDrawn="1"/>
        </p:nvPicPr>
        <p:blipFill>
          <a:blip r:embed="rId2" cstate="print"/>
          <a:stretch>
            <a:fillRect/>
          </a:stretch>
        </p:blipFill>
        <p:spPr>
          <a:xfrm>
            <a:off x="2895988" y="0"/>
            <a:ext cx="3352025" cy="1447800"/>
          </a:xfrm>
          <a:prstGeom prst="rect">
            <a:avLst/>
          </a:prstGeom>
        </p:spPr>
      </p:pic>
    </p:spTree>
    <p:extLst>
      <p:ext uri="{BB962C8B-B14F-4D97-AF65-F5344CB8AC3E}">
        <p14:creationId xmlns:p14="http://schemas.microsoft.com/office/powerpoint/2010/main" val="349985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1066800"/>
            <a:ext cx="7772400" cy="2133600"/>
          </a:xfrm>
        </p:spPr>
        <p:txBody>
          <a:bodyPr/>
          <a:lstStyle>
            <a:lvl1pPr>
              <a:defRPr>
                <a:solidFill>
                  <a:srgbClr val="800080"/>
                </a:solidFill>
              </a:defRPr>
            </a:lvl1pPr>
          </a:lstStyle>
          <a:p>
            <a:r>
              <a:rPr lang="en-US" smtClean="0"/>
              <a:t>Click to edit Master title style</a:t>
            </a:r>
            <a:endParaRPr lang="en-US"/>
          </a:p>
        </p:txBody>
      </p:sp>
      <p:sp>
        <p:nvSpPr>
          <p:cNvPr id="30723" name="Rectangle 3"/>
          <p:cNvSpPr>
            <a:spLocks noGrp="1" noChangeArrowheads="1"/>
          </p:cNvSpPr>
          <p:nvPr>
            <p:ph type="subTitle" idx="1"/>
          </p:nvPr>
        </p:nvSpPr>
        <p:spPr>
          <a:xfrm>
            <a:off x="609600" y="3429000"/>
            <a:ext cx="8001000" cy="2743200"/>
          </a:xfrm>
        </p:spPr>
        <p:txBody>
          <a:bodyPr/>
          <a:lstStyle>
            <a:lvl1pPr marL="0" indent="0" algn="ctr">
              <a:buFontTx/>
              <a:buNone/>
              <a:defRPr sz="2400">
                <a:solidFill>
                  <a:srgbClr val="660066"/>
                </a:solidFill>
              </a:defRPr>
            </a:lvl1pPr>
          </a:lstStyle>
          <a:p>
            <a:r>
              <a:rPr lang="en-US" smtClean="0"/>
              <a:t>Click to edit Master subtitle style</a:t>
            </a:r>
            <a:endParaRPr lang="en-US"/>
          </a:p>
        </p:txBody>
      </p:sp>
      <p:sp>
        <p:nvSpPr>
          <p:cNvPr id="307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26" name="Rectangle 6"/>
          <p:cNvSpPr>
            <a:spLocks noGrp="1" noChangeArrowheads="1"/>
          </p:cNvSpPr>
          <p:nvPr>
            <p:ph type="sldNum" sz="quarter" idx="4"/>
          </p:nvPr>
        </p:nvSpPr>
        <p:spPr/>
        <p:txBody>
          <a:bodyPr/>
          <a:lstStyle>
            <a:lvl1pPr>
              <a:defRPr/>
            </a:lvl1pPr>
          </a:lstStyle>
          <a:p>
            <a:fld id="{0D1499CF-0DE1-4A2E-A194-28003A0DD4A7}"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30728"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29"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0"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1"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2"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3"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4"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5"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6"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737"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8"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9"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0"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1"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2"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3"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4"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5"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6"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7"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8"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9"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0"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1"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2"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3"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4"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5"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6"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7"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8"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9"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0"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1"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2"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3"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4"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5"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6"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7"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8"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9"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0"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1"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2"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3"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4"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5"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6"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7"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8"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9"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0"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1"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2"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3"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4"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5"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6"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7"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8"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9"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0"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1"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2"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3"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4"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5"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6"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7"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8"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9"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0"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1"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2"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3"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4"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5"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6"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7"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8"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09"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0"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11"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2"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13"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4"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5"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6"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7"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8"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9"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0"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1"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2"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3"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4"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5"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6"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7"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8"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9"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0"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1"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2"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3"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4"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5"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6"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7"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8"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9"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0"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1"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2"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3"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4"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5"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6"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7"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8"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9"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0"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1"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2"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3"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4"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5"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6"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7"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58"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9"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0"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1"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2"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3"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4"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5"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6"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7"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8"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9"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0"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1"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2"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3"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4"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5"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6"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7"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8"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9"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0"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1"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2"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3"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4"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5"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6"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7"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8"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9"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0"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1"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2"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3"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4"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5"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6"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7"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8"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9"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0"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1"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2"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3"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4"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5"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6"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7"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8"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9"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0"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1"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2"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3"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4"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5"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6"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7"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8"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9"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0"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1"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2"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3"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4"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5"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6"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7"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grpSp>
    </p:spTree>
    <p:extLst>
      <p:ext uri="{BB962C8B-B14F-4D97-AF65-F5344CB8AC3E}">
        <p14:creationId xmlns:p14="http://schemas.microsoft.com/office/powerpoint/2010/main" val="101236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C7ADF07-88AF-4DB0-BB17-69D99BE849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650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52D6C9-D08D-40AF-83FD-9EE8240DCB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7302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8FC1B35-6056-4822-8727-E02B99957C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9679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0C3D91-ED0A-4D86-B55F-C9E5BABB1B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19520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B06F2A1-B5D0-40A5-A463-E1EE862CB4D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370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652B9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377BC23-349A-46E2-B50D-362B43F0A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32194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2C334D1-B9AA-4F26-90BA-A85D0CCE70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3861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2E7B8D1-4216-45BC-A5B6-AD47AB2A0A5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71840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5892EB3-933B-498E-AF99-7E53C9E8279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8026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0543E3-F999-4C43-9FB1-C5F375F740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00133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C56764D-664B-4BCF-9143-5C09A51467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2698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245225"/>
            <a:ext cx="2133600" cy="476250"/>
          </a:xfrm>
          <a:prstGeom prst="rect">
            <a:avLst/>
          </a:prstGeom>
        </p:spPr>
        <p:txBody>
          <a:bodyPr/>
          <a:lstStyle/>
          <a:p>
            <a:fld id="{831E6F48-B500-40D9-AA9D-7C2B8170D687}" type="datetime1">
              <a:rPr lang="en-US" smtClean="0">
                <a:solidFill>
                  <a:prstClr val="black">
                    <a:tint val="75000"/>
                  </a:prstClr>
                </a:solidFill>
              </a:rPr>
              <a:pPr/>
              <a:t>8/26/2013</a:t>
            </a:fld>
            <a:endParaRPr lang="en-US">
              <a:solidFill>
                <a:prstClr val="black">
                  <a:tint val="75000"/>
                </a:prstClr>
              </a:solidFill>
            </a:endParaRP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sz="1200"/>
            </a:lvl1pPr>
          </a:lstStyle>
          <a:p>
            <a:pPr>
              <a:tabLst>
                <a:tab pos="723900" algn="l"/>
                <a:tab pos="1447800" algn="l"/>
                <a:tab pos="2171700" algn="l"/>
              </a:tabLst>
              <a:defRPr/>
            </a:pPr>
            <a:r>
              <a:rPr lang="en-US" dirty="0" smtClean="0">
                <a:solidFill>
                  <a:srgbClr val="933C05"/>
                </a:solidFill>
              </a:rPr>
              <a:t>© 2009 Orlikoff Reinertsen </a:t>
            </a:r>
            <a:r>
              <a:rPr lang="en-US" dirty="0" err="1" smtClean="0">
                <a:solidFill>
                  <a:srgbClr val="933C05"/>
                </a:solidFill>
              </a:rPr>
              <a:t>Boardworks</a:t>
            </a:r>
            <a:r>
              <a:rPr lang="en-US" dirty="0" smtClean="0">
                <a:solidFill>
                  <a:srgbClr val="933C05"/>
                </a:solidFill>
              </a:rPr>
              <a:t> LLC</a:t>
            </a:r>
          </a:p>
          <a:p>
            <a:pPr>
              <a:tabLst>
                <a:tab pos="723900" algn="l"/>
                <a:tab pos="1447800" algn="l"/>
                <a:tab pos="2171700" algn="l"/>
              </a:tabLst>
              <a:defRPr/>
            </a:pPr>
            <a:r>
              <a:rPr lang="en-US" dirty="0" smtClean="0">
                <a:solidFill>
                  <a:srgbClr val="933C05"/>
                </a:solidFill>
              </a:rPr>
              <a:t>www.ORBoardworks.com 866.991.3635</a:t>
            </a:r>
            <a:endParaRPr lang="en-US" dirty="0">
              <a:solidFill>
                <a:srgbClr val="933C05"/>
              </a:solidFill>
            </a:endParaRPr>
          </a:p>
        </p:txBody>
      </p:sp>
      <p:sp>
        <p:nvSpPr>
          <p:cNvPr id="6" name="Slide Number Placeholder 5"/>
          <p:cNvSpPr>
            <a:spLocks noGrp="1"/>
          </p:cNvSpPr>
          <p:nvPr>
            <p:ph type="sldNum" sz="quarter" idx="12"/>
          </p:nvPr>
        </p:nvSpPr>
        <p:spPr/>
        <p:txBody>
          <a:bodyPr/>
          <a:lstStyle>
            <a:lvl1pPr>
              <a:defRPr>
                <a:solidFill>
                  <a:srgbClr val="663300"/>
                </a:solidFill>
              </a:defRPr>
            </a:lvl1pPr>
          </a:lstStyle>
          <a:p>
            <a:fld id="{984DD8F1-A725-4A62-83CE-BCDB276C9419}" type="slidenum">
              <a:rPr lang="en-US" smtClean="0"/>
              <a:pPr/>
              <a:t>‹#›</a:t>
            </a:fld>
            <a:endParaRPr lang="en-US" dirty="0"/>
          </a:p>
        </p:txBody>
      </p:sp>
      <p:pic>
        <p:nvPicPr>
          <p:cNvPr id="10" name="Picture 9" descr="2-13-2010 12-02-19 PM.jpg"/>
          <p:cNvPicPr>
            <a:picLocks noChangeAspect="1"/>
          </p:cNvPicPr>
          <p:nvPr userDrawn="1"/>
        </p:nvPicPr>
        <p:blipFill>
          <a:blip r:embed="rId2" cstate="print"/>
          <a:stretch>
            <a:fillRect/>
          </a:stretch>
        </p:blipFill>
        <p:spPr>
          <a:xfrm>
            <a:off x="2895988" y="0"/>
            <a:ext cx="3352025" cy="1447800"/>
          </a:xfrm>
          <a:prstGeom prst="rect">
            <a:avLst/>
          </a:prstGeom>
        </p:spPr>
      </p:pic>
    </p:spTree>
    <p:extLst>
      <p:ext uri="{BB962C8B-B14F-4D97-AF65-F5344CB8AC3E}">
        <p14:creationId xmlns:p14="http://schemas.microsoft.com/office/powerpoint/2010/main" val="3375311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161FEF7-877B-4CA3-A7DA-09FAFE3CC432}" type="datetimeFigureOut">
              <a:rPr lang="en-US"/>
              <a:pPr>
                <a:defRPr/>
              </a:pPr>
              <a:t>8/26/2013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02FB50E-9B7F-4295-A134-4EBF502C7C23}" type="slidenum">
              <a:rPr lang="en-US"/>
              <a:pPr>
                <a:defRPr/>
              </a:pPr>
              <a:t>‹#›</a:t>
            </a:fld>
            <a:endParaRPr lang="en-US" dirty="0"/>
          </a:p>
        </p:txBody>
      </p:sp>
    </p:spTree>
    <p:extLst>
      <p:ext uri="{BB962C8B-B14F-4D97-AF65-F5344CB8AC3E}">
        <p14:creationId xmlns:p14="http://schemas.microsoft.com/office/powerpoint/2010/main" val="2638343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1380709-ABE7-46DF-B9DD-F62FF3752BC9}" type="datetimeFigureOut">
              <a:rPr lang="en-US"/>
              <a:pPr>
                <a:defRPr/>
              </a:pPr>
              <a:t>8/26/2013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253C63-2DD2-4109-BAB2-B91F3555231D}" type="slidenum">
              <a:rPr lang="en-US"/>
              <a:pPr>
                <a:defRPr/>
              </a:pPr>
              <a:t>‹#›</a:t>
            </a:fld>
            <a:endParaRPr lang="en-US" dirty="0"/>
          </a:p>
        </p:txBody>
      </p:sp>
    </p:spTree>
    <p:extLst>
      <p:ext uri="{BB962C8B-B14F-4D97-AF65-F5344CB8AC3E}">
        <p14:creationId xmlns:p14="http://schemas.microsoft.com/office/powerpoint/2010/main" val="1598882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AE25B47-1ECF-4F6F-A664-18A1F4C4138E}" type="datetimeFigureOut">
              <a:rPr lang="en-US"/>
              <a:pPr>
                <a:defRPr/>
              </a:pPr>
              <a:t>8/26/2013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7948CEC-9092-48A7-8623-20CC420BEF74}" type="slidenum">
              <a:rPr lang="en-US"/>
              <a:pPr>
                <a:defRPr/>
              </a:pPr>
              <a:t>‹#›</a:t>
            </a:fld>
            <a:endParaRPr lang="en-US" dirty="0"/>
          </a:p>
        </p:txBody>
      </p:sp>
    </p:spTree>
    <p:extLst>
      <p:ext uri="{BB962C8B-B14F-4D97-AF65-F5344CB8AC3E}">
        <p14:creationId xmlns:p14="http://schemas.microsoft.com/office/powerpoint/2010/main" val="1968942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B2C6C59-8A6D-41F4-8F4B-30DC17F445CE}" type="datetimeFigureOut">
              <a:rPr lang="en-US"/>
              <a:pPr>
                <a:defRPr/>
              </a:pPr>
              <a:t>8/26/2013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D70E8C3-0571-4B95-BAE0-1FD837D77B2A}" type="slidenum">
              <a:rPr lang="en-US"/>
              <a:pPr>
                <a:defRPr/>
              </a:pPr>
              <a:t>‹#›</a:t>
            </a:fld>
            <a:endParaRPr lang="en-US" dirty="0"/>
          </a:p>
        </p:txBody>
      </p:sp>
    </p:spTree>
    <p:extLst>
      <p:ext uri="{BB962C8B-B14F-4D97-AF65-F5344CB8AC3E}">
        <p14:creationId xmlns:p14="http://schemas.microsoft.com/office/powerpoint/2010/main" val="264577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9474A8B-3BF1-47F1-84B2-DEC9616CCA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81368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1705256-5DA5-4036-AA50-E0C1122289DA}" type="datetimeFigureOut">
              <a:rPr lang="en-US"/>
              <a:pPr>
                <a:defRPr/>
              </a:pPr>
              <a:t>8/26/2013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EEAE134-5875-4E3D-945E-209898EF16CA}" type="slidenum">
              <a:rPr lang="en-US"/>
              <a:pPr>
                <a:defRPr/>
              </a:pPr>
              <a:t>‹#›</a:t>
            </a:fld>
            <a:endParaRPr lang="en-US" dirty="0"/>
          </a:p>
        </p:txBody>
      </p:sp>
    </p:spTree>
    <p:extLst>
      <p:ext uri="{BB962C8B-B14F-4D97-AF65-F5344CB8AC3E}">
        <p14:creationId xmlns:p14="http://schemas.microsoft.com/office/powerpoint/2010/main" val="3042889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7F3CB93-4084-48BD-A153-79C78015D89C}" type="datetimeFigureOut">
              <a:rPr lang="en-US"/>
              <a:pPr>
                <a:defRPr/>
              </a:pPr>
              <a:t>8/26/2013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6330253-603D-4E78-A82E-C0E4F6D3704C}" type="slidenum">
              <a:rPr lang="en-US"/>
              <a:pPr>
                <a:defRPr/>
              </a:pPr>
              <a:t>‹#›</a:t>
            </a:fld>
            <a:endParaRPr lang="en-US" dirty="0"/>
          </a:p>
        </p:txBody>
      </p:sp>
    </p:spTree>
    <p:extLst>
      <p:ext uri="{BB962C8B-B14F-4D97-AF65-F5344CB8AC3E}">
        <p14:creationId xmlns:p14="http://schemas.microsoft.com/office/powerpoint/2010/main" val="2659082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0B0E30-2208-4F34-BBC2-62281B4E5FC7}" type="datetimeFigureOut">
              <a:rPr lang="en-US"/>
              <a:pPr>
                <a:defRPr/>
              </a:pPr>
              <a:t>8/26/2013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1E69DD2-DAD2-419B-9F14-12A5329497EF}" type="slidenum">
              <a:rPr lang="en-US"/>
              <a:pPr>
                <a:defRPr/>
              </a:pPr>
              <a:t>‹#›</a:t>
            </a:fld>
            <a:endParaRPr lang="en-US" dirty="0"/>
          </a:p>
        </p:txBody>
      </p:sp>
    </p:spTree>
    <p:extLst>
      <p:ext uri="{BB962C8B-B14F-4D97-AF65-F5344CB8AC3E}">
        <p14:creationId xmlns:p14="http://schemas.microsoft.com/office/powerpoint/2010/main" val="116395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364E83B-1522-41A6-893C-53D4A06CF807}" type="datetimeFigureOut">
              <a:rPr lang="en-US"/>
              <a:pPr>
                <a:defRPr/>
              </a:pPr>
              <a:t>8/26/2013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D3B2E37-96C3-4B80-9215-7C43D98F8B0A}" type="slidenum">
              <a:rPr lang="en-US"/>
              <a:pPr>
                <a:defRPr/>
              </a:pPr>
              <a:t>‹#›</a:t>
            </a:fld>
            <a:endParaRPr lang="en-US" dirty="0"/>
          </a:p>
        </p:txBody>
      </p:sp>
    </p:spTree>
    <p:extLst>
      <p:ext uri="{BB962C8B-B14F-4D97-AF65-F5344CB8AC3E}">
        <p14:creationId xmlns:p14="http://schemas.microsoft.com/office/powerpoint/2010/main" val="12779900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616DD3-9469-4178-929C-B480173DA3EB}" type="datetimeFigureOut">
              <a:rPr lang="en-US"/>
              <a:pPr>
                <a:defRPr/>
              </a:pPr>
              <a:t>8/26/2013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C4FD425-61D1-4E42-9991-71A142FC6203}" type="slidenum">
              <a:rPr lang="en-US"/>
              <a:pPr>
                <a:defRPr/>
              </a:pPr>
              <a:t>‹#›</a:t>
            </a:fld>
            <a:endParaRPr lang="en-US" dirty="0"/>
          </a:p>
        </p:txBody>
      </p:sp>
    </p:spTree>
    <p:extLst>
      <p:ext uri="{BB962C8B-B14F-4D97-AF65-F5344CB8AC3E}">
        <p14:creationId xmlns:p14="http://schemas.microsoft.com/office/powerpoint/2010/main" val="3564372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6B567B-2C1A-433B-AE42-B902A31C4407}" type="datetimeFigureOut">
              <a:rPr lang="en-US"/>
              <a:pPr>
                <a:defRPr/>
              </a:pPr>
              <a:t>8/26/2013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21E8B96-E28A-4402-AD1C-1D17918488DA}" type="slidenum">
              <a:rPr lang="en-US"/>
              <a:pPr>
                <a:defRPr/>
              </a:pPr>
              <a:t>‹#›</a:t>
            </a:fld>
            <a:endParaRPr lang="en-US" dirty="0"/>
          </a:p>
        </p:txBody>
      </p:sp>
    </p:spTree>
    <p:extLst>
      <p:ext uri="{BB962C8B-B14F-4D97-AF65-F5344CB8AC3E}">
        <p14:creationId xmlns:p14="http://schemas.microsoft.com/office/powerpoint/2010/main" val="41359338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EA0BA4-9446-4C84-B585-D0E1634F32B8}" type="datetimeFigureOut">
              <a:rPr lang="en-US"/>
              <a:pPr>
                <a:defRPr/>
              </a:pPr>
              <a:t>8/26/2013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F2AD05-D201-4EE3-8D49-5DD441DC6DEE}" type="slidenum">
              <a:rPr lang="en-US"/>
              <a:pPr>
                <a:defRPr/>
              </a:pPr>
              <a:t>‹#›</a:t>
            </a:fld>
            <a:endParaRPr lang="en-US" dirty="0"/>
          </a:p>
        </p:txBody>
      </p:sp>
    </p:spTree>
    <p:extLst>
      <p:ext uri="{BB962C8B-B14F-4D97-AF65-F5344CB8AC3E}">
        <p14:creationId xmlns:p14="http://schemas.microsoft.com/office/powerpoint/2010/main" val="12611824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1E6F0D-457F-474C-AB1B-0D9989771EF8}" type="datetimeFigureOut">
              <a:rPr lang="en-US"/>
              <a:pPr>
                <a:defRPr/>
              </a:pPr>
              <a:t>8/26/2013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CD4C76-E9DE-418E-BFAC-9443F9746239}" type="slidenum">
              <a:rPr lang="en-US"/>
              <a:pPr>
                <a:defRPr/>
              </a:pPr>
              <a:t>‹#›</a:t>
            </a:fld>
            <a:endParaRPr lang="en-US" dirty="0"/>
          </a:p>
        </p:txBody>
      </p:sp>
    </p:spTree>
    <p:extLst>
      <p:ext uri="{BB962C8B-B14F-4D97-AF65-F5344CB8AC3E}">
        <p14:creationId xmlns:p14="http://schemas.microsoft.com/office/powerpoint/2010/main" val="795097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895" y="808136"/>
            <a:ext cx="6495108" cy="362036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00AEEF"/>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209901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79271" y="6488002"/>
            <a:ext cx="591931" cy="276999"/>
          </a:xfrm>
          <a:prstGeom prst="rect">
            <a:avLst/>
          </a:prstGeom>
          <a:noFill/>
        </p:spPr>
        <p:txBody>
          <a:bodyPr wrap="square" rtlCol="0">
            <a:spAutoFit/>
          </a:bodyPr>
          <a:lstStyle/>
          <a:p>
            <a:pPr defTabSz="457200"/>
            <a:fld id="{4EBDF319-9836-5844-803B-28E653005CFF}" type="slidenum">
              <a:rPr lang="en-US" sz="1200" smtClean="0">
                <a:solidFill>
                  <a:srgbClr val="00AEEF"/>
                </a:solidFill>
                <a:latin typeface="Cabin"/>
                <a:cs typeface="Cabin Regular"/>
              </a:rPr>
              <a:pPr defTabSz="457200"/>
              <a:t>‹#›</a:t>
            </a:fld>
            <a:endParaRPr lang="en-US" sz="1200" dirty="0">
              <a:solidFill>
                <a:srgbClr val="00AEEF"/>
              </a:solidFill>
              <a:latin typeface="Cabin"/>
              <a:cs typeface="Cabin Regular"/>
            </a:endParaRPr>
          </a:p>
        </p:txBody>
      </p:sp>
    </p:spTree>
    <p:extLst>
      <p:ext uri="{BB962C8B-B14F-4D97-AF65-F5344CB8AC3E}">
        <p14:creationId xmlns:p14="http://schemas.microsoft.com/office/powerpoint/2010/main" val="419128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58634B8-604F-4212-89DF-1476221E721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64475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pPr defTabSz="457200"/>
            <a:fld id="{4EBDF319-9836-5844-803B-28E653005CFF}" type="slidenum">
              <a:rPr lang="en-US" sz="1200" smtClean="0">
                <a:solidFill>
                  <a:srgbClr val="00AEEF"/>
                </a:solidFill>
                <a:latin typeface="Cabin"/>
                <a:cs typeface="Cabin Regular"/>
              </a:rPr>
              <a:pPr defTabSz="457200"/>
              <a:t>‹#›</a:t>
            </a:fld>
            <a:endParaRPr lang="en-US" sz="1200" dirty="0">
              <a:solidFill>
                <a:srgbClr val="00AEEF"/>
              </a:solidFill>
              <a:latin typeface="Cabin"/>
              <a:cs typeface="Cabin Regular"/>
            </a:endParaRPr>
          </a:p>
        </p:txBody>
      </p:sp>
    </p:spTree>
    <p:extLst>
      <p:ext uri="{BB962C8B-B14F-4D97-AF65-F5344CB8AC3E}">
        <p14:creationId xmlns:p14="http://schemas.microsoft.com/office/powerpoint/2010/main" val="3440047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pPr defTabSz="457200"/>
            <a:fld id="{4EBDF319-9836-5844-803B-28E653005CFF}" type="slidenum">
              <a:rPr lang="en-US" sz="1200" smtClean="0">
                <a:solidFill>
                  <a:srgbClr val="00AEEF"/>
                </a:solidFill>
                <a:latin typeface="Cabin"/>
                <a:cs typeface="Cabin Regular"/>
              </a:rPr>
              <a:pPr defTabSz="457200"/>
              <a:t>‹#›</a:t>
            </a:fld>
            <a:endParaRPr lang="en-US" sz="1200" dirty="0">
              <a:solidFill>
                <a:srgbClr val="00AEEF"/>
              </a:solidFill>
              <a:latin typeface="Cabin"/>
              <a:cs typeface="Cabin Regular"/>
            </a:endParaRPr>
          </a:p>
        </p:txBody>
      </p:sp>
    </p:spTree>
    <p:extLst>
      <p:ext uri="{BB962C8B-B14F-4D97-AF65-F5344CB8AC3E}">
        <p14:creationId xmlns:p14="http://schemas.microsoft.com/office/powerpoint/2010/main" val="2188764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pPr defTabSz="457200"/>
            <a:fld id="{4EBDF319-9836-5844-803B-28E653005CFF}" type="slidenum">
              <a:rPr lang="en-US" sz="1200" smtClean="0">
                <a:solidFill>
                  <a:srgbClr val="00AEEF"/>
                </a:solidFill>
                <a:latin typeface="Cabin"/>
                <a:cs typeface="Cabin Regular"/>
              </a:rPr>
              <a:pPr defTabSz="457200"/>
              <a:t>‹#›</a:t>
            </a:fld>
            <a:endParaRPr lang="en-US" sz="1200" dirty="0">
              <a:solidFill>
                <a:srgbClr val="00AEEF"/>
              </a:solidFill>
              <a:latin typeface="Cabin"/>
              <a:cs typeface="Cabin Regular"/>
            </a:endParaRPr>
          </a:p>
        </p:txBody>
      </p:sp>
    </p:spTree>
    <p:extLst>
      <p:ext uri="{BB962C8B-B14F-4D97-AF65-F5344CB8AC3E}">
        <p14:creationId xmlns:p14="http://schemas.microsoft.com/office/powerpoint/2010/main" val="32735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23DE0AB-0FED-4EF0-B17D-6263179A8A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756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86E2561-CF79-47D2-81F0-6F24A4BD00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50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4C7AC20-04DE-43E5-9B74-A08295FCC2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39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4C21110-726F-43BE-9AAF-661CFC60CB3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583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3DCB36-AF7B-4357-969C-24169A708D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224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3.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4.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020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BC5043B2-8685-403E-9492-6D6F8E86320D}"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7176"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177"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endParaRPr lang="en-US">
                <a:solidFill>
                  <a:srgbClr val="000000"/>
                </a:solidFill>
              </a:endParaRPr>
            </a:p>
          </p:txBody>
        </p:sp>
        <p:sp>
          <p:nvSpPr>
            <p:cNvPr id="7178"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endParaRPr lang="en-US">
                <a:solidFill>
                  <a:srgbClr val="000000"/>
                </a:solidFill>
              </a:endParaRPr>
            </a:p>
          </p:txBody>
        </p:sp>
        <p:sp>
          <p:nvSpPr>
            <p:cNvPr id="7179"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180"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endParaRPr lang="en-US">
                <a:solidFill>
                  <a:srgbClr val="000000"/>
                </a:solidFill>
              </a:endParaRPr>
            </a:p>
          </p:txBody>
        </p:sp>
        <p:sp>
          <p:nvSpPr>
            <p:cNvPr id="7181"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182"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endParaRPr lang="en-US">
                <a:solidFill>
                  <a:srgbClr val="000000"/>
                </a:solidFill>
              </a:endParaRPr>
            </a:p>
          </p:txBody>
        </p:sp>
        <p:sp>
          <p:nvSpPr>
            <p:cNvPr id="7183"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endParaRPr lang="en-US">
                <a:solidFill>
                  <a:srgbClr val="000000"/>
                </a:solidFill>
              </a:endParaRPr>
            </a:p>
          </p:txBody>
        </p:sp>
        <p:sp>
          <p:nvSpPr>
            <p:cNvPr id="7184"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185"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endParaRPr lang="en-US">
                <a:solidFill>
                  <a:srgbClr val="000000"/>
                </a:solidFill>
              </a:endParaRPr>
            </a:p>
          </p:txBody>
        </p:sp>
        <p:sp>
          <p:nvSpPr>
            <p:cNvPr id="7186"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endParaRPr lang="en-US">
                <a:solidFill>
                  <a:srgbClr val="000000"/>
                </a:solidFill>
              </a:endParaRPr>
            </a:p>
          </p:txBody>
        </p:sp>
        <p:sp>
          <p:nvSpPr>
            <p:cNvPr id="7187"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188"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endParaRPr lang="en-US">
                <a:solidFill>
                  <a:srgbClr val="000000"/>
                </a:solidFill>
              </a:endParaRPr>
            </a:p>
          </p:txBody>
        </p:sp>
        <p:sp>
          <p:nvSpPr>
            <p:cNvPr id="7189"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0"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endParaRPr lang="en-US">
                <a:solidFill>
                  <a:srgbClr val="000000"/>
                </a:solidFill>
              </a:endParaRPr>
            </a:p>
          </p:txBody>
        </p:sp>
        <p:sp>
          <p:nvSpPr>
            <p:cNvPr id="7191"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2"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endParaRPr lang="en-US">
                <a:solidFill>
                  <a:srgbClr val="000000"/>
                </a:solidFill>
              </a:endParaRPr>
            </a:p>
          </p:txBody>
        </p:sp>
        <p:sp>
          <p:nvSpPr>
            <p:cNvPr id="7193"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4"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endParaRPr lang="en-US">
                <a:solidFill>
                  <a:srgbClr val="000000"/>
                </a:solidFill>
              </a:endParaRPr>
            </a:p>
          </p:txBody>
        </p:sp>
        <p:sp>
          <p:nvSpPr>
            <p:cNvPr id="7195"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196"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endParaRPr lang="en-US">
                <a:solidFill>
                  <a:srgbClr val="000000"/>
                </a:solidFill>
              </a:endParaRPr>
            </a:p>
          </p:txBody>
        </p:sp>
        <p:sp>
          <p:nvSpPr>
            <p:cNvPr id="7197"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198"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endParaRPr lang="en-US">
                <a:solidFill>
                  <a:srgbClr val="000000"/>
                </a:solidFill>
              </a:endParaRPr>
            </a:p>
          </p:txBody>
        </p:sp>
        <p:sp>
          <p:nvSpPr>
            <p:cNvPr id="7199"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00"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endParaRPr lang="en-US">
                <a:solidFill>
                  <a:srgbClr val="000000"/>
                </a:solidFill>
              </a:endParaRPr>
            </a:p>
          </p:txBody>
        </p:sp>
        <p:sp>
          <p:nvSpPr>
            <p:cNvPr id="7201"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endParaRPr lang="en-US">
                <a:solidFill>
                  <a:srgbClr val="000000"/>
                </a:solidFill>
              </a:endParaRPr>
            </a:p>
          </p:txBody>
        </p:sp>
        <p:sp>
          <p:nvSpPr>
            <p:cNvPr id="7202"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endParaRPr lang="en-US">
                <a:solidFill>
                  <a:srgbClr val="000000"/>
                </a:solidFill>
              </a:endParaRPr>
            </a:p>
          </p:txBody>
        </p:sp>
        <p:sp>
          <p:nvSpPr>
            <p:cNvPr id="7203"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204"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endParaRPr lang="en-US">
                <a:solidFill>
                  <a:srgbClr val="000000"/>
                </a:solidFill>
              </a:endParaRPr>
            </a:p>
          </p:txBody>
        </p:sp>
        <p:sp>
          <p:nvSpPr>
            <p:cNvPr id="7205"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endParaRPr lang="en-US">
                <a:solidFill>
                  <a:srgbClr val="000000"/>
                </a:solidFill>
              </a:endParaRPr>
            </a:p>
          </p:txBody>
        </p:sp>
        <p:sp>
          <p:nvSpPr>
            <p:cNvPr id="7206"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endParaRPr lang="en-US">
                <a:solidFill>
                  <a:srgbClr val="000000"/>
                </a:solidFill>
              </a:endParaRPr>
            </a:p>
          </p:txBody>
        </p:sp>
        <p:sp>
          <p:nvSpPr>
            <p:cNvPr id="7207"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endParaRPr lang="en-US">
                <a:solidFill>
                  <a:srgbClr val="000000"/>
                </a:solidFill>
              </a:endParaRPr>
            </a:p>
          </p:txBody>
        </p:sp>
        <p:sp>
          <p:nvSpPr>
            <p:cNvPr id="7208"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endParaRPr lang="en-US">
                <a:solidFill>
                  <a:srgbClr val="000000"/>
                </a:solidFill>
              </a:endParaRPr>
            </a:p>
          </p:txBody>
        </p:sp>
        <p:sp>
          <p:nvSpPr>
            <p:cNvPr id="7209"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210"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endParaRPr lang="en-US">
                <a:solidFill>
                  <a:srgbClr val="000000"/>
                </a:solidFill>
              </a:endParaRPr>
            </a:p>
          </p:txBody>
        </p:sp>
        <p:sp>
          <p:nvSpPr>
            <p:cNvPr id="7211"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endParaRPr lang="en-US">
                <a:solidFill>
                  <a:srgbClr val="000000"/>
                </a:solidFill>
              </a:endParaRPr>
            </a:p>
          </p:txBody>
        </p:sp>
        <p:sp>
          <p:nvSpPr>
            <p:cNvPr id="7212"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endParaRPr lang="en-US">
                <a:solidFill>
                  <a:srgbClr val="000000"/>
                </a:solidFill>
              </a:endParaRPr>
            </a:p>
          </p:txBody>
        </p:sp>
        <p:sp>
          <p:nvSpPr>
            <p:cNvPr id="7213"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4"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endParaRPr lang="en-US">
                <a:solidFill>
                  <a:srgbClr val="000000"/>
                </a:solidFill>
              </a:endParaRPr>
            </a:p>
          </p:txBody>
        </p:sp>
        <p:sp>
          <p:nvSpPr>
            <p:cNvPr id="7215"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6"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endParaRPr lang="en-US">
                <a:solidFill>
                  <a:srgbClr val="000000"/>
                </a:solidFill>
              </a:endParaRPr>
            </a:p>
          </p:txBody>
        </p:sp>
        <p:sp>
          <p:nvSpPr>
            <p:cNvPr id="7217"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8"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endParaRPr lang="en-US">
                <a:solidFill>
                  <a:srgbClr val="000000"/>
                </a:solidFill>
              </a:endParaRPr>
            </a:p>
          </p:txBody>
        </p:sp>
        <p:sp>
          <p:nvSpPr>
            <p:cNvPr id="7219"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0"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endParaRPr lang="en-US">
                <a:solidFill>
                  <a:srgbClr val="000000"/>
                </a:solidFill>
              </a:endParaRPr>
            </a:p>
          </p:txBody>
        </p:sp>
        <p:sp>
          <p:nvSpPr>
            <p:cNvPr id="7221"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7222"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3"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24"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5"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6"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7"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28"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229"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30"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231"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32"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endParaRPr lang="en-US">
                <a:solidFill>
                  <a:srgbClr val="000000"/>
                </a:solidFill>
              </a:endParaRPr>
            </a:p>
          </p:txBody>
        </p:sp>
        <p:sp>
          <p:nvSpPr>
            <p:cNvPr id="7233"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endParaRPr lang="en-US">
                <a:solidFill>
                  <a:srgbClr val="000000"/>
                </a:solidFill>
              </a:endParaRPr>
            </a:p>
          </p:txBody>
        </p:sp>
        <p:sp>
          <p:nvSpPr>
            <p:cNvPr id="7234"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endParaRPr lang="en-US">
                <a:solidFill>
                  <a:srgbClr val="000000"/>
                </a:solidFill>
              </a:endParaRPr>
            </a:p>
          </p:txBody>
        </p:sp>
        <p:sp>
          <p:nvSpPr>
            <p:cNvPr id="7235"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endParaRPr lang="en-US">
                <a:solidFill>
                  <a:srgbClr val="000000"/>
                </a:solidFill>
              </a:endParaRPr>
            </a:p>
          </p:txBody>
        </p:sp>
        <p:sp>
          <p:nvSpPr>
            <p:cNvPr id="7236"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endParaRPr lang="en-US">
                <a:solidFill>
                  <a:srgbClr val="000000"/>
                </a:solidFill>
              </a:endParaRPr>
            </a:p>
          </p:txBody>
        </p:sp>
        <p:sp>
          <p:nvSpPr>
            <p:cNvPr id="7237"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7238"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endParaRPr lang="en-US">
                <a:solidFill>
                  <a:srgbClr val="000000"/>
                </a:solidFill>
              </a:endParaRPr>
            </a:p>
          </p:txBody>
        </p:sp>
        <p:sp>
          <p:nvSpPr>
            <p:cNvPr id="7239"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0"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endParaRPr lang="en-US">
                <a:solidFill>
                  <a:srgbClr val="000000"/>
                </a:solidFill>
              </a:endParaRPr>
            </a:p>
          </p:txBody>
        </p:sp>
        <p:sp>
          <p:nvSpPr>
            <p:cNvPr id="7241"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2"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endParaRPr lang="en-US">
                <a:solidFill>
                  <a:srgbClr val="000000"/>
                </a:solidFill>
              </a:endParaRPr>
            </a:p>
          </p:txBody>
        </p:sp>
        <p:sp>
          <p:nvSpPr>
            <p:cNvPr id="7243"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4"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endParaRPr lang="en-US">
                <a:solidFill>
                  <a:srgbClr val="000000"/>
                </a:solidFill>
              </a:endParaRPr>
            </a:p>
          </p:txBody>
        </p:sp>
        <p:sp>
          <p:nvSpPr>
            <p:cNvPr id="7245"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246"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endParaRPr lang="en-US">
                <a:solidFill>
                  <a:srgbClr val="000000"/>
                </a:solidFill>
              </a:endParaRPr>
            </a:p>
          </p:txBody>
        </p:sp>
        <p:sp>
          <p:nvSpPr>
            <p:cNvPr id="7247"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248"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endParaRPr lang="en-US">
                <a:solidFill>
                  <a:srgbClr val="000000"/>
                </a:solidFill>
              </a:endParaRPr>
            </a:p>
          </p:txBody>
        </p:sp>
        <p:sp>
          <p:nvSpPr>
            <p:cNvPr id="7249"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250"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7251"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52"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endParaRPr lang="en-US">
                <a:solidFill>
                  <a:srgbClr val="000000"/>
                </a:solidFill>
              </a:endParaRPr>
            </a:p>
          </p:txBody>
        </p:sp>
        <p:sp>
          <p:nvSpPr>
            <p:cNvPr id="7253"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54"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endParaRPr lang="en-US">
                <a:solidFill>
                  <a:srgbClr val="000000"/>
                </a:solidFill>
              </a:endParaRPr>
            </a:p>
          </p:txBody>
        </p:sp>
        <p:sp>
          <p:nvSpPr>
            <p:cNvPr id="7255"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endParaRPr lang="en-US">
                <a:solidFill>
                  <a:srgbClr val="000000"/>
                </a:solidFill>
              </a:endParaRPr>
            </a:p>
          </p:txBody>
        </p:sp>
        <p:sp>
          <p:nvSpPr>
            <p:cNvPr id="7256"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57"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58"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59"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60"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61"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62"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endParaRPr lang="en-US">
                <a:solidFill>
                  <a:srgbClr val="000000"/>
                </a:solidFill>
              </a:endParaRPr>
            </a:p>
          </p:txBody>
        </p:sp>
        <p:sp>
          <p:nvSpPr>
            <p:cNvPr id="7263"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64"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endParaRPr lang="en-US">
                <a:solidFill>
                  <a:srgbClr val="000000"/>
                </a:solidFill>
              </a:endParaRPr>
            </a:p>
          </p:txBody>
        </p:sp>
        <p:sp>
          <p:nvSpPr>
            <p:cNvPr id="7265"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7266"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endParaRPr lang="en-US">
                <a:solidFill>
                  <a:srgbClr val="000000"/>
                </a:solidFill>
              </a:endParaRPr>
            </a:p>
          </p:txBody>
        </p:sp>
        <p:sp>
          <p:nvSpPr>
            <p:cNvPr id="7267"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68"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endParaRPr lang="en-US">
                <a:solidFill>
                  <a:srgbClr val="000000"/>
                </a:solidFill>
              </a:endParaRPr>
            </a:p>
          </p:txBody>
        </p:sp>
        <p:sp>
          <p:nvSpPr>
            <p:cNvPr id="7269"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270"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7271"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endParaRPr lang="en-US">
                <a:solidFill>
                  <a:srgbClr val="000000"/>
                </a:solidFill>
              </a:endParaRPr>
            </a:p>
          </p:txBody>
        </p:sp>
        <p:sp>
          <p:nvSpPr>
            <p:cNvPr id="7272"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7273"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74"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75"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76"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77"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78"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endParaRPr lang="en-US">
                <a:solidFill>
                  <a:srgbClr val="000000"/>
                </a:solidFill>
              </a:endParaRPr>
            </a:p>
          </p:txBody>
        </p:sp>
        <p:sp>
          <p:nvSpPr>
            <p:cNvPr id="7279"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endParaRPr lang="en-US">
                <a:solidFill>
                  <a:srgbClr val="000000"/>
                </a:solidFill>
              </a:endParaRPr>
            </a:p>
          </p:txBody>
        </p:sp>
        <p:sp>
          <p:nvSpPr>
            <p:cNvPr id="7280"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endParaRPr lang="en-US">
                <a:solidFill>
                  <a:srgbClr val="000000"/>
                </a:solidFill>
              </a:endParaRPr>
            </a:p>
          </p:txBody>
        </p:sp>
        <p:sp>
          <p:nvSpPr>
            <p:cNvPr id="7281"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282"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83"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84"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85"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86"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endParaRPr lang="en-US">
                <a:solidFill>
                  <a:srgbClr val="000000"/>
                </a:solidFill>
              </a:endParaRPr>
            </a:p>
          </p:txBody>
        </p:sp>
        <p:sp>
          <p:nvSpPr>
            <p:cNvPr id="7287"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88"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endParaRPr lang="en-US">
                <a:solidFill>
                  <a:srgbClr val="000000"/>
                </a:solidFill>
              </a:endParaRPr>
            </a:p>
          </p:txBody>
        </p:sp>
        <p:sp>
          <p:nvSpPr>
            <p:cNvPr id="7289"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endParaRPr lang="en-US">
                <a:solidFill>
                  <a:srgbClr val="000000"/>
                </a:solidFill>
              </a:endParaRPr>
            </a:p>
          </p:txBody>
        </p:sp>
        <p:sp>
          <p:nvSpPr>
            <p:cNvPr id="7290"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291"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292"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93"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7294"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95"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96"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297"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endParaRPr lang="en-US">
                <a:solidFill>
                  <a:srgbClr val="000000"/>
                </a:solidFill>
              </a:endParaRPr>
            </a:p>
          </p:txBody>
        </p:sp>
        <p:sp>
          <p:nvSpPr>
            <p:cNvPr id="7298"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endParaRPr lang="en-US">
                <a:solidFill>
                  <a:srgbClr val="000000"/>
                </a:solidFill>
              </a:endParaRPr>
            </a:p>
          </p:txBody>
        </p:sp>
        <p:sp>
          <p:nvSpPr>
            <p:cNvPr id="7299"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endParaRPr lang="en-US">
                <a:solidFill>
                  <a:srgbClr val="000000"/>
                </a:solidFill>
              </a:endParaRPr>
            </a:p>
          </p:txBody>
        </p:sp>
        <p:sp>
          <p:nvSpPr>
            <p:cNvPr id="7300"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endParaRPr lang="en-US">
                <a:solidFill>
                  <a:srgbClr val="000000"/>
                </a:solidFill>
              </a:endParaRPr>
            </a:p>
          </p:txBody>
        </p:sp>
        <p:sp>
          <p:nvSpPr>
            <p:cNvPr id="7301"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endParaRPr lang="en-US">
                <a:solidFill>
                  <a:srgbClr val="000000"/>
                </a:solidFill>
              </a:endParaRPr>
            </a:p>
          </p:txBody>
        </p:sp>
        <p:sp>
          <p:nvSpPr>
            <p:cNvPr id="7302"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endParaRPr lang="en-US">
                <a:solidFill>
                  <a:srgbClr val="000000"/>
                </a:solidFill>
              </a:endParaRPr>
            </a:p>
          </p:txBody>
        </p:sp>
        <p:sp>
          <p:nvSpPr>
            <p:cNvPr id="7303"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endParaRPr lang="en-US">
                <a:solidFill>
                  <a:srgbClr val="000000"/>
                </a:solidFill>
              </a:endParaRPr>
            </a:p>
          </p:txBody>
        </p:sp>
        <p:sp>
          <p:nvSpPr>
            <p:cNvPr id="7304"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endParaRPr lang="en-US">
                <a:solidFill>
                  <a:srgbClr val="000000"/>
                </a:solidFill>
              </a:endParaRPr>
            </a:p>
          </p:txBody>
        </p:sp>
        <p:sp>
          <p:nvSpPr>
            <p:cNvPr id="7305"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306"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07"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endParaRPr lang="en-US">
                <a:solidFill>
                  <a:srgbClr val="000000"/>
                </a:solidFill>
              </a:endParaRPr>
            </a:p>
          </p:txBody>
        </p:sp>
        <p:sp>
          <p:nvSpPr>
            <p:cNvPr id="7308"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09"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endParaRPr lang="en-US">
                <a:solidFill>
                  <a:srgbClr val="000000"/>
                </a:solidFill>
              </a:endParaRPr>
            </a:p>
          </p:txBody>
        </p:sp>
        <p:sp>
          <p:nvSpPr>
            <p:cNvPr id="7310"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11"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endParaRPr lang="en-US">
                <a:solidFill>
                  <a:srgbClr val="000000"/>
                </a:solidFill>
              </a:endParaRPr>
            </a:p>
          </p:txBody>
        </p:sp>
        <p:sp>
          <p:nvSpPr>
            <p:cNvPr id="7312"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313"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endParaRPr lang="en-US">
                <a:solidFill>
                  <a:srgbClr val="000000"/>
                </a:solidFill>
              </a:endParaRPr>
            </a:p>
          </p:txBody>
        </p:sp>
        <p:sp>
          <p:nvSpPr>
            <p:cNvPr id="7314"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7315"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endParaRPr lang="en-US">
                <a:solidFill>
                  <a:srgbClr val="000000"/>
                </a:solidFill>
              </a:endParaRPr>
            </a:p>
          </p:txBody>
        </p:sp>
        <p:sp>
          <p:nvSpPr>
            <p:cNvPr id="7316"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17"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7318"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19"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0"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1"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2"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3"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endParaRPr lang="en-US">
                <a:solidFill>
                  <a:srgbClr val="000000"/>
                </a:solidFill>
              </a:endParaRPr>
            </a:p>
          </p:txBody>
        </p:sp>
        <p:sp>
          <p:nvSpPr>
            <p:cNvPr id="7324"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5"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7326"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7"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28"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29"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330"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31"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endParaRPr lang="en-US">
                <a:solidFill>
                  <a:srgbClr val="000000"/>
                </a:solidFill>
              </a:endParaRPr>
            </a:p>
          </p:txBody>
        </p:sp>
        <p:sp>
          <p:nvSpPr>
            <p:cNvPr id="7332"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33"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endParaRPr lang="en-US">
                <a:solidFill>
                  <a:srgbClr val="000000"/>
                </a:solidFill>
              </a:endParaRPr>
            </a:p>
          </p:txBody>
        </p:sp>
        <p:sp>
          <p:nvSpPr>
            <p:cNvPr id="7334"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7335"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endParaRPr lang="en-US">
                <a:solidFill>
                  <a:srgbClr val="000000"/>
                </a:solidFill>
              </a:endParaRPr>
            </a:p>
          </p:txBody>
        </p:sp>
        <p:sp>
          <p:nvSpPr>
            <p:cNvPr id="7336"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37"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endParaRPr lang="en-US">
                <a:solidFill>
                  <a:srgbClr val="000000"/>
                </a:solidFill>
              </a:endParaRPr>
            </a:p>
          </p:txBody>
        </p:sp>
        <p:sp>
          <p:nvSpPr>
            <p:cNvPr id="7338"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39"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40"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41"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42"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43"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344"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345"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346"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47"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endParaRPr lang="en-US">
                <a:solidFill>
                  <a:srgbClr val="000000"/>
                </a:solidFill>
              </a:endParaRPr>
            </a:p>
          </p:txBody>
        </p:sp>
        <p:sp>
          <p:nvSpPr>
            <p:cNvPr id="7348"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7349"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endParaRPr lang="en-US">
                <a:solidFill>
                  <a:srgbClr val="000000"/>
                </a:solidFill>
              </a:endParaRPr>
            </a:p>
          </p:txBody>
        </p:sp>
        <p:sp>
          <p:nvSpPr>
            <p:cNvPr id="7350"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7351"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endParaRPr lang="en-US">
                <a:solidFill>
                  <a:srgbClr val="000000"/>
                </a:solidFill>
              </a:endParaRPr>
            </a:p>
          </p:txBody>
        </p:sp>
        <p:sp>
          <p:nvSpPr>
            <p:cNvPr id="7352"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53"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endParaRPr lang="en-US">
                <a:solidFill>
                  <a:srgbClr val="000000"/>
                </a:solidFill>
              </a:endParaRPr>
            </a:p>
          </p:txBody>
        </p:sp>
        <p:sp>
          <p:nvSpPr>
            <p:cNvPr id="7354"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355"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endParaRPr lang="en-US">
                <a:solidFill>
                  <a:srgbClr val="000000"/>
                </a:solidFill>
              </a:endParaRPr>
            </a:p>
          </p:txBody>
        </p:sp>
        <p:sp>
          <p:nvSpPr>
            <p:cNvPr id="7356"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7357"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endParaRPr lang="en-US">
                <a:solidFill>
                  <a:srgbClr val="000000"/>
                </a:solidFill>
              </a:endParaRPr>
            </a:p>
          </p:txBody>
        </p:sp>
        <p:sp>
          <p:nvSpPr>
            <p:cNvPr id="7358"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7359"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endParaRPr lang="en-US">
                <a:solidFill>
                  <a:srgbClr val="000000"/>
                </a:solidFill>
              </a:endParaRPr>
            </a:p>
          </p:txBody>
        </p:sp>
        <p:sp>
          <p:nvSpPr>
            <p:cNvPr id="7360"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endParaRPr lang="en-US">
                <a:solidFill>
                  <a:srgbClr val="000000"/>
                </a:solidFill>
              </a:endParaRPr>
            </a:p>
          </p:txBody>
        </p:sp>
        <p:sp>
          <p:nvSpPr>
            <p:cNvPr id="7361"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endParaRPr lang="en-US">
                <a:solidFill>
                  <a:srgbClr val="000000"/>
                </a:solidFill>
              </a:endParaRPr>
            </a:p>
          </p:txBody>
        </p:sp>
        <p:sp>
          <p:nvSpPr>
            <p:cNvPr id="7362"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endParaRPr lang="en-US">
                <a:solidFill>
                  <a:srgbClr val="000000"/>
                </a:solidFill>
              </a:endParaRPr>
            </a:p>
          </p:txBody>
        </p:sp>
        <p:sp>
          <p:nvSpPr>
            <p:cNvPr id="7363"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endParaRPr lang="en-US">
                <a:solidFill>
                  <a:srgbClr val="000000"/>
                </a:solidFill>
              </a:endParaRPr>
            </a:p>
          </p:txBody>
        </p:sp>
        <p:sp>
          <p:nvSpPr>
            <p:cNvPr id="7364"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endParaRPr lang="en-US">
                <a:solidFill>
                  <a:srgbClr val="000000"/>
                </a:solidFill>
              </a:endParaRPr>
            </a:p>
          </p:txBody>
        </p:sp>
        <p:sp>
          <p:nvSpPr>
            <p:cNvPr id="7365"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66"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endParaRPr lang="en-US">
                <a:solidFill>
                  <a:srgbClr val="000000"/>
                </a:solidFill>
              </a:endParaRPr>
            </a:p>
          </p:txBody>
        </p:sp>
        <p:sp>
          <p:nvSpPr>
            <p:cNvPr id="7367"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68"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369"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70"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71"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372"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endParaRPr lang="en-US">
                <a:solidFill>
                  <a:srgbClr val="000000"/>
                </a:solidFill>
              </a:endParaRPr>
            </a:p>
          </p:txBody>
        </p:sp>
        <p:sp>
          <p:nvSpPr>
            <p:cNvPr id="7373"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7374"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endParaRPr lang="en-US">
                <a:solidFill>
                  <a:srgbClr val="000000"/>
                </a:solidFill>
              </a:endParaRPr>
            </a:p>
          </p:txBody>
        </p:sp>
        <p:sp>
          <p:nvSpPr>
            <p:cNvPr id="7375"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endParaRPr lang="en-US">
                <a:solidFill>
                  <a:srgbClr val="000000"/>
                </a:solidFill>
              </a:endParaRPr>
            </a:p>
          </p:txBody>
        </p:sp>
      </p:grpSp>
      <p:sp>
        <p:nvSpPr>
          <p:cNvPr id="7376" name="Line 208"/>
          <p:cNvSpPr>
            <a:spLocks noChangeShapeType="1"/>
          </p:cNvSpPr>
          <p:nvPr/>
        </p:nvSpPr>
        <p:spPr bwMode="auto">
          <a:xfrm>
            <a:off x="457200" y="1371600"/>
            <a:ext cx="8229600" cy="0"/>
          </a:xfrm>
          <a:prstGeom prst="line">
            <a:avLst/>
          </a:prstGeom>
          <a:noFill/>
          <a:ln w="38100">
            <a:solidFill>
              <a:srgbClr val="800080"/>
            </a:solidFill>
            <a:round/>
            <a:headEnd/>
            <a:tailEnd/>
          </a:ln>
          <a:effectLst/>
        </p:spPr>
        <p:txBody>
          <a:bodyPr/>
          <a:lstStyle/>
          <a:p>
            <a:endParaRPr lang="en-US">
              <a:solidFill>
                <a:srgbClr val="000000"/>
              </a:solidFill>
            </a:endParaRPr>
          </a:p>
        </p:txBody>
      </p:sp>
    </p:spTree>
    <p:extLst>
      <p:ext uri="{BB962C8B-B14F-4D97-AF65-F5344CB8AC3E}">
        <p14:creationId xmlns:p14="http://schemas.microsoft.com/office/powerpoint/2010/main" val="1023857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fld id="{B43D6C92-4714-4560-8B15-759A55A616D0}" type="slidenum">
              <a:rPr lang="en-US">
                <a:solidFill>
                  <a:srgbClr val="000000"/>
                </a:solidFill>
              </a:rPr>
              <a:pPr fontAlgn="base">
                <a:spcBef>
                  <a:spcPct val="0"/>
                </a:spcBef>
                <a:spcAft>
                  <a:spcPct val="0"/>
                </a:spcAft>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9224"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5"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6"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7"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8"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9"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0"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1"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2"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233"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4"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5"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6"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7"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8"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9"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0"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1"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2"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3"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4"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5"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6"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7"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8"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9"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0"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1"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2"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3"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4"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5"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6"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7"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8"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9"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0"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1"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2"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3"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4"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5"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6"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7"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8"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9"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0"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1"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2"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3"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4"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5"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6"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7"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8"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9"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0"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1"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2"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3"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4"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5"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6"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7"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8"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9"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0"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1"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2"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3"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4"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5"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6"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7"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8"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9"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0"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1"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2"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3"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4"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5"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6"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7"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8"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9"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0"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1"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2"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3"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4"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5"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6"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7"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8"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9"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0"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1"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2"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3"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4"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5"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6"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7"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8"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9"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0"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1"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2"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3"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4"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5"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6"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7"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8"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9"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0"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1"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2"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3"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4"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5"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6"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7"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8"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9"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0"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1"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2"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3"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54"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5"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6"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7"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8"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9"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0"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1"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2"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3"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4"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5"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6"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7"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8"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9"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0"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1"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2"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3"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4"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5"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6"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7"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8"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9"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0"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1"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2"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3"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4"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5"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6"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7"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8"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9"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0"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1"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2"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3"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4"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5"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6"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7"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8"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9"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0"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1"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2"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3"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4"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5"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6"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7"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8"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9"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0"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1"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2"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3"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4"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5"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6"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7"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8"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9"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0"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1"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2"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3"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grpSp>
      <p:sp>
        <p:nvSpPr>
          <p:cNvPr id="9424" name="Line 208"/>
          <p:cNvSpPr>
            <a:spLocks noChangeShapeType="1"/>
          </p:cNvSpPr>
          <p:nvPr/>
        </p:nvSpPr>
        <p:spPr bwMode="auto">
          <a:xfrm>
            <a:off x="457200" y="1524000"/>
            <a:ext cx="8229600" cy="0"/>
          </a:xfrm>
          <a:prstGeom prst="line">
            <a:avLst/>
          </a:prstGeom>
          <a:noFill/>
          <a:ln w="38100">
            <a:solidFill>
              <a:srgbClr val="800080"/>
            </a:solidFill>
            <a:round/>
            <a:headEnd/>
            <a:tailEnd/>
          </a:ln>
          <a:effectLst/>
        </p:spPr>
        <p:txBody>
          <a:bodyP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7559838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14" descr="http://passionateself.files.wordpress.com/2010/05/sun-rays-coming-out-of-the-clouds-in-a-blue-sky.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963613" y="4841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fontAlgn="base">
              <a:spcBef>
                <a:spcPct val="0"/>
              </a:spcBef>
              <a:spcAft>
                <a:spcPct val="0"/>
              </a:spcAft>
              <a:defRPr/>
            </a:pPr>
            <a:fld id="{CE462E66-9B08-4BD8-8E5C-30982FD91930}" type="datetimeFigureOut">
              <a:rPr lang="en-US"/>
              <a:pPr defTabSz="457200" fontAlgn="base">
                <a:spcBef>
                  <a:spcPct val="0"/>
                </a:spcBef>
                <a:spcAft>
                  <a:spcPct val="0"/>
                </a:spcAft>
                <a:defRPr/>
              </a:pPr>
              <a:t>8/26/2013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defTabSz="4572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fontAlgn="base">
              <a:spcBef>
                <a:spcPct val="0"/>
              </a:spcBef>
              <a:spcAft>
                <a:spcPct val="0"/>
              </a:spcAft>
              <a:defRPr/>
            </a:pPr>
            <a:fld id="{76FEC2A7-7E83-48E8-B2EC-E8028500E7CD}" type="slidenum">
              <a:rPr lang="en-US"/>
              <a:pPr defTabSz="457200" fontAlgn="base">
                <a:spcBef>
                  <a:spcPct val="0"/>
                </a:spcBef>
                <a:spcAft>
                  <a:spcPct val="0"/>
                </a:spcAft>
                <a:defRPr/>
              </a:pPr>
              <a:t>‹#›</a:t>
            </a:fld>
            <a:endParaRPr lang="en-US" dirty="0"/>
          </a:p>
        </p:txBody>
      </p:sp>
    </p:spTree>
    <p:extLst>
      <p:ext uri="{BB962C8B-B14F-4D97-AF65-F5344CB8AC3E}">
        <p14:creationId xmlns:p14="http://schemas.microsoft.com/office/powerpoint/2010/main" val="95433361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pitchFamily="34"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pitchFamily="34"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pitchFamily="34" charset="0"/>
          <a:ea typeface="ＭＳ Ｐゴシック" charset="-128"/>
        </a:defRPr>
      </a:lvl5pPr>
      <a:lvl6pPr marL="457200" algn="ctr" defTabSz="457200" rtl="0" fontAlgn="base">
        <a:spcBef>
          <a:spcPct val="0"/>
        </a:spcBef>
        <a:spcAft>
          <a:spcPct val="0"/>
        </a:spcAft>
        <a:defRPr sz="4400">
          <a:solidFill>
            <a:schemeClr val="tx1"/>
          </a:solidFill>
          <a:latin typeface="Calibri" pitchFamily="34" charset="0"/>
          <a:ea typeface="ＭＳ Ｐゴシック" charset="-128"/>
        </a:defRPr>
      </a:lvl6pPr>
      <a:lvl7pPr marL="914400" algn="ctr" defTabSz="457200" rtl="0" fontAlgn="base">
        <a:spcBef>
          <a:spcPct val="0"/>
        </a:spcBef>
        <a:spcAft>
          <a:spcPct val="0"/>
        </a:spcAft>
        <a:defRPr sz="4400">
          <a:solidFill>
            <a:schemeClr val="tx1"/>
          </a:solidFill>
          <a:latin typeface="Calibri" pitchFamily="34" charset="0"/>
          <a:ea typeface="ＭＳ Ｐゴシック" charset="-128"/>
        </a:defRPr>
      </a:lvl7pPr>
      <a:lvl8pPr marL="1371600" algn="ctr" defTabSz="457200" rtl="0" fontAlgn="base">
        <a:spcBef>
          <a:spcPct val="0"/>
        </a:spcBef>
        <a:spcAft>
          <a:spcPct val="0"/>
        </a:spcAft>
        <a:defRPr sz="4400">
          <a:solidFill>
            <a:schemeClr val="tx1"/>
          </a:solidFill>
          <a:latin typeface="Calibri" pitchFamily="34" charset="0"/>
          <a:ea typeface="ＭＳ Ｐゴシック" charset="-128"/>
        </a:defRPr>
      </a:lvl8pPr>
      <a:lvl9pPr marL="1828800" algn="ctr" defTabSz="457200" rtl="0" fontAlgn="base">
        <a:spcBef>
          <a:spcPct val="0"/>
        </a:spcBef>
        <a:spcAft>
          <a:spcPct val="0"/>
        </a:spcAft>
        <a:defRPr sz="4400">
          <a:solidFill>
            <a:schemeClr val="tx1"/>
          </a:solidFill>
          <a:latin typeface="Calibri" pitchFamily="34"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5413099"/>
            <a:ext cx="9245600" cy="1571532"/>
          </a:xfrm>
          <a:prstGeom prst="rect">
            <a:avLst/>
          </a:prstGeom>
        </p:spPr>
      </p:pic>
    </p:spTree>
    <p:extLst>
      <p:ext uri="{BB962C8B-B14F-4D97-AF65-F5344CB8AC3E}">
        <p14:creationId xmlns:p14="http://schemas.microsoft.com/office/powerpoint/2010/main" val="416879718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tc.nphhi.org/Archive/EHEN-Events/Leadership-for-Safety-Yes-Its-Personal-A-Workshop-for-CEOs-Board-Members-and-C-Suite-Leaders" TargetMode="Externa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hyperlink" Target="http://tc.nphhi.org/Collaborate" TargetMode="Externa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hyperlink" Target="http://www.reinertsengroup.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Leadership for Safety: Getting the Board on Board</a:t>
            </a:r>
            <a:endParaRPr lang="en-US" dirty="0"/>
          </a:p>
        </p:txBody>
      </p:sp>
      <p:sp>
        <p:nvSpPr>
          <p:cNvPr id="3" name="Text Placeholder 2"/>
          <p:cNvSpPr>
            <a:spLocks noGrp="1"/>
          </p:cNvSpPr>
          <p:nvPr>
            <p:ph type="body" sz="quarter" idx="15"/>
          </p:nvPr>
        </p:nvSpPr>
        <p:spPr/>
        <p:txBody>
          <a:bodyPr/>
          <a:lstStyle/>
          <a:p>
            <a:r>
              <a:rPr lang="en-US" dirty="0" smtClean="0"/>
              <a:t>Essential Hospitals Engagement Network</a:t>
            </a:r>
            <a:endParaRPr lang="en-US" dirty="0"/>
          </a:p>
        </p:txBody>
      </p:sp>
      <p:sp>
        <p:nvSpPr>
          <p:cNvPr id="4" name="Content Placeholder 3"/>
          <p:cNvSpPr>
            <a:spLocks noGrp="1"/>
          </p:cNvSpPr>
          <p:nvPr>
            <p:ph sz="quarter" idx="16"/>
          </p:nvPr>
        </p:nvSpPr>
        <p:spPr/>
        <p:txBody>
          <a:bodyPr/>
          <a:lstStyle/>
          <a:p>
            <a:r>
              <a:rPr lang="en-US" dirty="0" smtClean="0"/>
              <a:t>August 22, 2013</a:t>
            </a:r>
            <a:endParaRPr lang="en-US" dirty="0"/>
          </a:p>
        </p:txBody>
      </p:sp>
    </p:spTree>
    <p:extLst>
      <p:ext uri="{BB962C8B-B14F-4D97-AF65-F5344CB8AC3E}">
        <p14:creationId xmlns:p14="http://schemas.microsoft.com/office/powerpoint/2010/main" val="934502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373063" y="217488"/>
            <a:ext cx="8229600" cy="1143000"/>
          </a:xfrm>
        </p:spPr>
        <p:txBody>
          <a:bodyPr/>
          <a:lstStyle/>
          <a:p>
            <a:pPr eaLnBrk="1" hangingPunct="1"/>
            <a:r>
              <a:rPr lang="en-US" dirty="0" smtClean="0"/>
              <a:t>Example from Harbor UCLA…</a:t>
            </a:r>
          </a:p>
        </p:txBody>
      </p:sp>
      <p:sp>
        <p:nvSpPr>
          <p:cNvPr id="125955" name="Content Placeholder 2"/>
          <p:cNvSpPr>
            <a:spLocks noGrp="1"/>
          </p:cNvSpPr>
          <p:nvPr>
            <p:ph idx="1"/>
          </p:nvPr>
        </p:nvSpPr>
        <p:spPr>
          <a:xfrm>
            <a:off x="555625" y="5280025"/>
            <a:ext cx="8229600" cy="1387475"/>
          </a:xfrm>
        </p:spPr>
        <p:txBody>
          <a:bodyPr/>
          <a:lstStyle/>
          <a:p>
            <a:pPr eaLnBrk="1" hangingPunct="1"/>
            <a:r>
              <a:rPr lang="en-US" dirty="0" smtClean="0"/>
              <a:t>35% overall decrease in Harm (statistically significant at p = 0.002%)</a:t>
            </a:r>
          </a:p>
        </p:txBody>
      </p:sp>
      <p:graphicFrame>
        <p:nvGraphicFramePr>
          <p:cNvPr id="2" name="Chart 3" descr="Harbor-UCLA achieved a 35% overall decrease in harm from 2011 to 2012"/>
          <p:cNvGraphicFramePr>
            <a:graphicFrameLocks/>
          </p:cNvGraphicFramePr>
          <p:nvPr>
            <p:extLst>
              <p:ext uri="{D42A27DB-BD31-4B8C-83A1-F6EECF244321}">
                <p14:modId xmlns:p14="http://schemas.microsoft.com/office/powerpoint/2010/main" val="2140430759"/>
              </p:ext>
            </p:extLst>
          </p:nvPr>
        </p:nvGraphicFramePr>
        <p:xfrm>
          <a:off x="555625" y="1631950"/>
          <a:ext cx="8229600" cy="36480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55625" y="1169988"/>
            <a:ext cx="8229600" cy="461962"/>
          </a:xfrm>
          <a:prstGeom prst="rect">
            <a:avLst/>
          </a:prstGeom>
          <a:solidFill>
            <a:schemeClr val="accent1">
              <a:lumMod val="20000"/>
              <a:lumOff val="80000"/>
            </a:schemeClr>
          </a:solidFill>
        </p:spPr>
        <p:txBody>
          <a:bodyPr>
            <a:spAutoFit/>
          </a:bodyPr>
          <a:lstStyle/>
          <a:p>
            <a:pPr algn="ctr" defTabSz="457200" fontAlgn="base">
              <a:spcBef>
                <a:spcPct val="0"/>
              </a:spcBef>
              <a:spcAft>
                <a:spcPct val="0"/>
              </a:spcAft>
              <a:defRPr/>
            </a:pPr>
            <a:r>
              <a:rPr lang="en-US" sz="2400" dirty="0">
                <a:solidFill>
                  <a:prstClr val="black"/>
                </a:solidFill>
              </a:rPr>
              <a:t>Harm Scores 2012 with Comparative Data from 2011</a:t>
            </a:r>
          </a:p>
        </p:txBody>
      </p:sp>
    </p:spTree>
    <p:extLst>
      <p:ext uri="{BB962C8B-B14F-4D97-AF65-F5344CB8AC3E}">
        <p14:creationId xmlns:p14="http://schemas.microsoft.com/office/powerpoint/2010/main" val="158888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Let’s hear how it’s going in the field </a:t>
            </a:r>
            <a:endParaRPr lang="en-US" sz="4000" dirty="0"/>
          </a:p>
        </p:txBody>
      </p:sp>
      <p:sp>
        <p:nvSpPr>
          <p:cNvPr id="3" name="Content Placeholder 2"/>
          <p:cNvSpPr>
            <a:spLocks noGrp="1"/>
          </p:cNvSpPr>
          <p:nvPr>
            <p:ph idx="1"/>
          </p:nvPr>
        </p:nvSpPr>
        <p:spPr>
          <a:xfrm>
            <a:off x="381000" y="1676400"/>
            <a:ext cx="8610600" cy="4525963"/>
          </a:xfrm>
        </p:spPr>
        <p:txBody>
          <a:bodyPr>
            <a:noAutofit/>
          </a:bodyPr>
          <a:lstStyle/>
          <a:p>
            <a:r>
              <a:rPr lang="en-US" sz="2800" dirty="0"/>
              <a:t>W</a:t>
            </a:r>
            <a:r>
              <a:rPr lang="en-US" sz="2800" dirty="0" smtClean="0"/>
              <a:t>hich safety reports did you modify?</a:t>
            </a:r>
          </a:p>
          <a:p>
            <a:r>
              <a:rPr lang="en-US" sz="2800" dirty="0" smtClean="0"/>
              <a:t>Who did you show them to? Board? Quality Committee? Medical Staff leadership? Executive team?</a:t>
            </a:r>
          </a:p>
          <a:p>
            <a:r>
              <a:rPr lang="en-US" sz="2800" dirty="0" smtClean="0"/>
              <a:t>What was the reaction to “eliminating the denominator?” </a:t>
            </a:r>
          </a:p>
          <a:p>
            <a:pPr lvl="1"/>
            <a:r>
              <a:rPr lang="en-US" sz="2400" dirty="0" smtClean="0"/>
              <a:t>Shock at the number of people harmed?</a:t>
            </a:r>
          </a:p>
          <a:p>
            <a:pPr lvl="1"/>
            <a:r>
              <a:rPr lang="en-US" sz="2400" dirty="0" smtClean="0"/>
              <a:t>Did anyone say “Why didn’t we know about this before?”</a:t>
            </a:r>
          </a:p>
          <a:p>
            <a:pPr lvl="1"/>
            <a:r>
              <a:rPr lang="en-US" sz="2400" dirty="0" smtClean="0"/>
              <a:t>Did this display method change the conversation in any way? How, exactly?</a:t>
            </a:r>
            <a:endParaRPr lang="en-US" sz="2400" dirty="0"/>
          </a:p>
        </p:txBody>
      </p:sp>
    </p:spTree>
    <p:extLst>
      <p:ext uri="{BB962C8B-B14F-4D97-AF65-F5344CB8AC3E}">
        <p14:creationId xmlns:p14="http://schemas.microsoft.com/office/powerpoint/2010/main" val="2448647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smtClean="0"/>
              <a:t>Web Workshop </a:t>
            </a:r>
          </a:p>
          <a:p>
            <a:pPr lvl="1"/>
            <a:r>
              <a:rPr lang="en-US" dirty="0" smtClean="0"/>
              <a:t>September 19, 2013, noon EST</a:t>
            </a:r>
          </a:p>
          <a:p>
            <a:r>
              <a:rPr lang="en-US" dirty="0" smtClean="0"/>
              <a:t>Assignment: </a:t>
            </a:r>
          </a:p>
          <a:p>
            <a:pPr lvl="1"/>
            <a:r>
              <a:rPr lang="en-US" dirty="0" smtClean="0"/>
              <a:t>Transparency! Display your harm data someplace it’s never been seen before—e.g. hallways of care units, on hospital website, at medical staff annual meeting….</a:t>
            </a:r>
          </a:p>
          <a:p>
            <a:pPr lvl="1"/>
            <a:r>
              <a:rPr lang="en-US" dirty="0" smtClean="0"/>
              <a:t>Come to the workshop and tell us what it was like to “go naked </a:t>
            </a:r>
            <a:r>
              <a:rPr lang="en-US" smtClean="0"/>
              <a:t>in public!”</a:t>
            </a:r>
            <a:endParaRPr lang="en-US" dirty="0"/>
          </a:p>
        </p:txBody>
      </p:sp>
    </p:spTree>
    <p:extLst>
      <p:ext uri="{BB962C8B-B14F-4D97-AF65-F5344CB8AC3E}">
        <p14:creationId xmlns:p14="http://schemas.microsoft.com/office/powerpoint/2010/main" val="105518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Save the date</a:t>
            </a:r>
            <a:endParaRPr lang="en-US" dirty="0"/>
          </a:p>
        </p:txBody>
      </p:sp>
      <p:sp>
        <p:nvSpPr>
          <p:cNvPr id="3" name="Content Placeholder 2"/>
          <p:cNvSpPr>
            <a:spLocks noGrp="1"/>
          </p:cNvSpPr>
          <p:nvPr>
            <p:ph idx="1"/>
          </p:nvPr>
        </p:nvSpPr>
        <p:spPr>
          <a:xfrm>
            <a:off x="693144" y="1600200"/>
            <a:ext cx="7993656" cy="4191000"/>
          </a:xfrm>
        </p:spPr>
        <p:txBody>
          <a:bodyPr/>
          <a:lstStyle/>
          <a:p>
            <a:pPr marL="0" indent="0" algn="ctr">
              <a:buNone/>
            </a:pPr>
            <a:r>
              <a:rPr lang="en-US" dirty="0" smtClean="0"/>
              <a:t>Leadership for Safety: Yes, it’s Personal</a:t>
            </a:r>
          </a:p>
          <a:p>
            <a:pPr marL="0" indent="0" algn="ctr">
              <a:buNone/>
            </a:pPr>
            <a:r>
              <a:rPr lang="en-US" i="1" dirty="0" smtClean="0"/>
              <a:t>A Workshop for CEOs, Board Members and C-Suite  Leaders</a:t>
            </a:r>
          </a:p>
          <a:p>
            <a:pPr marL="0" indent="0" algn="ctr">
              <a:buNone/>
            </a:pPr>
            <a:endParaRPr lang="en-US" i="1" dirty="0"/>
          </a:p>
          <a:p>
            <a:pPr marL="0" indent="0" algn="ctr">
              <a:buNone/>
            </a:pPr>
            <a:r>
              <a:rPr lang="en-US" dirty="0" smtClean="0"/>
              <a:t>October 7, 2013</a:t>
            </a:r>
          </a:p>
          <a:p>
            <a:pPr marL="0" indent="0" algn="ctr">
              <a:buNone/>
            </a:pPr>
            <a:r>
              <a:rPr lang="en-US" dirty="0" smtClean="0"/>
              <a:t>9:30 am – 4:30 pm PST</a:t>
            </a:r>
          </a:p>
          <a:p>
            <a:pPr marL="0" indent="0" algn="ctr">
              <a:buNone/>
            </a:pPr>
            <a:r>
              <a:rPr lang="en-US" dirty="0" smtClean="0"/>
              <a:t>San Mateo Marriott  |  San Mateo, Calif. </a:t>
            </a:r>
          </a:p>
          <a:p>
            <a:pPr marL="0" indent="0" algn="ctr">
              <a:buNone/>
            </a:pPr>
            <a:endParaRPr lang="en-US" dirty="0"/>
          </a:p>
          <a:p>
            <a:pPr marL="0" indent="0" algn="ctr">
              <a:buNone/>
            </a:pPr>
            <a:r>
              <a:rPr lang="en-US" dirty="0" smtClean="0">
                <a:solidFill>
                  <a:srgbClr val="C00000"/>
                </a:solidFill>
              </a:rPr>
              <a:t>Deadline to register: Sept. 13, 2013</a:t>
            </a:r>
          </a:p>
          <a:p>
            <a:pPr marL="0" indent="0" algn="ctr">
              <a:buNone/>
            </a:pPr>
            <a:endParaRPr lang="en-US" dirty="0" smtClean="0">
              <a:solidFill>
                <a:srgbClr val="C00000"/>
              </a:solidFill>
            </a:endParaRPr>
          </a:p>
          <a:p>
            <a:pPr marL="0" indent="0" algn="ctr">
              <a:buNone/>
            </a:pPr>
            <a:r>
              <a:rPr lang="en-US" sz="1800" dirty="0"/>
              <a:t>More information: </a:t>
            </a:r>
            <a:r>
              <a:rPr lang="en-US" sz="1800" dirty="0">
                <a:hlinkClick r:id="rId2"/>
              </a:rPr>
              <a:t>http://tc.nphhi.org/Archive/EHEN-Events/Leadership-for-Safety-Yes-Its-Personal-A-Workshop-for-CEOs-Board-Members-and-C-Suite-Leaders</a:t>
            </a:r>
            <a:endParaRPr lang="en-US" sz="1800" dirty="0"/>
          </a:p>
          <a:p>
            <a:pPr marL="0" indent="0" algn="ctr">
              <a:buNone/>
            </a:pPr>
            <a:r>
              <a:rPr lang="en-US" i="1" dirty="0" smtClean="0"/>
              <a:t> </a:t>
            </a:r>
          </a:p>
          <a:p>
            <a:pPr marL="0" indent="0" algn="ctr">
              <a:buNone/>
            </a:pPr>
            <a:r>
              <a:rPr lang="en-US" i="1" dirty="0" smtClean="0"/>
              <a:t/>
            </a:r>
            <a:br>
              <a:rPr lang="en-US" i="1" dirty="0" smtClean="0"/>
            </a:br>
            <a:endParaRPr lang="en-US" i="1" dirty="0" smtClean="0"/>
          </a:p>
        </p:txBody>
      </p:sp>
    </p:spTree>
    <p:extLst>
      <p:ext uri="{BB962C8B-B14F-4D97-AF65-F5344CB8AC3E}">
        <p14:creationId xmlns:p14="http://schemas.microsoft.com/office/powerpoint/2010/main" val="3854501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attending</a:t>
            </a:r>
            <a:endParaRPr lang="en-US" dirty="0"/>
          </a:p>
        </p:txBody>
      </p:sp>
      <p:sp>
        <p:nvSpPr>
          <p:cNvPr id="3" name="Content Placeholder 2"/>
          <p:cNvSpPr>
            <a:spLocks noGrp="1"/>
          </p:cNvSpPr>
          <p:nvPr>
            <p:ph idx="1"/>
          </p:nvPr>
        </p:nvSpPr>
        <p:spPr/>
        <p:txBody>
          <a:bodyPr/>
          <a:lstStyle/>
          <a:p>
            <a:pPr marL="285750" indent="-285750">
              <a:buFont typeface="Arial" pitchFamily="34" charset="0"/>
              <a:buChar char="•"/>
            </a:pPr>
            <a:r>
              <a:rPr lang="en-US" b="1" dirty="0" smtClean="0"/>
              <a:t>Next  Leadership webinar: </a:t>
            </a:r>
            <a:r>
              <a:rPr lang="en-US" dirty="0" smtClean="0"/>
              <a:t>September 19 @ 12 pm EST</a:t>
            </a:r>
            <a:endParaRPr lang="en-US" dirty="0"/>
          </a:p>
          <a:p>
            <a:pPr marL="285750" indent="-285750">
              <a:buFont typeface="Arial" pitchFamily="34" charset="0"/>
              <a:buChar char="•"/>
            </a:pPr>
            <a:endParaRPr lang="en-US" dirty="0"/>
          </a:p>
          <a:p>
            <a:pPr marL="285750" indent="-285750">
              <a:buFont typeface="Arial" pitchFamily="34" charset="0"/>
              <a:buChar char="•"/>
            </a:pPr>
            <a:r>
              <a:rPr lang="en-US" b="1" dirty="0"/>
              <a:t>Evaluation</a:t>
            </a:r>
            <a:r>
              <a:rPr lang="en-US" b="1" dirty="0" smtClean="0"/>
              <a:t>: </a:t>
            </a:r>
            <a:r>
              <a:rPr lang="en-US" dirty="0" smtClean="0"/>
              <a:t>Feedback survey can be accessed in the chat box.</a:t>
            </a:r>
          </a:p>
          <a:p>
            <a:pPr marL="285750" indent="-285750">
              <a:buFont typeface="Arial" pitchFamily="34" charset="0"/>
              <a:buChar char="•"/>
            </a:pPr>
            <a:endParaRPr lang="en-US" b="1" dirty="0"/>
          </a:p>
          <a:p>
            <a:pPr marL="285750" indent="-285750">
              <a:buFont typeface="Arial" pitchFamily="34" charset="0"/>
              <a:buChar char="•"/>
            </a:pPr>
            <a:r>
              <a:rPr lang="en-US" b="1" dirty="0"/>
              <a:t>Essential Hospitals Engagement Network website: </a:t>
            </a:r>
            <a:r>
              <a:rPr lang="en-US" dirty="0" smtClean="0">
                <a:hlinkClick r:id="rId2"/>
              </a:rPr>
              <a:t>http</a:t>
            </a:r>
            <a:r>
              <a:rPr lang="en-US">
                <a:hlinkClick r:id="rId2"/>
              </a:rPr>
              <a:t>://</a:t>
            </a:r>
            <a:r>
              <a:rPr lang="en-US" smtClean="0">
                <a:hlinkClick r:id="rId2"/>
              </a:rPr>
              <a:t>tc.nphhi.org/Collaborate</a:t>
            </a:r>
            <a:r>
              <a:rPr lang="en-US" smtClean="0"/>
              <a:t> </a:t>
            </a:r>
            <a:endParaRPr lang="en-US" b="1" dirty="0"/>
          </a:p>
        </p:txBody>
      </p:sp>
    </p:spTree>
    <p:extLst>
      <p:ext uri="{BB962C8B-B14F-4D97-AF65-F5344CB8AC3E}">
        <p14:creationId xmlns:p14="http://schemas.microsoft.com/office/powerpoint/2010/main" val="153218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Our new Name</a:t>
            </a:r>
          </a:p>
        </p:txBody>
      </p:sp>
      <p:sp>
        <p:nvSpPr>
          <p:cNvPr id="3" name="Content Placeholder 2"/>
          <p:cNvSpPr>
            <a:spLocks noGrp="1"/>
          </p:cNvSpPr>
          <p:nvPr>
            <p:ph idx="1"/>
          </p:nvPr>
        </p:nvSpPr>
        <p:spPr/>
        <p:txBody>
          <a:bodyPr/>
          <a:lstStyle/>
          <a:p>
            <a:pPr marL="0" indent="0">
              <a:buNone/>
            </a:pPr>
            <a:r>
              <a:rPr lang="en-US" sz="1800" dirty="0"/>
              <a:t>We’ve rebranded! The National Association of Public Hospitals and Health Systems is now </a:t>
            </a:r>
            <a:r>
              <a:rPr lang="en-US" sz="1800" b="1" dirty="0"/>
              <a:t>America’s Essential Hospitals</a:t>
            </a:r>
            <a:r>
              <a:rPr lang="en-US" sz="1800" dirty="0"/>
              <a:t>.</a:t>
            </a:r>
          </a:p>
          <a:p>
            <a:pPr marL="0" indent="0">
              <a:buNone/>
            </a:pPr>
            <a:r>
              <a:rPr lang="en-US" sz="1800" dirty="0"/>
              <a:t> </a:t>
            </a:r>
          </a:p>
          <a:p>
            <a:pPr marL="0" indent="0">
              <a:buNone/>
            </a:pPr>
            <a:r>
              <a:rPr lang="en-US" sz="1800" dirty="0"/>
              <a:t>Although we’ve changed our name, our mission is the same: to champion hospitals and health systems that provide the highest quality of service to all by achieving the best health outcomes for every patient, especially those in greatest need. The new name underscores our members’ continuing public commitment and the essential nature of our work to care for the most vulnerable and provide vital community services, such as trauma care and disaster response.</a:t>
            </a:r>
          </a:p>
          <a:p>
            <a:endParaRPr lang="en-US" sz="1800" dirty="0"/>
          </a:p>
          <a:p>
            <a:pPr marL="0" indent="0">
              <a:buNone/>
            </a:pPr>
            <a:r>
              <a:rPr lang="en-US" sz="1800" dirty="0"/>
              <a:t>This is an exciting time for us and our members, as we lean forward into new care models, opportunities and challenges of reform, and quality and safety innovations that often take root in our member systems.</a:t>
            </a:r>
          </a:p>
          <a:p>
            <a:pPr marL="0" indent="0">
              <a:buNone/>
            </a:pPr>
            <a:r>
              <a:rPr lang="en-US" sz="1800" dirty="0" smtClean="0"/>
              <a:t>                                                    </a:t>
            </a:r>
          </a:p>
          <a:p>
            <a:pPr marL="0" indent="0">
              <a:buNone/>
            </a:pPr>
            <a:r>
              <a:rPr lang="en-US" sz="1800" dirty="0"/>
              <a:t> </a:t>
            </a:r>
            <a:r>
              <a:rPr lang="en-US" sz="1800" dirty="0" smtClean="0"/>
              <a:t>                                                   Our </a:t>
            </a:r>
            <a:r>
              <a:rPr lang="en-US" sz="1800" dirty="0"/>
              <a:t>new website address: www.EssentialHospitals.org</a:t>
            </a:r>
          </a:p>
          <a:p>
            <a:endParaRPr lang="en-US" dirty="0"/>
          </a:p>
        </p:txBody>
      </p:sp>
    </p:spTree>
    <p:extLst>
      <p:ext uri="{BB962C8B-B14F-4D97-AF65-F5344CB8AC3E}">
        <p14:creationId xmlns:p14="http://schemas.microsoft.com/office/powerpoint/2010/main" val="289586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Chat feature</a:t>
            </a:r>
            <a:endParaRPr lang="en-US" dirty="0"/>
          </a:p>
        </p:txBody>
      </p:sp>
      <p:sp>
        <p:nvSpPr>
          <p:cNvPr id="3" name="Content Placeholder 2"/>
          <p:cNvSpPr>
            <a:spLocks noGrp="1"/>
          </p:cNvSpPr>
          <p:nvPr>
            <p:ph idx="1"/>
          </p:nvPr>
        </p:nvSpPr>
        <p:spPr>
          <a:xfrm>
            <a:off x="693144" y="1600201"/>
            <a:ext cx="3214827" cy="3276600"/>
          </a:xfrm>
        </p:spPr>
        <p:txBody>
          <a:bodyPr/>
          <a:lstStyle/>
          <a:p>
            <a:r>
              <a:rPr lang="en-US" dirty="0">
                <a:solidFill>
                  <a:prstClr val="black">
                    <a:lumMod val="75000"/>
                    <a:lumOff val="25000"/>
                  </a:prstClr>
                </a:solidFill>
              </a:rPr>
              <a:t>Please use the Chat Box on the webinar screen to type your question or comment at any time.</a:t>
            </a:r>
          </a:p>
          <a:p>
            <a:endParaRPr lang="en-US" dirty="0">
              <a:solidFill>
                <a:prstClr val="black">
                  <a:lumMod val="75000"/>
                  <a:lumOff val="25000"/>
                </a:prstClr>
              </a:solidFill>
            </a:endParaRPr>
          </a:p>
          <a:p>
            <a:r>
              <a:rPr lang="en-US" b="1" dirty="0">
                <a:solidFill>
                  <a:prstClr val="black">
                    <a:lumMod val="75000"/>
                    <a:lumOff val="25000"/>
                  </a:prstClr>
                </a:solidFill>
              </a:rPr>
              <a:t>NOW: Use the Chat Box to sign in. Enter your organization and names of all people in the room.</a:t>
            </a:r>
          </a:p>
        </p:txBody>
      </p:sp>
      <p:pic>
        <p:nvPicPr>
          <p:cNvPr id="5" name="Picture 2" descr="Please use the Chat Box on the webinar screen to type your question or comment at any time.&#10;&#10;NOW: Use the Chat Box to sign in. Enter your organization and names of all people in the roo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562" y="1812925"/>
            <a:ext cx="315277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91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Leadership for Safety</a:t>
            </a:r>
            <a:br>
              <a:rPr lang="en-US" sz="4000" dirty="0" smtClean="0"/>
            </a:br>
            <a:r>
              <a:rPr lang="en-US" sz="4000" dirty="0" smtClean="0"/>
              <a:t>Web Workshop</a:t>
            </a:r>
            <a:br>
              <a:rPr lang="en-US" sz="4000" dirty="0" smtClean="0"/>
            </a:br>
            <a:r>
              <a:rPr lang="en-US" sz="4000" dirty="0" smtClean="0"/>
              <a:t>August 22, 2013</a:t>
            </a:r>
            <a:endParaRPr lang="en-US" sz="4000" b="1" dirty="0"/>
          </a:p>
        </p:txBody>
      </p:sp>
      <p:sp>
        <p:nvSpPr>
          <p:cNvPr id="3" name="Subtitle 2"/>
          <p:cNvSpPr>
            <a:spLocks noGrp="1"/>
          </p:cNvSpPr>
          <p:nvPr>
            <p:ph type="subTitle" idx="1"/>
          </p:nvPr>
        </p:nvSpPr>
        <p:spPr/>
        <p:txBody>
          <a:bodyPr/>
          <a:lstStyle/>
          <a:p>
            <a:r>
              <a:rPr lang="en-US" sz="2800" dirty="0" smtClean="0"/>
              <a:t>James L. Reinertsen, M.D.</a:t>
            </a:r>
          </a:p>
          <a:p>
            <a:r>
              <a:rPr lang="en-US" sz="2800" dirty="0" smtClean="0">
                <a:hlinkClick r:id="rId3"/>
              </a:rPr>
              <a:t>www.reinertsengroup.com</a:t>
            </a:r>
            <a:endParaRPr lang="en-US" sz="2800" dirty="0" smtClean="0"/>
          </a:p>
          <a:p>
            <a:r>
              <a:rPr lang="en-US" sz="2800" dirty="0" smtClean="0"/>
              <a:t>307.353.2299</a:t>
            </a:r>
          </a:p>
        </p:txBody>
      </p:sp>
    </p:spTree>
    <p:extLst>
      <p:ext uri="{BB962C8B-B14F-4D97-AF65-F5344CB8AC3E}">
        <p14:creationId xmlns:p14="http://schemas.microsoft.com/office/powerpoint/2010/main" val="1874109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sz="3200" b="1" i="1" dirty="0" smtClean="0"/>
              <a:t>Action Planning Checklist</a:t>
            </a:r>
            <a:endParaRPr lang="en-US" sz="3200"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8472864"/>
              </p:ext>
            </p:extLst>
          </p:nvPr>
        </p:nvGraphicFramePr>
        <p:xfrm>
          <a:off x="304800" y="1219199"/>
          <a:ext cx="8686800" cy="5507811"/>
        </p:xfrm>
        <a:graphic>
          <a:graphicData uri="http://schemas.openxmlformats.org/drawingml/2006/table">
            <a:tbl>
              <a:tblPr firstRow="1" bandRow="1">
                <a:tableStyleId>{073A0DAA-6AF3-43AB-8588-CEC1D06C72B9}</a:tableStyleId>
              </a:tblPr>
              <a:tblGrid>
                <a:gridCol w="4343400"/>
                <a:gridCol w="4343400"/>
              </a:tblGrid>
              <a:tr h="324446">
                <a:tc>
                  <a:txBody>
                    <a:bodyPr/>
                    <a:lstStyle/>
                    <a:p>
                      <a:r>
                        <a:rPr lang="en-US" sz="1600" dirty="0" smtClean="0"/>
                        <a:t>Leadership</a:t>
                      </a:r>
                      <a:r>
                        <a:rPr lang="en-US" sz="1600" baseline="0" dirty="0" smtClean="0"/>
                        <a:t> Behaviors and Tools</a:t>
                      </a:r>
                      <a:endParaRPr lang="en-US" sz="1600" dirty="0"/>
                    </a:p>
                  </a:txBody>
                  <a:tcPr/>
                </a:tc>
                <a:tc>
                  <a:txBody>
                    <a:bodyPr/>
                    <a:lstStyle/>
                    <a:p>
                      <a:r>
                        <a:rPr lang="en-US" sz="1600" dirty="0" smtClean="0"/>
                        <a:t>Actions Planned</a:t>
                      </a:r>
                      <a:endParaRPr lang="en-US" sz="1600" dirty="0"/>
                    </a:p>
                  </a:txBody>
                  <a:tcPr/>
                </a:tc>
              </a:tr>
              <a:tr h="560003">
                <a:tc>
                  <a:txBody>
                    <a:bodyPr/>
                    <a:lstStyle/>
                    <a:p>
                      <a:r>
                        <a:rPr lang="en-US" sz="1600" b="0" dirty="0" smtClean="0">
                          <a:solidFill>
                            <a:schemeClr val="tx1"/>
                          </a:solidFill>
                        </a:rPr>
                        <a:t>Take personal ownership of safety</a:t>
                      </a:r>
                      <a:r>
                        <a:rPr lang="en-US" sz="1600" b="0" baseline="0" dirty="0" smtClean="0">
                          <a:solidFill>
                            <a:schemeClr val="tx1"/>
                          </a:solidFill>
                        </a:rPr>
                        <a:t> in your organization</a:t>
                      </a:r>
                      <a:endParaRPr lang="en-US" sz="1600" b="0" dirty="0">
                        <a:solidFill>
                          <a:schemeClr val="tx1"/>
                        </a:solidFill>
                      </a:endParaRPr>
                    </a:p>
                  </a:txBody>
                  <a:tcPr/>
                </a:tc>
                <a:tc>
                  <a:txBody>
                    <a:bodyPr/>
                    <a:lstStyle/>
                    <a:p>
                      <a:endParaRPr lang="en-US" sz="1600" dirty="0"/>
                    </a:p>
                  </a:txBody>
                  <a:tcPr/>
                </a:tc>
              </a:tr>
              <a:tr h="560003">
                <a:tc>
                  <a:txBody>
                    <a:bodyPr/>
                    <a:lstStyle/>
                    <a:p>
                      <a:r>
                        <a:rPr lang="en-US" sz="1800" b="1" dirty="0" smtClean="0">
                          <a:solidFill>
                            <a:srgbClr val="CC00CC"/>
                          </a:solidFill>
                        </a:rPr>
                        <a:t>Eliminate the denominator:</a:t>
                      </a:r>
                      <a:r>
                        <a:rPr lang="en-US" sz="1800" b="1" baseline="0" dirty="0" smtClean="0">
                          <a:solidFill>
                            <a:srgbClr val="CC00CC"/>
                          </a:solidFill>
                        </a:rPr>
                        <a:t> How many patients did we harm last year?</a:t>
                      </a:r>
                      <a:endParaRPr lang="en-US" sz="1800" b="1" dirty="0">
                        <a:solidFill>
                          <a:srgbClr val="CC00CC"/>
                        </a:solidFill>
                      </a:endParaRPr>
                    </a:p>
                  </a:txBody>
                  <a:tcPr/>
                </a:tc>
                <a:tc>
                  <a:txBody>
                    <a:bodyPr/>
                    <a:lstStyle/>
                    <a:p>
                      <a:endParaRPr lang="en-US" sz="1600" dirty="0"/>
                    </a:p>
                  </a:txBody>
                  <a:tcPr/>
                </a:tc>
              </a:tr>
              <a:tr h="560003">
                <a:tc>
                  <a:txBody>
                    <a:bodyPr/>
                    <a:lstStyle/>
                    <a:p>
                      <a:r>
                        <a:rPr lang="en-US" sz="1600" dirty="0" smtClean="0"/>
                        <a:t>Be</a:t>
                      </a:r>
                      <a:r>
                        <a:rPr lang="en-US" sz="1600" baseline="0" dirty="0" smtClean="0"/>
                        <a:t> transparent: wall displays, open discussion of serious safety events…</a:t>
                      </a:r>
                      <a:endParaRPr lang="en-US" sz="1600" dirty="0"/>
                    </a:p>
                  </a:txBody>
                  <a:tcPr/>
                </a:tc>
                <a:tc>
                  <a:txBody>
                    <a:bodyPr/>
                    <a:lstStyle/>
                    <a:p>
                      <a:endParaRPr lang="en-US" sz="1600" dirty="0"/>
                    </a:p>
                  </a:txBody>
                  <a:tcPr/>
                </a:tc>
              </a:tr>
              <a:tr h="560003">
                <a:tc>
                  <a:txBody>
                    <a:bodyPr/>
                    <a:lstStyle/>
                    <a:p>
                      <a:r>
                        <a:rPr lang="en-US" sz="1800" b="1" dirty="0" smtClean="0">
                          <a:solidFill>
                            <a:srgbClr val="CC00CC"/>
                          </a:solidFill>
                        </a:rPr>
                        <a:t>Start every meeting with a patient</a:t>
                      </a:r>
                      <a:r>
                        <a:rPr lang="en-US" sz="1800" b="1" baseline="0" dirty="0" smtClean="0">
                          <a:solidFill>
                            <a:srgbClr val="CC00CC"/>
                          </a:solidFill>
                        </a:rPr>
                        <a:t> </a:t>
                      </a:r>
                      <a:r>
                        <a:rPr lang="en-US" sz="1800" b="1" dirty="0" smtClean="0">
                          <a:solidFill>
                            <a:srgbClr val="CC00CC"/>
                          </a:solidFill>
                        </a:rPr>
                        <a:t>story</a:t>
                      </a:r>
                      <a:endParaRPr lang="en-US" sz="1800" b="1" dirty="0">
                        <a:solidFill>
                          <a:srgbClr val="CC00CC"/>
                        </a:solidFill>
                      </a:endParaRPr>
                    </a:p>
                  </a:txBody>
                  <a:tcPr/>
                </a:tc>
                <a:tc>
                  <a:txBody>
                    <a:bodyPr/>
                    <a:lstStyle/>
                    <a:p>
                      <a:endParaRPr lang="en-US" sz="1600"/>
                    </a:p>
                  </a:txBody>
                  <a:tcPr/>
                </a:tc>
              </a:tr>
              <a:tr h="560003">
                <a:tc>
                  <a:txBody>
                    <a:bodyPr/>
                    <a:lstStyle/>
                    <a:p>
                      <a:r>
                        <a:rPr lang="en-US" sz="1600" dirty="0" smtClean="0"/>
                        <a:t>Frame</a:t>
                      </a:r>
                      <a:r>
                        <a:rPr lang="en-US" sz="1600" baseline="0" dirty="0" smtClean="0"/>
                        <a:t> safety aims in reference to the theoretical ideal</a:t>
                      </a:r>
                      <a:endParaRPr lang="en-US" sz="1600" dirty="0"/>
                    </a:p>
                  </a:txBody>
                  <a:tcPr/>
                </a:tc>
                <a:tc>
                  <a:txBody>
                    <a:bodyPr/>
                    <a:lstStyle/>
                    <a:p>
                      <a:endParaRPr lang="en-US" sz="1600" dirty="0"/>
                    </a:p>
                  </a:txBody>
                  <a:tcPr/>
                </a:tc>
              </a:tr>
              <a:tr h="560003">
                <a:tc>
                  <a:txBody>
                    <a:bodyPr/>
                    <a:lstStyle/>
                    <a:p>
                      <a:r>
                        <a:rPr lang="en-US" sz="1600" b="0" dirty="0" smtClean="0">
                          <a:solidFill>
                            <a:schemeClr val="tx1"/>
                          </a:solidFill>
                        </a:rPr>
                        <a:t>Do</a:t>
                      </a:r>
                      <a:r>
                        <a:rPr lang="en-US" sz="1600" b="0" baseline="0" dirty="0" smtClean="0">
                          <a:solidFill>
                            <a:schemeClr val="tx1"/>
                          </a:solidFill>
                        </a:rPr>
                        <a:t> “reality rounding” on key safety practices</a:t>
                      </a:r>
                      <a:endParaRPr lang="en-US" sz="1600" b="0" dirty="0">
                        <a:solidFill>
                          <a:schemeClr val="tx1"/>
                        </a:solidFill>
                      </a:endParaRPr>
                    </a:p>
                  </a:txBody>
                  <a:tcPr/>
                </a:tc>
                <a:tc>
                  <a:txBody>
                    <a:bodyPr/>
                    <a:lstStyle/>
                    <a:p>
                      <a:endParaRPr lang="en-US" sz="1600" dirty="0"/>
                    </a:p>
                  </a:txBody>
                  <a:tcPr/>
                </a:tc>
              </a:tr>
              <a:tr h="324446">
                <a:tc>
                  <a:txBody>
                    <a:bodyPr/>
                    <a:lstStyle/>
                    <a:p>
                      <a:r>
                        <a:rPr lang="en-US" sz="1600" dirty="0" smtClean="0"/>
                        <a:t>Executive</a:t>
                      </a:r>
                      <a:r>
                        <a:rPr lang="en-US" sz="1600" baseline="0" dirty="0" smtClean="0"/>
                        <a:t> visits to safety teams</a:t>
                      </a:r>
                      <a:endParaRPr lang="en-US" sz="1600" dirty="0"/>
                    </a:p>
                  </a:txBody>
                  <a:tcPr/>
                </a:tc>
                <a:tc>
                  <a:txBody>
                    <a:bodyPr/>
                    <a:lstStyle/>
                    <a:p>
                      <a:endParaRPr lang="en-US" sz="1600" dirty="0"/>
                    </a:p>
                  </a:txBody>
                  <a:tcPr/>
                </a:tc>
              </a:tr>
              <a:tr h="324446">
                <a:tc>
                  <a:txBody>
                    <a:bodyPr/>
                    <a:lstStyle/>
                    <a:p>
                      <a:r>
                        <a:rPr lang="en-US" sz="1600" dirty="0" smtClean="0"/>
                        <a:t>Daily safety huddle</a:t>
                      </a:r>
                      <a:endParaRPr lang="en-US" sz="1600" dirty="0"/>
                    </a:p>
                  </a:txBody>
                  <a:tcPr/>
                </a:tc>
                <a:tc>
                  <a:txBody>
                    <a:bodyPr/>
                    <a:lstStyle/>
                    <a:p>
                      <a:endParaRPr lang="en-US" sz="1600" dirty="0"/>
                    </a:p>
                  </a:txBody>
                  <a:tcPr/>
                </a:tc>
              </a:tr>
              <a:tr h="924448">
                <a:tc>
                  <a:txBody>
                    <a:bodyPr/>
                    <a:lstStyle/>
                    <a:p>
                      <a:r>
                        <a:rPr lang="en-US" sz="1600" dirty="0" smtClean="0"/>
                        <a:t>Make hard decisions that change the culture—on</a:t>
                      </a:r>
                      <a:r>
                        <a:rPr lang="en-US" sz="1600" baseline="0" dirty="0" smtClean="0"/>
                        <a:t> both values and technical performance!</a:t>
                      </a:r>
                      <a:endParaRPr lang="en-US" sz="1600" dirty="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3389686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i="1" dirty="0" smtClean="0"/>
              <a:t>Assignment 1: </a:t>
            </a:r>
            <a:r>
              <a:rPr lang="en-US" sz="3200" i="1" dirty="0"/>
              <a:t>S</a:t>
            </a:r>
            <a:r>
              <a:rPr lang="en-US" sz="3200" i="1" dirty="0" smtClean="0"/>
              <a:t>tart with a Story</a:t>
            </a:r>
            <a:endParaRPr lang="en-US" sz="3200" b="1" dirty="0"/>
          </a:p>
        </p:txBody>
      </p:sp>
      <p:sp>
        <p:nvSpPr>
          <p:cNvPr id="3" name="Content Placeholder 2"/>
          <p:cNvSpPr>
            <a:spLocks noGrp="1"/>
          </p:cNvSpPr>
          <p:nvPr>
            <p:ph idx="1"/>
          </p:nvPr>
        </p:nvSpPr>
        <p:spPr/>
        <p:txBody>
          <a:bodyPr/>
          <a:lstStyle/>
          <a:p>
            <a:r>
              <a:rPr lang="en-US" sz="2400" dirty="0" smtClean="0"/>
              <a:t>What: </a:t>
            </a:r>
          </a:p>
          <a:p>
            <a:pPr lvl="1"/>
            <a:r>
              <a:rPr lang="en-US" sz="2000" dirty="0" smtClean="0"/>
              <a:t>Start every leadership meeting with a story about a patient who was harmed (or a near miss).</a:t>
            </a:r>
          </a:p>
          <a:p>
            <a:pPr lvl="1"/>
            <a:r>
              <a:rPr lang="en-US" sz="2000" dirty="0"/>
              <a:t>Your </a:t>
            </a:r>
            <a:r>
              <a:rPr lang="en-US" sz="2000" dirty="0" smtClean="0"/>
              <a:t>own organization, </a:t>
            </a:r>
            <a:r>
              <a:rPr lang="en-US" sz="2000" dirty="0"/>
              <a:t>recent, serious, scripted, no medical details, emphasize the impact on patient and </a:t>
            </a:r>
            <a:r>
              <a:rPr lang="en-US" sz="2000" dirty="0" smtClean="0"/>
              <a:t>family</a:t>
            </a:r>
          </a:p>
          <a:p>
            <a:pPr lvl="1"/>
            <a:r>
              <a:rPr lang="en-US" sz="2000" dirty="0" smtClean="0"/>
              <a:t>If possible, chosen to illustrate data to be reviewed later in the meeting</a:t>
            </a:r>
          </a:p>
          <a:p>
            <a:r>
              <a:rPr lang="en-US" sz="2400" dirty="0" smtClean="0"/>
              <a:t>How:</a:t>
            </a:r>
          </a:p>
          <a:p>
            <a:pPr lvl="1"/>
            <a:r>
              <a:rPr lang="en-US" sz="2000" dirty="0" smtClean="0"/>
              <a:t>Three minutes, plus questions for clarification</a:t>
            </a:r>
          </a:p>
          <a:p>
            <a:pPr lvl="1"/>
            <a:r>
              <a:rPr lang="en-US" sz="2000" dirty="0" smtClean="0"/>
              <a:t>No amateur-hour armchair problem solving!</a:t>
            </a:r>
          </a:p>
          <a:p>
            <a:r>
              <a:rPr lang="en-US" sz="2400" dirty="0" smtClean="0"/>
              <a:t>Who:</a:t>
            </a:r>
          </a:p>
          <a:p>
            <a:pPr lvl="1"/>
            <a:r>
              <a:rPr lang="en-US" sz="2000" dirty="0" smtClean="0"/>
              <a:t>Senior executive, does not need to be CNO or CMO! </a:t>
            </a:r>
            <a:endParaRPr lang="en-US" sz="2000" dirty="0"/>
          </a:p>
          <a:p>
            <a:pPr lvl="1"/>
            <a:r>
              <a:rPr lang="en-US" sz="2000" dirty="0" smtClean="0"/>
              <a:t>If you want to add 100x impact, ask patient or family member</a:t>
            </a:r>
            <a:endParaRPr lang="en-US" sz="2000" dirty="0"/>
          </a:p>
        </p:txBody>
      </p:sp>
      <p:sp>
        <p:nvSpPr>
          <p:cNvPr id="20482" name="AutoShape 2" descr="data:image/jpeg;base64,/9j/4AAQSkZJRgABAQAAAQABAAD/2wCEAAkGBhQSERUUExMWFRUWGBcaFxcXGBgYGhodGBsYGRoYGR0gHCgeGh0jHBwXIC8gJCcpLCwsHCAxNTAqNScrLCoBCQoKBQUFDQUFDSkYEhgpKSkpKSkpKSkpKSkpKSkpKSkpKSkpKSkpKSkpKSkpKSkpKSkpKSkpKSkpKSkpKSkpKf/AABEIAMoA+QMBIgACEQEDEQH/xAAbAAACAwEBAQAAAAAAAAAAAAAEBQIDBgcBAP/EAEUQAAIBAgQDBQUFBQcDAwUAAAECEQMhAAQSMQVBUQYTImFxMlKBkbFCocHR8BQVI2LhBxZTcoKi8VSSkzPC0iRDY2Sy/8QAFAEBAAAAAAAAAAAAAAAAAAAAAP/EABQRAQAAAAAAAAAAAAAAAAAAAAD/2gAMAwEAAhEDEQA/AO10VGkYk1EHlhdwzi61PCJDROlhysJB2O458xhjrwAzcOU8hiH7rToMF95jzvMAH+616DEW4WnQYO14ixwAJ4UnQY8/dKdBg2cfTgATwhPdGIHg6e6MMNWIlsAAeDJ0GI/udPdGDnrAYXZzjdOmpZ2VFHNiFHzOAn+5090Y+/c9P3RjP1f7TMmp/wDXB81VyPnpg/DD3NcYVaXeSCCAV/mkSseu/pgJjg9P3Rjz9zU/dGFXZ7izElXYksSQT1NyPIcwOVx0xoO+wAn7lp+6MeHglP3RgzvcSFTALjwSn7oxW3B6XujB2ZrwCZj6fHoMc0z3bh+8djUZULEU6YUrNMMV7zUBqJaC8z4Rp8JvIb79x0/dHyxNeBU/dHyxh8p2oplWFNUDN4nWHYvykwIdrXUtEXkiwbdnO0ChzTBAUEDQCJQuZUke6+rcWmNrwGj/AHDS90fLHx4BS90fLByVpGJd5gFv936Xuj5Y+/u/S9wfLDIPj4vgFv8Ad+n7o+WJDs/S9wfLB/fjHj5kDe0dfxwAY4DS90fLHv7gpe4Pljyv2gooCzVUAESZkCdiYmMHpmAcACOAUvdHyx7+4qXuj5YlxPi60Uk77Acyeg/PljMf35HVP92AyHBu1lWgwLiQoBVCYaR7vhESJ3MHreMdiymY100eCNSq0HcagDB9JxwfMgvTVtbKEMQ4ClSZ97rB5xbljtXCMwDQpldIBpoRpYMsaRAVhZgNpGAOq1oxku0fb6llaqKai2nvFEFoIIUDoZvFrYzX9rnFc2mlaL6KJWXKuquSWiCJ1aI0+zaSZ2xy2jlU1gHUx52m/TrPlgO05L+1mi9QDu3Cc31AkDmxUA2G5vYY3i1JGOJcA4OFYLVy7NSqaAxghkGpSWUgyDEgxyJx1PNdoaFGz1UUwDHkdiANx6YByauPteOb9oO2GYJZ8rVoCkkST4nJtZkYalknSIEcyZsNX2az9apQVswoWrJnSCFYfZZQbgERgHerAeezopqWYgAAkkmAALkk8gBi41MJO1S0my1UV/8A0ihD3ix6HkZiPPAc77S/2vkkplFn/wDI4+9V/FvljEu9fNPqq1ST1cz8riPQWw6y3YY1a2qnNPLFvCxOpyoOk8hBJBuRbobTq+D/ANn66DNWuquZKhwBKMwWSFBMXInrz3wGc4L2LDFWLuZINh58iASPXHQeKZrvPID2R/7iP19cY3ifB62Rq6qYSrOpj3tJWsLliysDP+kb254dZKtXe9dKK7aTReoQfg629Z+GAIRSrggkbbHpzxsOF8R7xb2Ybj8R5fTb1x3ey8QQPftpG1jeQb4dZavRWp4aqlgCAkrq2mfa1TcWMiCLDAaTvMUVOKIp0s6g9CwB6bE9cLH4tqouy2ZUYxvBCk/ESMcmqZLPuxqNqXVcglTNgdvzveMB1XtfW1ZZ0Dadfhn1k79DEehOOWcRJer3jldSgQiMGKgXggXledtx8Mafs/lu+oV6VYCslNgVBYmCVLFQwIIiw3G5xzPtBw5aeZqooGlHI0hi0RvBN/anfywDd8/DCSVBI0yhEeStuPRpgbbYe5/jOXdEZAyOsKXHtAEBSpYMZBgnY3AMA3xz5aZmELCeU/hjTcJyNBF1ZmrUQFUhaZWXnUzbKTpAFO24POdg7lw7NhqasNmVSJ8wCPri6nnVaYYGCQYOxG4PmMZjLdp6b5VqtA6wogKBpINgAQYgCx8wLTjOU+LVcojuPECpJBO7bBvWTfr8BgNrxPtQlMlVIZgRO8C9wSAfFH2fTGYzn9pZJKU6NQHUV1mNMX8Q5dCAeuOf8W4s1QyzgD2r3kydQAiGbxG+3ysIOOFn8Op5ZYQAIDewEAk3PzwG9yfaas58b1FG51EXAkeIKGAEkxHS5MQa+Jce0JpEKu4JICltwoAs2qBcAW9RKDM1zTE+xOmA792RA5D1k+zJLH0wqfMmo2qJAnTM85JMRboAdgMBt8vxllaajkn2SQpSBMHeopMyGuLESAMNKHa9qazMgCSpkWhCdM7bk2LDrGMlwPIU64dag0t4WVgtNSBPiKktINhfobg3wvrZ0UajUtWunstQW35xJBg28PS3TAbjOcUas2omZsI2F40j0Px64I/ctL3m+a4y/B0Y0gqMQ0Qp3IJ2Ik9fT8cF/wB381/1f3n8sAYtB8zlKNchTqdU0oDqUlisiLSHAhQNm3gnBdX+0NMnTWh+y1UqINOhygAIvqkG4MzYRexi+M52K7VmkauXqkKtYl6TAWSryWLwGKj4j+bFXG+FVc3WLgNpCqNZNgTfTbUZBsQR8rYC+v32bf8AaHqQnepCAM0hWBmVkQGje3phwlOkAyNS1B51h9LMZkzO8C8bQItjP0skKNOC9OpUQyAigrTfeSTuZkxAjeeWB+KdpnbxKul1EMACR/mB3HofngGeQ4DTo1iaNSuCAXSkGqBW0wCraNgJvqKz6ThJW7QjvmNapJ2IAJJjcCNvKeQHng7M8azNOgMzRpRKsKh/hGFWxAZf4gbUCZaSIwn4PkAuYqCqobxVEAebsrCb/Hf4c8AW3aWksSjgAyGh552aYBmbwR6HG3y/bqrURXGWZ0fTcaYIYwwAmY3/ACxm+P8ABkTLMHpU6U+FahtA1SD7Zk3ItPKJNsK07Q0MvTFEeMIsEqjCTzk6hJkmZHlgNR2P7WPSDU2qVKqAmGYO7UzJEKD4mGwibEW3Iw14pnf2ylUy7VUYzTfUEKMgR1ZkqISYaLgggEmIEScHkuKLWrq1KSCp1LBEtIiB73LzMdZxsctlQqd2ajO7EEkMRBEhVVgdVtTGSxnUYtgGWS4tRqL3IXRpHs2HhG5EWI6ncTcR4ibl+MqKndEkt/NckevO0b3xg+O0GoVg9JyWSCGsYNxy3BuPMEg7gsFxnN1akVaTMlNgSImQ4saYuNusgQLcgA6LxXjVNACaiqJmWRqikTDA6SCo2GqYBImZAKrN1VXKVTTNQuqMe80tvBIMH6xI545xU43XqotNwWCfxEPdjWAoIJ1SeszHJcG5Hi9NAai02qVFPhd2JJ1HYgk+Jb3E+fXAPuz3Z5Sy1a5qd7Tk6q9SV1bezJ8I1A38sF0u81uxqqioCwUMrg2PiRFPMc4B894WVuGrltANbu2rM4Q0U1ROmE58iANIOwwDnmplSi5gVA5TR4JY1AAG0kG0vMysWImwwDrina1BUdCVAMAgVAWkwwkAyFNhJEkcsI69SiwLaGTWxYlalSNSg+EciSSecWAN8NTwwVf4dejTDoulFPtuiKPaO1Q6dJkQRJmBbGRzFTVU0q57uSANKrs1tPhBWd45T0wG74NVFDKvWqVNCVlUqjNqJifETALOyhbX8IE7k4xfH82lQrofvnab6NLASNCkAgcybg/DDfLUWzn8OwfLsFVNUhqRRkDLMeyenlzjCbifBszTqOHgPTUaSCGBVi4BWSY9kxYEQTAjAJcokuOV5+hxs0yLZhFFOz01Zr3UjweDSFBbYKNjcm5GM9U4dUoOqyp0wYpxUJmGC7wBfmduoxsezNPNsBpppQQm9i7sORJefuAF2tgAMnl6mWrVCyMlFdQ1MGCtDSsnYEjYmx5HDvPRVoHSZ5qVIuDtHL2gN7Y2X7Err4xJHO4Im+4gjzAN9jY4zvG8tppMcsgkLZQulYkElRpiYnwgX5CRpIcnq1SpnUL8xpYHefrcEDc4IybKVYqy099gBcjlLzFottPniqupYhf5oAiFVmcgIOREG8TseYwyThpRKbMG0tUCwCAxBUmQxkDSL7RvgE2a4Y+r2ix94gztsZkjHpzFWlHjJ8mOofIyMEZumaVJSJAce1fxAkmANhtfznCbvem+A0OV4oCD3lNQL3EC43sRPMc8TOZpVLCpBOwZWmZAEC45zvyws3U8toEgm5v0J33jGr7FAIrAE94/RWIj2QJAiSRMG3reAM4NTroFC6e80vPeAgL4lABAEggNEETY8iMffvriP+FS+Tf/ADxquL1aFEaatPvQAJ1XuZkz9lYUmw6k8jij9ly3/QD/AMQ/LAYbK5tUP8NO8ZftsYCmDeYPskA+GbY337rK1B3/AHNQhRoKUwAQZI0yTUlfZkkAR8Tz3gGaLIVhIjQ2qZIYpFhu3mdoG+Nxw7jL1cmUITXTZUYuDMAgglluFPiEwbzO04ArPZHLuoC6hU+xNQtz9kl3uszzkTYxAxj+IcK1u9MhkdYIMrLCT4l0kyoIifrg/PV6iDUEFVIlgjDvE6zqQyOUqRE7iRgSvxejmVCGnX1iSpVNTIeboRUBUkbkTqgEgkA4Avg1ErSdfEQKrt4WhlJhjpM73tBv5zBqztCpVpg06QqhiS2pgptY6IAALGdxF4gbjzhubNNtNZiFLodbju9UqFXWSvhusEkAzoneTrOB8PNOgwJBmpWZb/ZeozLciLrB+OAwtHhFlDB9BddautWpUi8JoGwN7huan0OzX9mCrQerSL1GC61okHUbSVkHeOQBkrG5ts6OZ1MwbcEAKeirMrynU5Bjy6jBVTiGiCSJ1G3+lj+H34DmXCeBrlaFPMPPe1GJRQRpC6TBPMm4IuNxg5+LsAFRvHuTMH4dOeKu2/EglRAVICpsoHPY7wBAGEFGv7J8o+WAdftj/aJM+0tQyG9GxPLU0qsaDkrTrEKCAPBV8Hd1IIjxaQjdb+cKuIZhFSWuDyvPwO4xTwzM62IViYAImASuzA9GQhSD1H82AZcO7IVixZzpCM2mPEXKiJSbCnIF2idvMApwXTVpmiKlQ6vGiLMQRAKmGWb2awibg43OR7QB6CPaZKVFAAAdG0n4ElYP8wwY9BHV1RitVlHiWzKGkgjoTDfeOuAzXaTJslDL0tQFQMW1Amz6WbSpkeEwVG14NhhHkHermkZg6wNVPUGBuCdYlm8IgvIsTA5nHRaPCkzCj9oVSabAAI3hOkeFmG66tRlZ+JEYp7S8MIanUpBQy+BgWABpQxgLsNL6SCI5gyDYPk4cmdoUnqqsuinSTM6gCwUi8bja0YXjsmKJUaRpNkEmCxBOrS0aWCTY+fTHvZvhyyK1aozuolA7sVpi2wJhZCrbbbpjR8Y4sE0LqiQSZXUAInURv4d9weWAlkeHogkASBE8/wCuK63C0NRq49oppAJ8JALaJ6bm494+WKE4hreFbwupcRLQqnSWHJpNhG8r7wwRmszZUEqWFrX0rpDGCLEFlBBEycALluFIxvFpJ5Esx9o+sE+jemG4QItgNtiSOXoT05Yoo1lQBQRqMnkJIIBMDz039MZbtT2udC1KguuosFzfSmx0mCCXjcAiJvvGA0lPi2pBJXxMfZbUukBecA8+YG/LGa43mwlanrZqYK1l1yIUoNdNjMgmSYUXaVi4wp7NZhjVaRCVQKiqNQUM9nAHQkbbxGNdTBAk7DpaOgHp54BBnWo0/wCAaBJIAp6YDF37xjeRAXwjmQT6YCdXaqzOvehAVZZAVdSsSqAiHkWJtOpeWHHEz/HpzBMQp53QhiBPJe8+eLUpqiDTJBIvHNmE7bXO0dOmA5zxThWotDkBTvUYKoG3MxNiTBPkDMlZlsj47eIXgwRMc43G4xruMcD8VNdAkli7HcCR4R6qN+fW2EviTT3YkyWYkeEySSp62t8OXIJ5TIlmmLXvsI6k8og3w84JVK1QyhVQRe4eBsx6Lc2JHW5tjMd7VYPLMwLAtvpUDpyEiwHQDnGNBknqd5SpoNEspibiAGYvaZjVfpG0jAPeL1+9zOhpKshE3EgrpkH/AFROPf7rUer/APcP/jjR0+FygZ9Jp7xU5G8sHOwid/EOsWwL+y5b/rKf/npYDn3Y+mHqVk2miYiSB4kBa+3I41vA+NgqtGoulK3eIGi61NTahvBUkmAOYI2JgfhWb7poXJ08uHBBZWk6ReG/heMxJF+U4C42umhUKqCaNfvFBvKuFeD5EVKk/o4BR2hzFTK5rUupC1/CxEwWXUCIuYkHnswwflO1a2NalTqKbioECP8AHSQD6gD8cCdsc1qgoUZGIZLKrKGWSpIiYJmN/EfTGd4dn2pEBVpVJNlqKTpPzEfP8cB0cdoKOYQUtdBRI095WZHVuWkOtxyjVBnluKqPFqmUbudGzMAg0GJJeCnhhYYeIFhH2cA8G42QSNOXoOwjTSRyz727ynVlT5CT0nF1ZKgZS1LuzpgDSwOkExq13U3IAhZEW6gfnnq9w1Sk0VVcMCOcESoAizAERzxWO1CVayrUqyShKSGuSJtyHh1D4nocTy9Zmp2uZa0iRDG8TJFxfzGAqPY+tSr08zUCqlNm0oPbh9V2kwBLGBvtYYBF22zmuvEQNK6TvIg2/XXCjJvK/wCUwcH9r1cVjqOtTBERKiNOm1rFZ+OEWUzGl97N9eU/f88BoKFdVlnUEAb8x5Ac5xXmaDsy1aNIipN0lT4Y0+IBpaYnw3GlzynAtQ6gBy1An0EYqocVdajQ+/xUG8RO0AgT5eWA1OWqL+yyTJerULaIbQGC09tQmyhuvl1+zHaBCzMCbnS42IgvZhPLU1xYzhKeI6PYb1IO/L42AwC0klgpMi55R/McA0yfabuK40ElDCMt7gm1uqkiPiOeNhSzVbMU1RpRQ3jDKFYruFW/hAgyTczyg4wvB+DfxkdoNiyiTyiCTFtxH6GNnXoOlJKqXLAqyTBZWBbwkg3EDl1EXIwDLOZZBQbwggg+2C8earHQGIHSN8Z3jnGG751eCUVQRJUXCgiRcTBnmNRBuIxcnaaoF1M6KtpRGNM3tGowdrSrKBYxjO8XfUyWCBKbd2PbJUGdLAgaj5HmHMmYwG87N55qeWQk6i7RJLd2gnSC3MAkFoEDxBZAE4eVWIOmTpUS5bmG1S0DmCCSZECbGRjl2S7UVMtoqVK5dWkCkEABi2oSBpQHyvpgSNUaSj2npVhTSk4OtgjBp8CrskwJ1MQAW3GoGMATxh2qgr3tSmpuQG0DlOsi4F1FzpBMbnCCnQ7kFSRoCn2BOrzlTC9C0z7JvBw04ozIdTd5CzJQspMxKyCDe1p6HCyvniDNTup3WlJYKferVD7TDe0tyEC+AIy+aUJQ06b1KsoCJgTBKgkqSE1QIEmeZnS0uIFlupU+9B0z645e2YH7StQMdRJOoxLmGFgPZXeAOg5nGq4fxP8AaRFTLVK6g+FlEj4I7AOfMTgPu1/FqlFqbwAQGBBiG3kgg7FW3AP3YG4dxFq7vqVkpodInfWTFz74XZQZuetp8f7ulTDUwGWm66Vapq0FtQstygDAeEtEjlF6+GcRc0w1VjpUNUWRcavCpjrIcgbHUOTRgJHiNQsuuYaqwUb7KwPIR4vSBTvtiA4drEddjygc/ON+k32BwRSrq1OmdATwxAkwovI5nwvvuxnm2AuNcQakgAEVKhnSd0prOlfIkCT5qcBCpWX/AO0WVUAiADqYk7zPs7m03tESSezFIs5afFUYU6c7gE+Jj1JNz6KMIlz2lCqg366CskQWJmSYmw8hhpwKsUqNBg06Tkf5tOhf97qfOBgHPH+KrVqMywYsDHs0yCFg8uTGOvnjOftlbrU/7j+eLqq6qjaeW3pYAfTAmh/P54B5xDjNOrVTu2IRRTJVKviaL7jlqPsy3sztGHWdZTqtKugBDbEoTM3kyHjGb4hxTW5qUWWjTqAEiEGl9OllHICwawB8XlOLeGZgWUuKk8tDt4jpiCBe6i5PzvgFvG802WmlA1SdL6mXQAwaEUeHSQwkMptyGFnDwaryyJcckAVrxcrAEzE2vAkEzjTHgX7wJeVNVQPCWCFhAEixAIiDKxtcY8y/A1y4IqK6tGo6mnUIgAMsGFvsQDPkcALm8yAAKj5hqZsEQoNX8rVNZsBHKCIN+TPhnb9KNM0TSCgO0I5L2kyGY+LUbeIg33AGyPiNLS6sftmQL3N4Jm5O94ExecC8WyUuDHiaG8oO56RIwDep2roUquugXJaohKsIKqksEBMgg1ijES1qa3OGHFO23fBUVtJ1AsYkMRAUXFpNyPIDGYbhgfLkiCRJ87MRfyi+Af2QU6lMKwmZhrgReT5eeA0/aIAq1QspqTC09V9NvsbiVLMIH2Dc4xebqTMIB6HGnzGaelWJVRVgKzSNwywRY6rRsOmEWbysE31H+Y/TABnOGIuPjiJzIiwvj2pSnl9MVij5YC2gWcgLuZi45An8MNMtk4QtU1OhAMIYAnfVI+G0T12IOTpDvFEb6vp0/LDXhzE11oC+t9Ok7LrNzp2Ig6ue2A0GSoVmRMx/E9gX002s0El4OtuXiInw364Y5DOLVIp91VggaHLVAsCRGpUtA0wdjNzO52ez3dOKVIomgEvrkKqiGAgREAi8zdAAZOLszxVjSVlmSqlWYFVbw8iZIafst87zgKH4CA2rRLjmWIIJ9kalbVfqdlOwkA5rtRw45crUZZVhphXZdDXO8FmBOu9r77xjoHDeJUnCsNEsA2/iGoCQQTMidPwwn7Z93mcrURCGbTrUCJlPEDG8GCOl8Bz46KqNUKA92Rql4nVtN1LtCm/l4uuHnZLI96GCuECFNAUawGJLMSJsIUbkET80/Y+n/FKRrVgW3gDSNzO/Tnv1gjfZXKdxl9KQjtLuVvB5e6TAVZmJ8VhMYD3KdlWLq7ViVvKKmkb/AGfESgPQb7YOzXZ2kLS97RqP54ByvalgfHQaDYNTdWFiVkKwWJifab6YKzXFVqrppP4zMBgwYcrrZiN/ELW3wGA7UcHCPrpEk6tIkhvFAIAkXBmIM/XD3hz1GXumJrciQCBaRH8MqH29gkjq2yinOurIzRI16gB7oJYXH8sDpb51U+IFwgOpqTwGY1CxgxYj7Kk+0De5ElYGAc1+zCZigFYlVJBC0tAVVFwFUDQbxLi55GABgPjPB9QNKgZLQWltKgLAVQQLAAACQfZE4u4pxXu4XWiikZqOUPmESml7xbfmImRhKvGarlmRDTWJJY3MTEKNjfmfhgDO5NEd5UohAoUSKlNjAAhRsT5COeFOVmrVatUN2O3Qc48gIUYHYGo0vULAXkgADnsB0388Nsq1Bcg9VgC9RmC6T4lBOhVMG0KCxB/LAA5haQpuSAGqKSoEgAQQgMW2g3wHXqlMyYO73jpqkT02GK+JZ9HcW8IiwHKZI38yMDNXXX4CdMgzpgnmZH2RM26YDScHpTqbqfri7xfoDHvCwBT3F9/Tr5YI/Zh0b5DAI8vS7jMGiQWpsymCTdGBIaRF15/5Wxr6XDKRTXTVGA1SSDZ0ALK4a9rLBH2idwMZTteCjUqiNDKXSRuCpDL9xJ+Png/g2aMV2cBalRlkLaRVFWoZG9tQHoQMAetYU47jcnUqGr3VJ2YSneBFl2JBCBmCTIt9rL5/tpWzBAZQjoSbLeeakG0TFiNwOmHdfKKabIwH8NXQkmAVAJps3wCAn3ajdMY/jOX7t1ZdRVhEsQSXUw4JAFwY62IMmcBfmeIvVqBnMkTf5cvyxCtnWpqFPiU7AmI5Ef5bC2BNVz8fv/4x5mZZgOg/E4Bxw7tBTRIKvO0AAgz1JP4YUViveAopQE7TJ+eLaFEcz939cC5hhNhgNUUUMhQTKAVNzFtQYHa91jzGFucB367XJmfjijLZsldtMCJA6SB8IJBHkMV6OZuep3PxwFbAExeYnn+v+MU9yOpH+kH75wSQJDT+hv8AXFgpDkbHziMALlq+h9W8CB8egPyw3yaRVp1nAbxAFRc9BHUkmIwvTKSzAAnYcug5z+GAc1nKm0wp2AgA7ET9xwG+fLpWrCGVERRKqFEMWkSB9o6Q0ETIEgWw0y/DkCEJ4iTdJmAJgb2Ft95xiuDVVpHVrWmXCt4zCkR5+ZOCuIcfpuhXvoI1SB4gwudIAEwQY3iel8AzHaGlQpwt/E+oiTBWVgnptE+eI5Xj9OtBEDSdQWSAktJJNzPtHYbhRPNDwTg61CGCgj+cMR8hAP8A3DD7O8GqMjClUFNqd9KpoBJB0sGBJMi1ogyOhIA9neFNTzNWkBD92dDHwhQxRlY8wSCojkW8sbXi2UYkBG0kR4vXwxbZiOnLffHP+zXHe4DPGpmZAzH3SbmSD4pIM/y+eG/Eu2qMukGpT1c7kQefs6tvL5YCFXjbIANMMp+0wUMJncwOZiLbemC6fEqTj+MEaJj+JQc+I3gB9QMAAWBNxYYX5LtJTCgaaiDm5RKsnqZk7fkMMct2noCy5mpbl+zAD46ad/jgK3zYNFxGmoNRIbnyDL1gWjcTcYv4Bp7qmhI1IgMTfVGpp+Z+/AOZztOuQq6/E0EgGmJP2mU7+oE7DDrK8IpCuulFGlSsgAG4CkHmfCT8/PALU4crVqjfZVyFUXAIVQz33MkieQ254qz1bTq8RJgeXz26xg9F7tdKCADYC+5kCT688JeIOSDP2mvedrdL7YBNnK0m5O8m5vzM9cL6TTFwIG5A/EYIz/P5fP8ApOPcgzUxqVJB3MT+hvgJ02N/aaxN4WBfxAGLSRsMVopCGLCY3A9BG5A8p898F1M/KmVWSImNweW2AzuedvywGo4HmgbsYRVlvPyHXn8sMv3/AP8A69T7vyxnOChipGiVWGm9vEthG9pPwvhx3Fb/AA6f/kf88Av7ReOmTr1EFZ6kDUonzGrT6BemL1qtVzMB2RWSkTohTNNAsAj0Zp6T0wf2oyRSj4rSrBSbzEGx+WM1lM8UnWuoeEqx1eFlDaSCpAtqaxmxIjAafOL/APUNCypVVcHURDIBtysu/rOMxxxgPBP2wR5xqW/VhsTzgdMPeIZh9YamdJYEhiAdS+EgSR9ks3p1FsLu0lHXSSqV0urlXHWQTP8AtHM7nAZsPiZEtz2HXzxUuGOTpKYBUajsxaNuUC/3YCgiFJvbrgBmJw5zeQ3UOkbkhiRFvKefTCYDAE5SobibdMELVMXwGinkMXVKxaAbHbAWtBxOgg/R/piFBYti5lGArTPaWdPeAjaxNiTPlijiKzB2sbfEx9wGKM6njPw+gxB6Bgm/K/lfAMa1bXIhoCoVGm5ARVJibCR9+BDSX9C4wfVqayjruFAHyiD9MeZjKgXmPJrRygk2EG1zywDzhWWYIpphnYiZ1MoX11tpP+n48sHV6joyajURuYmmCV1CCsSJ3jUL3tbAvAM2BTVNQ1RBg9PNZY2HK4xdmdCV11IYOokFNGo7WuZ3FyZO2Ay2Yyxp1KtIz4WInqAbW/ykHF3EKYYLAmAJt9/mPTFXGczNdm/yyJv7K4IBlVG5A3WbHpMbgEYAfhrwdPL7tx/xhx3CgTsLSenSeW/XCZ1KuCR6k2n1HXFwq2tufluDGANbiAVVMrY8iJG94HP6Yt4XxV6iMHPeKxHtX5629bld+mEFWlquecfSMX5PNtRUSqsu8WBkwTDC4+MjywGwp5sFAADIABMxNhsdxhbn7aR0EnnfA+V4/R0k6jMGxEG8Da4b4HC7O8WVmlSY5TvzMHAR4lQLOqzM3kfIfQ4LyOdRCEqEiLSfXqAb7SD88A0nLVFIMbbeIDawmfhh2+RUkBl1A/aUTJJNiu425SPTAe1OG038SaSb7H8jBOElWlDEnzixjFtfI0olag1TsCSBc2sLWj4+uI1Mz4QsyeZ2mNuWAednSvdgFTJqSDczGkbD2YvfnfGk7rL+6Puwg4DpOXgyh1MNQA8Qmd/LaPLDL9q/mb/b+WAn2iUUsrWMvVaopAJ2VZEuR5TuOvIYwWUzbgjROrlpkH+uNdkK/fMy5hKaIogmJNwJAP2JXePLDXKcIoJVIFGnfTuqzJTWB8RO3MDqYBbTyuZ7pqfc5fcFCtYyGN4G63kiJUeIjpGSrcRqkNRIhdUlRc6llYm5t5Y6jnqlOiphlUERoew6xqi3xkD0nHOO1YBra1Ea0BIO8glfnAHxBwCmtl2ptpcMpG4Ig4vymdK28JA94A79ZEHFNXNO8F3Z/NmLR8z5DH1PJM0/Z8ztgDP29DJJ+Cj4x0GF9SoCxPUkx6nBrZdVW9WmdOyies38N8SrURUYQ4sACSLXFjb64CHDiJJImMe5pQakgECAfqPj64uyfDGYTqCRNzNztaMRzWX06V1aid7nflAOw/rgK5Eepn8MSGIHfyFsfI18APmV8fy+gwUVAJGgFupMjysLbeZwLmm8R8seByMB6tVkYAc/jueXTDOrmgB7IDW5k3A+/wCfXCYVfFO0RhqQGJJ3IUxEDxAH8cA27NVAyMhd18X2G0zO0md94kHFGe4SSQCpVR7Dw23iNxIlrzqi5HmcC5GppY3AtN2A2PnHXD+gxdP4f8JfD4gntRzksSv664DF5enJjr7JgYaZZv4emIKdD7XMnf8A4jH3G6GiqRCkEAi3OIaw/mDYH4ZVZnIYkyvlyI5G20+eAtrE+uxF7+XmcFZaiGklV3vblf8AIk7RGKq7WgCBtA29PIeQgYhXqSqkGPCOg/ry6/duB9fLUVU6iF3iAYsSPe8sIs0NSwswCZkz1iLDFdeo77kWA28tjE74rclRbmo+4nAVUaEsLxJA+ZwS/D4899vXApYeeHtRTALDkJjqROAEyQC3JtzHl5HqN/hhx++AEAPmduiwPvOFD0PFzB8ji+lw5uvxKqfpgJEgqu+5PTyH3RigpYH1+4nF7iHuxcxckCPRf6DF3DMsapRQpYBiWA6Tf8vjgHIyzU6CCItJgiZMtt5Ty+d8R/ei/wCGflhlWIIUMGZmIVKYgFz0iLKLb4P/ALlVv8Gj/wCX+mAylTMAkxdAxZibEkkGI8ojBVDPNqmYALOx6MUKKB6KV+/CulVWLXPIQYHUnriBzIUQDJn1k+Y64B5neMIyfxEZ9QENN5Mg3iBGMbn67FzJJiFHoNsbPhfZjvsu7b1WGpPIr4oHK8aTbnuIxjuJ01D+EQCqt8SL/r1wA8Y+qatiTi3J0tToJ3ZR8yMO+OUKK5mmJ8DIsnaN4npy3wCPJ8OaobEfE4ZZDIEMya4ZYIA+1BkTfa2PNTUi6gxcxEfA7XtgnK5Q16oYkU2gT1U7a1EiQDBsTgF9TOGWUArebxtexx7OhQYuRbysdvng7OcMIdzUOvSAToACwftWEk/y72N+eAatKn4AgIsdRYk6jNj0FhywFSyF9ceUzfE6rXxBBBwEK4vig+mHL92UXxEPe0SD681wK9BY2v6jAAVKV7YPp1BAtaBb0gcsUM52if164jqYenST+YwBmmDdYmIB38pHrG+GOUogElG8Q3GoKfi2q/LYDCEIdU8wQRsI+Qw7yldTEBmHQcje5hTJ+WAp4zULKvUFgbzZgDv/AKeXU4WZQkOD6j5gjDLiuYpyqrYgy09SNvL088R4Vlw1Qn7KAkwJnoBPX88BIxHrinUALzHpPP8ALE6lFkYr0PpbriDG8CCTe+0226W+f1CD6Wjwto5AAyT1MC58rDzwNnqgMFAQBIusD8R154PrFgsFI/nBm3MWvB8r4EqVJ8Ii8CfEQOkBgDPngAGGDcrxF5ixP83OB1HlgStTKmCI/W+J5UwQY54A0cQhpK7dPl088E/vhP8ADPyTANUTPXp+WPaFIk7fo4Ak5jWZ0wI5ketrY0HZpzSNKI8YZmPQWC/X/ccZ4rG/S2CchxQqVBi+gCB7KryA9b+uA11OoV4hQdtu7On18U/XG4/vAnun5Y5lmOLgFTElYi/664J/vIep+WAyAdupx7Gx5jfFoSCPPrj5lvceo68owHT+xID0QJmPn+vntjD/ANpPBu4zWoWWsGcbwDPiA8tRJ32Ixoew9SroK0yFuyBj4vF3TVafhm4IWJ5Wtgb+0PJVGoUWNTWobVOkKGFdAyVQZJJ8LK0nfTAAIwGI4dXYVFKQGW4PwxbxIVarl6iwwgQFCgabREb9cU08kZ3vjS8PyTWL1CSvIkFV6FuWq5Mb7THMFlHhztTGsaSNupG8RFj6xbA5GsELqIW9xtPKduuHzmmDog1mPIGAfU/fzxHOMaLRAQwCWWNI8kkiSOtrx0GAe8K4TSSiFcVaRZUJeqVddUXA0gMig7WMX3xmO1tM062g0hSIRZ03V5ZyKi8oII2tb4YYUM1Xq3CVWpyIFzA6g8z54TccU98Q0+EAAE2AuYHS5JgcyeuAWhIvvjzni3SMUtSk4B21A1ctSqXIofwyAPZDMzqxMXmTe42HI4EqUx+hj6lWR1UQQVAEyIIGwI5846fE4tSkTcCBzwArZUxMGD8vn18sVPSC3/U4Nq0SZAsdvXyMH8cUPw9iSXJPXcz8TgAqIJkzvidRTEETPphimU2hZ6WxamRWbkKQJ3gnf2ZwCg5eOUYd8IrIiQPa3J3k9J5f84B4gdUBR5TEYryeoPAE7/Lz6YA7MIHJYLtuQJjzAkT1MXG95tVlsupqQWDaha0Dyj1/DFddSPZJVxHskz53GAK9Jg0EmZEzvM7zvOAP4hlCnXS28bHz+Hrha6XtefI4vbMuojVI6G4vgjhdIG53U2H3/HACENUJ6DUQPMC9sD1yAbTFrm24n9XwwoKNYmAHBtOnfz6zGJ5jKgU5I9mxjnfwn6fMYCGmV8REiPEDP/BxEUheGB2JI6XuemKUUHcGQN7bbc+fpi/JKNUA7iOWAlVBgG3sxz5WG+59MDUxscGmlJ6gbSdt9se9x9/4YD4CTgjQceUqMRgruf1fALs0IK4nmlBvy+uLM3l5jHjUvDccsBr+xlUgrSUhWqoXps3NlVqfzB1ef4+9tuJomVo5MEM9PRrPuhEFvix+S4yOS4pVpLpV4WSw8KkqTYlCQShPMiMei8sDqc3JYTfrcwfjOAqyshSX0qvJj7R8lUXYHrt54mc8zECmv5mTsOS2tbzwZT4RTaGeoxYkaxpLNHM7gNHqMTpZRQjQCWJGlpgDrYWM2G+AM0LlkDFleq2wHLe5I5fX6JKmemSVJdj4nPlsFEQoGD6XBSbk36dfxxKlwpogmPTAMeF9pk0FLgk+wwsBAH4YQcZOuuxtHhFjIsBgxuz5ALa0BUixqAMSdoUiWvvGAM1lirsCZNpI8wDgA9AxEJfF7Lj6lT8Sz1H1GAYLwulqYoGsTHtTA6gDoME06Bj2fiRfDLM00RASyuSYCgMDHNtUAfAGfITitqMwNO9rn67A4AQ5Uk/Ww+7EzlJiJ+6+DRlIvynqI+kz+WCDlRO/+4b+v6jAJ6OXOs+AwPtDY8o64Iq8NBOrUw5GGI2+hwxHD2tDb+lt/n8MROWnfkSJG158r/HAKzwFbHSSeZLTP5YHzXCTHsm1wQCIjYi07/DDbMs6qYBNvsi+0EweYmb/AHYArcXqNIhfgGXbyO3pgFH7Jou5JPS/y/rgNKJd59f1/XDOtw6q9yCB+rCb4KyXCGRSYufXYHb44BDmKN74MyNASQp5dOtp5bfDF+ayx1QNzYfjyw04Rk0UtBB0wCeRaxInoLfM+WAQVeBVNKyoFoAJF/jdfvGLOH0DSJpVUIDjp5Xv6X+GNDnq6QQTINiI64zlDOsJUtqW40uSRA288BOpw/uqRdySTITlJuNXpY/f5YFFEBgPtThloZ0CASsjSAZAk3Hl+t8RpZb2mPMyD8f0cAIVIJI26Y+DHBNQA328vrHliK0ja2AtozucG915/X8sV5PKSwFlnn98YO/YT+iMBHMcPBEYDqZEAbkn6Yd1z4fiPrirMqNbW6fTAIf3dOPBwxhcfhh0FE7fq+J01E7cj+GATig4Jk8riYkeZEn5YbZLJMyyFY3+yjabRYWgWxTk2IzLAGzIA3mPCYPUY6DkFC0aekR4QbWuQST874DIoBEC3rYDbHq0wecxyFuhtuT8sEcfQDMVIH2l+8An78UFB0G4/HARzlMGALAbbTB5atILHzxnOJKDU3MEC+NQigqbbbffjI8VPj+AwFhyK8jbEmyI+8YoyxscEVOWAZ0uB0vaKCYEkljv/Mdzg+hRn2ed+vO/pI+OIUjJeb+L8MGx4f15YCqtlytwDFrKDN7yRv02vidCkGWSunpYjYbx7V94vuMfK5nc/ZxPMsQzQev/APM/XAVVbgAQBb0kCJPMT0FumLaUyRAtY6fobAT5YqyrHw3+yfoMWUnOtb7hh9wtgL6uT1wZvccrx8PhiFbLxzifZAvFt7X+G2IU3Ooibf8AGJZwaWtb2Ta2+5+OAGzWW8LEKSRyBk/AE4U1c/UYgIJge4yn/UIIHwONIdh+uWIPc/A/TAZ+lw1mOpzc2gch0IF8SfLlAQBY9IF/IEWwVmDDQNv+cUkyL9B9cAuq03IhV0g7kkE/cd8CLwsXGG9HY/D6DFFf8/wwAeVyvdkk6piRBAHnNunniVcz6REYLT8R+OFfM+uAIRZsYHxwTSX5/PEMuojbmfwwXR3HrgJ03tz/AFzxdqXq3/auKapviW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cs typeface="Arial" charset="0"/>
            </a:endParaRPr>
          </a:p>
        </p:txBody>
      </p:sp>
    </p:spTree>
    <p:extLst>
      <p:ext uri="{BB962C8B-B14F-4D97-AF65-F5344CB8AC3E}">
        <p14:creationId xmlns:p14="http://schemas.microsoft.com/office/powerpoint/2010/main" val="38529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hear your field reports</a:t>
            </a:r>
            <a:endParaRPr lang="en-US" dirty="0"/>
          </a:p>
        </p:txBody>
      </p:sp>
      <p:sp>
        <p:nvSpPr>
          <p:cNvPr id="3" name="Content Placeholder 2"/>
          <p:cNvSpPr>
            <a:spLocks noGrp="1"/>
          </p:cNvSpPr>
          <p:nvPr>
            <p:ph idx="1"/>
          </p:nvPr>
        </p:nvSpPr>
        <p:spPr>
          <a:xfrm>
            <a:off x="152400" y="1676400"/>
            <a:ext cx="8839200" cy="4525963"/>
          </a:xfrm>
        </p:spPr>
        <p:txBody>
          <a:bodyPr/>
          <a:lstStyle/>
          <a:p>
            <a:pPr marL="514350" indent="-514350">
              <a:buFont typeface="+mj-lt"/>
              <a:buAutoNum type="arabicPeriod"/>
            </a:pPr>
            <a:r>
              <a:rPr lang="en-US" sz="2400" b="1" dirty="0" smtClean="0"/>
              <a:t>What meeting did you start with a patient harm story? Who was in the room?</a:t>
            </a:r>
          </a:p>
          <a:p>
            <a:pPr marL="514350" indent="-514350">
              <a:buFont typeface="+mj-lt"/>
              <a:buAutoNum type="arabicPeriod"/>
            </a:pPr>
            <a:r>
              <a:rPr lang="en-US" sz="2400" b="1" dirty="0" smtClean="0"/>
              <a:t>What story did you choose?</a:t>
            </a:r>
          </a:p>
          <a:p>
            <a:pPr marL="514350" indent="-514350">
              <a:buFont typeface="+mj-lt"/>
              <a:buAutoNum type="arabicPeriod"/>
            </a:pPr>
            <a:r>
              <a:rPr lang="en-US" sz="2400" b="1" dirty="0" smtClean="0"/>
              <a:t>How did you tell it? How long did it take? </a:t>
            </a:r>
          </a:p>
          <a:p>
            <a:pPr marL="514350" indent="-514350">
              <a:buFont typeface="+mj-lt"/>
              <a:buAutoNum type="arabicPeriod"/>
            </a:pPr>
            <a:r>
              <a:rPr lang="en-US" sz="2400" b="1" dirty="0" smtClean="0"/>
              <a:t>What went well? </a:t>
            </a:r>
          </a:p>
          <a:p>
            <a:pPr marL="514350" indent="-514350">
              <a:buFont typeface="+mj-lt"/>
              <a:buAutoNum type="arabicPeriod"/>
            </a:pPr>
            <a:r>
              <a:rPr lang="en-US" sz="2400" b="1" dirty="0" smtClean="0"/>
              <a:t>What didn’t go so well? </a:t>
            </a:r>
          </a:p>
          <a:p>
            <a:pPr marL="514350" indent="-514350">
              <a:buFont typeface="+mj-lt"/>
              <a:buAutoNum type="arabicPeriod"/>
            </a:pPr>
            <a:r>
              <a:rPr lang="en-US" sz="2400" b="1" dirty="0" smtClean="0"/>
              <a:t>Did you get into any long digressions and discussions? Why?</a:t>
            </a:r>
          </a:p>
          <a:p>
            <a:pPr marL="514350" indent="-514350">
              <a:buFont typeface="+mj-lt"/>
              <a:buAutoNum type="arabicPeriod"/>
            </a:pPr>
            <a:r>
              <a:rPr lang="en-US" sz="2400" b="1" dirty="0" smtClean="0"/>
              <a:t>What was the overall impact on the meeting?</a:t>
            </a:r>
          </a:p>
          <a:p>
            <a:pPr marL="514350" indent="-514350">
              <a:buFont typeface="+mj-lt"/>
              <a:buAutoNum type="arabicPeriod"/>
            </a:pPr>
            <a:r>
              <a:rPr lang="en-US" sz="2400" b="1" dirty="0" smtClean="0"/>
              <a:t>What was your main learning from the experience?</a:t>
            </a:r>
          </a:p>
          <a:p>
            <a:pPr marL="514350" indent="-514350">
              <a:buFont typeface="+mj-lt"/>
              <a:buAutoNum type="arabicPeriod"/>
            </a:pPr>
            <a:r>
              <a:rPr lang="en-US" sz="2400" b="1" dirty="0" smtClean="0"/>
              <a:t>Would you do it again? Make it a regular part of your leadership practices?</a:t>
            </a:r>
          </a:p>
          <a:p>
            <a:pPr marL="914400" lvl="1" indent="-514350"/>
            <a:endParaRPr lang="en-US" sz="2000" b="1" dirty="0"/>
          </a:p>
        </p:txBody>
      </p:sp>
    </p:spTree>
    <p:extLst>
      <p:ext uri="{BB962C8B-B14F-4D97-AF65-F5344CB8AC3E}">
        <p14:creationId xmlns:p14="http://schemas.microsoft.com/office/powerpoint/2010/main" val="269665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0"/>
            <a:ext cx="8229600" cy="1020762"/>
          </a:xfrm>
        </p:spPr>
        <p:txBody>
          <a:bodyPr/>
          <a:lstStyle/>
          <a:p>
            <a:r>
              <a:rPr lang="en-US" sz="3200" dirty="0" smtClean="0"/>
              <a:t>“We started our meeting today with a story about a recent needless death in our hospital. And we’re going to keep on telling one, every meeting, until there isn’t a story to tell.”</a:t>
            </a:r>
            <a:r>
              <a:rPr lang="en-US" sz="4000" dirty="0" smtClean="0"/>
              <a:t/>
            </a:r>
            <a:br>
              <a:rPr lang="en-US" sz="4000" dirty="0" smtClean="0"/>
            </a:br>
            <a:r>
              <a:rPr lang="en-US" sz="4000" dirty="0"/>
              <a:t/>
            </a:r>
            <a:br>
              <a:rPr lang="en-US" sz="4000" dirty="0"/>
            </a:br>
            <a:r>
              <a:rPr lang="en-US" sz="4000" b="0" i="1" dirty="0" smtClean="0"/>
              <a:t>Board Chair of a </a:t>
            </a:r>
            <a:br>
              <a:rPr lang="en-US" sz="4000" b="0" i="1" dirty="0" smtClean="0"/>
            </a:br>
            <a:r>
              <a:rPr lang="en-US" sz="4000" b="0" i="1" dirty="0" smtClean="0"/>
              <a:t>Colorado Hospital</a:t>
            </a:r>
            <a:endParaRPr lang="en-US" sz="4000" b="0" i="1" dirty="0"/>
          </a:p>
        </p:txBody>
      </p:sp>
    </p:spTree>
    <p:extLst>
      <p:ext uri="{BB962C8B-B14F-4D97-AF65-F5344CB8AC3E}">
        <p14:creationId xmlns:p14="http://schemas.microsoft.com/office/powerpoint/2010/main" val="3274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020762"/>
          </a:xfrm>
        </p:spPr>
        <p:txBody>
          <a:bodyPr>
            <a:noAutofit/>
          </a:bodyPr>
          <a:lstStyle/>
          <a:p>
            <a:r>
              <a:rPr lang="en-US" sz="3200" i="1" dirty="0" smtClean="0"/>
              <a:t>Assignment 2: Eliminate the Denominator</a:t>
            </a:r>
            <a:endParaRPr lang="en-US" sz="3200" b="1" dirty="0"/>
          </a:p>
        </p:txBody>
      </p:sp>
      <p:sp>
        <p:nvSpPr>
          <p:cNvPr id="3" name="Content Placeholder 2"/>
          <p:cNvSpPr>
            <a:spLocks noGrp="1"/>
          </p:cNvSpPr>
          <p:nvPr>
            <p:ph idx="1"/>
          </p:nvPr>
        </p:nvSpPr>
        <p:spPr/>
        <p:txBody>
          <a:bodyPr/>
          <a:lstStyle/>
          <a:p>
            <a:r>
              <a:rPr lang="en-US" dirty="0" smtClean="0"/>
              <a:t>Modify your displays of safety data </a:t>
            </a:r>
            <a:r>
              <a:rPr lang="en-US" u="sng" dirty="0" smtClean="0"/>
              <a:t>so that it’s clear how many people were harmed.</a:t>
            </a:r>
          </a:p>
          <a:p>
            <a:r>
              <a:rPr lang="en-US" dirty="0" smtClean="0"/>
              <a:t>Examples</a:t>
            </a:r>
            <a:r>
              <a:rPr lang="en-US" sz="2800" dirty="0" smtClean="0"/>
              <a:t>:</a:t>
            </a:r>
          </a:p>
          <a:p>
            <a:pPr lvl="2"/>
            <a:r>
              <a:rPr lang="en-US" dirty="0" smtClean="0"/>
              <a:t>Number of patients who became infected</a:t>
            </a:r>
          </a:p>
          <a:p>
            <a:pPr lvl="2"/>
            <a:r>
              <a:rPr lang="en-US" dirty="0" smtClean="0"/>
              <a:t>Number of patients who developed pressure ulcers</a:t>
            </a:r>
          </a:p>
          <a:p>
            <a:pPr lvl="2"/>
            <a:r>
              <a:rPr lang="en-US" dirty="0" smtClean="0"/>
              <a:t>Number of patients who fell and were injured</a:t>
            </a:r>
          </a:p>
          <a:p>
            <a:pPr lvl="2"/>
            <a:r>
              <a:rPr lang="en-US" dirty="0" smtClean="0"/>
              <a:t>Total number of patients harmed</a:t>
            </a:r>
            <a:endParaRPr lang="en-US" dirty="0"/>
          </a:p>
        </p:txBody>
      </p:sp>
      <p:sp>
        <p:nvSpPr>
          <p:cNvPr id="20482" name="AutoShape 2" descr="data:image/jpeg;base64,/9j/4AAQSkZJRgABAQAAAQABAAD/2wCEAAkGBhQSERUUExMWFRUWGBcaFxcXGBgYGhodGBsYGRoYGR0gHCgeGh0jHBwXIC8gJCcpLCwsHCAxNTAqNScrLCoBCQoKBQUFDQUFDSkYEhgpKSkpKSkpKSkpKSkpKSkpKSkpKSkpKSkpKSkpKSkpKSkpKSkpKSkpKSkpKSkpKSkpKf/AABEIAMoA+QMBIgACEQEDEQH/xAAbAAACAwEBAQAAAAAAAAAAAAAEBQIDBgcBAP/EAEUQAAIBAgQDBQUFBQcDAwUAAAECEQMhAAQSMQVBUQYTImFxMlKBkbFCocHR8BQVI2LhBxZTcoKi8VSSkzPC0iRDY2Sy/8QAFAEBAAAAAAAAAAAAAAAAAAAAAP/EABQRAQAAAAAAAAAAAAAAAAAAAAD/2gAMAwEAAhEDEQA/AO10VGkYk1EHlhdwzi61PCJDROlhysJB2O458xhjrwAzcOU8hiH7rToMF95jzvMAH+616DEW4WnQYO14ixwAJ4UnQY8/dKdBg2cfTgATwhPdGIHg6e6MMNWIlsAAeDJ0GI/udPdGDnrAYXZzjdOmpZ2VFHNiFHzOAn+5090Y+/c9P3RjP1f7TMmp/wDXB81VyPnpg/DD3NcYVaXeSCCAV/mkSseu/pgJjg9P3Rjz9zU/dGFXZ7izElXYksSQT1NyPIcwOVx0xoO+wAn7lp+6MeHglP3RgzvcSFTALjwSn7oxW3B6XujB2ZrwCZj6fHoMc0z3bh+8djUZULEU6YUrNMMV7zUBqJaC8z4Rp8JvIb79x0/dHyxNeBU/dHyxh8p2oplWFNUDN4nWHYvykwIdrXUtEXkiwbdnO0ChzTBAUEDQCJQuZUke6+rcWmNrwGj/AHDS90fLHx4BS90fLByVpGJd5gFv936Xuj5Y+/u/S9wfLDIPj4vgFv8Ad+n7o+WJDs/S9wfLB/fjHj5kDe0dfxwAY4DS90fLHv7gpe4Pljyv2gooCzVUAESZkCdiYmMHpmAcACOAUvdHyx7+4qXuj5YlxPi60Uk77Acyeg/PljMf35HVP92AyHBu1lWgwLiQoBVCYaR7vhESJ3MHreMdiymY100eCNSq0HcagDB9JxwfMgvTVtbKEMQ4ClSZ97rB5xbljtXCMwDQpldIBpoRpYMsaRAVhZgNpGAOq1oxku0fb6llaqKai2nvFEFoIIUDoZvFrYzX9rnFc2mlaL6KJWXKuquSWiCJ1aI0+zaSZ2xy2jlU1gHUx52m/TrPlgO05L+1mi9QDu3Cc31AkDmxUA2G5vYY3i1JGOJcA4OFYLVy7NSqaAxghkGpSWUgyDEgxyJx1PNdoaFGz1UUwDHkdiANx6YByauPteOb9oO2GYJZ8rVoCkkST4nJtZkYalknSIEcyZsNX2az9apQVswoWrJnSCFYfZZQbgERgHerAeezopqWYgAAkkmAALkk8gBi41MJO1S0my1UV/8A0ihD3ix6HkZiPPAc77S/2vkkplFn/wDI4+9V/FvljEu9fNPqq1ST1cz8riPQWw6y3YY1a2qnNPLFvCxOpyoOk8hBJBuRbobTq+D/ANn66DNWuquZKhwBKMwWSFBMXInrz3wGc4L2LDFWLuZINh58iASPXHQeKZrvPID2R/7iP19cY3ifB62Rq6qYSrOpj3tJWsLliysDP+kb254dZKtXe9dKK7aTReoQfg629Z+GAIRSrggkbbHpzxsOF8R7xb2Ybj8R5fTb1x3ey8QQPftpG1jeQb4dZavRWp4aqlgCAkrq2mfa1TcWMiCLDAaTvMUVOKIp0s6g9CwB6bE9cLH4tqouy2ZUYxvBCk/ESMcmqZLPuxqNqXVcglTNgdvzveMB1XtfW1ZZ0Dadfhn1k79DEehOOWcRJer3jldSgQiMGKgXggXledtx8Mafs/lu+oV6VYCslNgVBYmCVLFQwIIiw3G5xzPtBw5aeZqooGlHI0hi0RvBN/anfywDd8/DCSVBI0yhEeStuPRpgbbYe5/jOXdEZAyOsKXHtAEBSpYMZBgnY3AMA3xz5aZmELCeU/hjTcJyNBF1ZmrUQFUhaZWXnUzbKTpAFO24POdg7lw7NhqasNmVSJ8wCPri6nnVaYYGCQYOxG4PmMZjLdp6b5VqtA6wogKBpINgAQYgCx8wLTjOU+LVcojuPECpJBO7bBvWTfr8BgNrxPtQlMlVIZgRO8C9wSAfFH2fTGYzn9pZJKU6NQHUV1mNMX8Q5dCAeuOf8W4s1QyzgD2r3kydQAiGbxG+3ysIOOFn8Op5ZYQAIDewEAk3PzwG9yfaas58b1FG51EXAkeIKGAEkxHS5MQa+Jce0JpEKu4JICltwoAs2qBcAW9RKDM1zTE+xOmA792RA5D1k+zJLH0wqfMmo2qJAnTM85JMRboAdgMBt8vxllaajkn2SQpSBMHeopMyGuLESAMNKHa9qazMgCSpkWhCdM7bk2LDrGMlwPIU64dag0t4WVgtNSBPiKktINhfobg3wvrZ0UajUtWunstQW35xJBg28PS3TAbjOcUas2omZsI2F40j0Px64I/ctL3m+a4y/B0Y0gqMQ0Qp3IJ2Ik9fT8cF/wB381/1f3n8sAYtB8zlKNchTqdU0oDqUlisiLSHAhQNm3gnBdX+0NMnTWh+y1UqINOhygAIvqkG4MzYRexi+M52K7VmkauXqkKtYl6TAWSryWLwGKj4j+bFXG+FVc3WLgNpCqNZNgTfTbUZBsQR8rYC+v32bf8AaHqQnepCAM0hWBmVkQGje3phwlOkAyNS1B51h9LMZkzO8C8bQItjP0skKNOC9OpUQyAigrTfeSTuZkxAjeeWB+KdpnbxKul1EMACR/mB3HofngGeQ4DTo1iaNSuCAXSkGqBW0wCraNgJvqKz6ThJW7QjvmNapJ2IAJJjcCNvKeQHng7M8azNOgMzRpRKsKh/hGFWxAZf4gbUCZaSIwn4PkAuYqCqobxVEAebsrCb/Hf4c8AW3aWksSjgAyGh552aYBmbwR6HG3y/bqrURXGWZ0fTcaYIYwwAmY3/ACxm+P8ABkTLMHpU6U+FahtA1SD7Zk3ItPKJNsK07Q0MvTFEeMIsEqjCTzk6hJkmZHlgNR2P7WPSDU2qVKqAmGYO7UzJEKD4mGwibEW3Iw14pnf2ylUy7VUYzTfUEKMgR1ZkqISYaLgggEmIEScHkuKLWrq1KSCp1LBEtIiB73LzMdZxsctlQqd2ajO7EEkMRBEhVVgdVtTGSxnUYtgGWS4tRqL3IXRpHs2HhG5EWI6ncTcR4ibl+MqKndEkt/NckevO0b3xg+O0GoVg9JyWSCGsYNxy3BuPMEg7gsFxnN1akVaTMlNgSImQ4saYuNusgQLcgA6LxXjVNACaiqJmWRqikTDA6SCo2GqYBImZAKrN1VXKVTTNQuqMe80tvBIMH6xI545xU43XqotNwWCfxEPdjWAoIJ1SeszHJcG5Hi9NAai02qVFPhd2JJ1HYgk+Jb3E+fXAPuz3Z5Sy1a5qd7Tk6q9SV1bezJ8I1A38sF0u81uxqqioCwUMrg2PiRFPMc4B894WVuGrltANbu2rM4Q0U1ROmE58iANIOwwDnmplSi5gVA5TR4JY1AAG0kG0vMysWImwwDrina1BUdCVAMAgVAWkwwkAyFNhJEkcsI69SiwLaGTWxYlalSNSg+EciSSecWAN8NTwwVf4dejTDoulFPtuiKPaO1Q6dJkQRJmBbGRzFTVU0q57uSANKrs1tPhBWd45T0wG74NVFDKvWqVNCVlUqjNqJifETALOyhbX8IE7k4xfH82lQrofvnab6NLASNCkAgcybg/DDfLUWzn8OwfLsFVNUhqRRkDLMeyenlzjCbifBszTqOHgPTUaSCGBVi4BWSY9kxYEQTAjAJcokuOV5+hxs0yLZhFFOz01Zr3UjweDSFBbYKNjcm5GM9U4dUoOqyp0wYpxUJmGC7wBfmduoxsezNPNsBpppQQm9i7sORJefuAF2tgAMnl6mWrVCyMlFdQ1MGCtDSsnYEjYmx5HDvPRVoHSZ5qVIuDtHL2gN7Y2X7Err4xJHO4Im+4gjzAN9jY4zvG8tppMcsgkLZQulYkElRpiYnwgX5CRpIcnq1SpnUL8xpYHefrcEDc4IybKVYqy099gBcjlLzFottPniqupYhf5oAiFVmcgIOREG8TseYwyThpRKbMG0tUCwCAxBUmQxkDSL7RvgE2a4Y+r2ix94gztsZkjHpzFWlHjJ8mOofIyMEZumaVJSJAce1fxAkmANhtfznCbvem+A0OV4oCD3lNQL3EC43sRPMc8TOZpVLCpBOwZWmZAEC45zvyws3U8toEgm5v0J33jGr7FAIrAE94/RWIj2QJAiSRMG3reAM4NTroFC6e80vPeAgL4lABAEggNEETY8iMffvriP+FS+Tf/ADxquL1aFEaatPvQAJ1XuZkz9lYUmw6k8jij9ly3/QD/AMQ/LAYbK5tUP8NO8ZftsYCmDeYPskA+GbY337rK1B3/AHNQhRoKUwAQZI0yTUlfZkkAR8Tz3gGaLIVhIjQ2qZIYpFhu3mdoG+Nxw7jL1cmUITXTZUYuDMAgglluFPiEwbzO04ArPZHLuoC6hU+xNQtz9kl3uszzkTYxAxj+IcK1u9MhkdYIMrLCT4l0kyoIifrg/PV6iDUEFVIlgjDvE6zqQyOUqRE7iRgSvxejmVCGnX1iSpVNTIeboRUBUkbkTqgEgkA4Avg1ErSdfEQKrt4WhlJhjpM73tBv5zBqztCpVpg06QqhiS2pgptY6IAALGdxF4gbjzhubNNtNZiFLodbju9UqFXWSvhusEkAzoneTrOB8PNOgwJBmpWZb/ZeozLciLrB+OAwtHhFlDB9BddautWpUi8JoGwN7huan0OzX9mCrQerSL1GC61okHUbSVkHeOQBkrG5ts6OZ1MwbcEAKeirMrynU5Bjy6jBVTiGiCSJ1G3+lj+H34DmXCeBrlaFPMPPe1GJRQRpC6TBPMm4IuNxg5+LsAFRvHuTMH4dOeKu2/EglRAVICpsoHPY7wBAGEFGv7J8o+WAdftj/aJM+0tQyG9GxPLU0qsaDkrTrEKCAPBV8Hd1IIjxaQjdb+cKuIZhFSWuDyvPwO4xTwzM62IViYAImASuzA9GQhSD1H82AZcO7IVixZzpCM2mPEXKiJSbCnIF2idvMApwXTVpmiKlQ6vGiLMQRAKmGWb2awibg43OR7QB6CPaZKVFAAAdG0n4ElYP8wwY9BHV1RitVlHiWzKGkgjoTDfeOuAzXaTJslDL0tQFQMW1Amz6WbSpkeEwVG14NhhHkHermkZg6wNVPUGBuCdYlm8IgvIsTA5nHRaPCkzCj9oVSabAAI3hOkeFmG66tRlZ+JEYp7S8MIanUpBQy+BgWABpQxgLsNL6SCI5gyDYPk4cmdoUnqqsuinSTM6gCwUi8bja0YXjsmKJUaRpNkEmCxBOrS0aWCTY+fTHvZvhyyK1aozuolA7sVpi2wJhZCrbbbpjR8Y4sE0LqiQSZXUAInURv4d9weWAlkeHogkASBE8/wCuK63C0NRq49oppAJ8JALaJ6bm494+WKE4hreFbwupcRLQqnSWHJpNhG8r7wwRmszZUEqWFrX0rpDGCLEFlBBEycALluFIxvFpJ5Esx9o+sE+jemG4QItgNtiSOXoT05Yoo1lQBQRqMnkJIIBMDz039MZbtT2udC1KguuosFzfSmx0mCCXjcAiJvvGA0lPi2pBJXxMfZbUukBecA8+YG/LGa43mwlanrZqYK1l1yIUoNdNjMgmSYUXaVi4wp7NZhjVaRCVQKiqNQUM9nAHQkbbxGNdTBAk7DpaOgHp54BBnWo0/wCAaBJIAp6YDF37xjeRAXwjmQT6YCdXaqzOvehAVZZAVdSsSqAiHkWJtOpeWHHEz/HpzBMQp53QhiBPJe8+eLUpqiDTJBIvHNmE7bXO0dOmA5zxThWotDkBTvUYKoG3MxNiTBPkDMlZlsj47eIXgwRMc43G4xruMcD8VNdAkli7HcCR4R6qN+fW2EviTT3YkyWYkeEySSp62t8OXIJ5TIlmmLXvsI6k8og3w84JVK1QyhVQRe4eBsx6Lc2JHW5tjMd7VYPLMwLAtvpUDpyEiwHQDnGNBknqd5SpoNEspibiAGYvaZjVfpG0jAPeL1+9zOhpKshE3EgrpkH/AFROPf7rUer/APcP/jjR0+FygZ9Jp7xU5G8sHOwid/EOsWwL+y5b/rKf/npYDn3Y+mHqVk2miYiSB4kBa+3I41vA+NgqtGoulK3eIGi61NTahvBUkmAOYI2JgfhWb7poXJ08uHBBZWk6ReG/heMxJF+U4C42umhUKqCaNfvFBvKuFeD5EVKk/o4BR2hzFTK5rUupC1/CxEwWXUCIuYkHnswwflO1a2NalTqKbioECP8AHSQD6gD8cCdsc1qgoUZGIZLKrKGWSpIiYJmN/EfTGd4dn2pEBVpVJNlqKTpPzEfP8cB0cdoKOYQUtdBRI095WZHVuWkOtxyjVBnluKqPFqmUbudGzMAg0GJJeCnhhYYeIFhH2cA8G42QSNOXoOwjTSRyz727ynVlT5CT0nF1ZKgZS1LuzpgDSwOkExq13U3IAhZEW6gfnnq9w1Sk0VVcMCOcESoAizAERzxWO1CVayrUqyShKSGuSJtyHh1D4nocTy9Zmp2uZa0iRDG8TJFxfzGAqPY+tSr08zUCqlNm0oPbh9V2kwBLGBvtYYBF22zmuvEQNK6TvIg2/XXCjJvK/wCUwcH9r1cVjqOtTBERKiNOm1rFZ+OEWUzGl97N9eU/f88BoKFdVlnUEAb8x5Ac5xXmaDsy1aNIipN0lT4Y0+IBpaYnw3GlzynAtQ6gBy1An0EYqocVdajQ+/xUG8RO0AgT5eWA1OWqL+yyTJerULaIbQGC09tQmyhuvl1+zHaBCzMCbnS42IgvZhPLU1xYzhKeI6PYb1IO/L42AwC0klgpMi55R/McA0yfabuK40ElDCMt7gm1uqkiPiOeNhSzVbMU1RpRQ3jDKFYruFW/hAgyTczyg4wvB+DfxkdoNiyiTyiCTFtxH6GNnXoOlJKqXLAqyTBZWBbwkg3EDl1EXIwDLOZZBQbwggg+2C8earHQGIHSN8Z3jnGG751eCUVQRJUXCgiRcTBnmNRBuIxcnaaoF1M6KtpRGNM3tGowdrSrKBYxjO8XfUyWCBKbd2PbJUGdLAgaj5HmHMmYwG87N55qeWQk6i7RJLd2gnSC3MAkFoEDxBZAE4eVWIOmTpUS5bmG1S0DmCCSZECbGRjl2S7UVMtoqVK5dWkCkEABi2oSBpQHyvpgSNUaSj2npVhTSk4OtgjBp8CrskwJ1MQAW3GoGMATxh2qgr3tSmpuQG0DlOsi4F1FzpBMbnCCnQ7kFSRoCn2BOrzlTC9C0z7JvBw04ozIdTd5CzJQspMxKyCDe1p6HCyvniDNTup3WlJYKferVD7TDe0tyEC+AIy+aUJQ06b1KsoCJgTBKgkqSE1QIEmeZnS0uIFlupU+9B0z645e2YH7StQMdRJOoxLmGFgPZXeAOg5nGq4fxP8AaRFTLVK6g+FlEj4I7AOfMTgPu1/FqlFqbwAQGBBiG3kgg7FW3AP3YG4dxFq7vqVkpodInfWTFz74XZQZuetp8f7ulTDUwGWm66Vapq0FtQstygDAeEtEjlF6+GcRc0w1VjpUNUWRcavCpjrIcgbHUOTRgJHiNQsuuYaqwUb7KwPIR4vSBTvtiA4drEddjygc/ON+k32BwRSrq1OmdATwxAkwovI5nwvvuxnm2AuNcQakgAEVKhnSd0prOlfIkCT5qcBCpWX/AO0WVUAiADqYk7zPs7m03tESSezFIs5afFUYU6c7gE+Jj1JNz6KMIlz2lCqg366CskQWJmSYmw8hhpwKsUqNBg06Tkf5tOhf97qfOBgHPH+KrVqMywYsDHs0yCFg8uTGOvnjOftlbrU/7j+eLqq6qjaeW3pYAfTAmh/P54B5xDjNOrVTu2IRRTJVKviaL7jlqPsy3sztGHWdZTqtKugBDbEoTM3kyHjGb4hxTW5qUWWjTqAEiEGl9OllHICwawB8XlOLeGZgWUuKk8tDt4jpiCBe6i5PzvgFvG802WmlA1SdL6mXQAwaEUeHSQwkMptyGFnDwaryyJcckAVrxcrAEzE2vAkEzjTHgX7wJeVNVQPCWCFhAEixAIiDKxtcY8y/A1y4IqK6tGo6mnUIgAMsGFvsQDPkcALm8yAAKj5hqZsEQoNX8rVNZsBHKCIN+TPhnb9KNM0TSCgO0I5L2kyGY+LUbeIg33AGyPiNLS6sftmQL3N4Jm5O94ExecC8WyUuDHiaG8oO56RIwDep2roUquugXJaohKsIKqksEBMgg1ijES1qa3OGHFO23fBUVtJ1AsYkMRAUXFpNyPIDGYbhgfLkiCRJ87MRfyi+Af2QU6lMKwmZhrgReT5eeA0/aIAq1QspqTC09V9NvsbiVLMIH2Dc4xebqTMIB6HGnzGaelWJVRVgKzSNwywRY6rRsOmEWbysE31H+Y/TABnOGIuPjiJzIiwvj2pSnl9MVij5YC2gWcgLuZi45An8MNMtk4QtU1OhAMIYAnfVI+G0T12IOTpDvFEb6vp0/LDXhzE11oC+t9Ok7LrNzp2Ig6ue2A0GSoVmRMx/E9gX002s0El4OtuXiInw364Y5DOLVIp91VggaHLVAsCRGpUtA0wdjNzO52ez3dOKVIomgEvrkKqiGAgREAi8zdAAZOLszxVjSVlmSqlWYFVbw8iZIafst87zgKH4CA2rRLjmWIIJ9kalbVfqdlOwkA5rtRw45crUZZVhphXZdDXO8FmBOu9r77xjoHDeJUnCsNEsA2/iGoCQQTMidPwwn7Z93mcrURCGbTrUCJlPEDG8GCOl8Bz46KqNUKA92Rql4nVtN1LtCm/l4uuHnZLI96GCuECFNAUawGJLMSJsIUbkET80/Y+n/FKRrVgW3gDSNzO/Tnv1gjfZXKdxl9KQjtLuVvB5e6TAVZmJ8VhMYD3KdlWLq7ViVvKKmkb/AGfESgPQb7YOzXZ2kLS97RqP54ByvalgfHQaDYNTdWFiVkKwWJifab6YKzXFVqrppP4zMBgwYcrrZiN/ELW3wGA7UcHCPrpEk6tIkhvFAIAkXBmIM/XD3hz1GXumJrciQCBaRH8MqH29gkjq2yinOurIzRI16gB7oJYXH8sDpb51U+IFwgOpqTwGY1CxgxYj7Kk+0De5ElYGAc1+zCZigFYlVJBC0tAVVFwFUDQbxLi55GABgPjPB9QNKgZLQWltKgLAVQQLAAACQfZE4u4pxXu4XWiikZqOUPmESml7xbfmImRhKvGarlmRDTWJJY3MTEKNjfmfhgDO5NEd5UohAoUSKlNjAAhRsT5COeFOVmrVatUN2O3Qc48gIUYHYGo0vULAXkgADnsB0388Nsq1Bcg9VgC9RmC6T4lBOhVMG0KCxB/LAA5haQpuSAGqKSoEgAQQgMW2g3wHXqlMyYO73jpqkT02GK+JZ9HcW8IiwHKZI38yMDNXXX4CdMgzpgnmZH2RM26YDScHpTqbqfri7xfoDHvCwBT3F9/Tr5YI/Zh0b5DAI8vS7jMGiQWpsymCTdGBIaRF15/5Wxr6XDKRTXTVGA1SSDZ0ALK4a9rLBH2idwMZTteCjUqiNDKXSRuCpDL9xJ+Png/g2aMV2cBalRlkLaRVFWoZG9tQHoQMAetYU47jcnUqGr3VJ2YSneBFl2JBCBmCTIt9rL5/tpWzBAZQjoSbLeeakG0TFiNwOmHdfKKabIwH8NXQkmAVAJps3wCAn3ajdMY/jOX7t1ZdRVhEsQSXUw4JAFwY62IMmcBfmeIvVqBnMkTf5cvyxCtnWpqFPiU7AmI5Ef5bC2BNVz8fv/4x5mZZgOg/E4Bxw7tBTRIKvO0AAgz1JP4YUViveAopQE7TJ+eLaFEcz939cC5hhNhgNUUUMhQTKAVNzFtQYHa91jzGFucB367XJmfjijLZsldtMCJA6SB8IJBHkMV6OZuep3PxwFbAExeYnn+v+MU9yOpH+kH75wSQJDT+hv8AXFgpDkbHziMALlq+h9W8CB8egPyw3yaRVp1nAbxAFRc9BHUkmIwvTKSzAAnYcug5z+GAc1nKm0wp2AgA7ET9xwG+fLpWrCGVERRKqFEMWkSB9o6Q0ETIEgWw0y/DkCEJ4iTdJmAJgb2Ft95xiuDVVpHVrWmXCt4zCkR5+ZOCuIcfpuhXvoI1SB4gwudIAEwQY3iel8AzHaGlQpwt/E+oiTBWVgnptE+eI5Xj9OtBEDSdQWSAktJJNzPtHYbhRPNDwTg61CGCgj+cMR8hAP8A3DD7O8GqMjClUFNqd9KpoBJB0sGBJMi1ogyOhIA9neFNTzNWkBD92dDHwhQxRlY8wSCojkW8sbXi2UYkBG0kR4vXwxbZiOnLffHP+zXHe4DPGpmZAzH3SbmSD4pIM/y+eG/Eu2qMukGpT1c7kQefs6tvL5YCFXjbIANMMp+0wUMJncwOZiLbemC6fEqTj+MEaJj+JQc+I3gB9QMAAWBNxYYX5LtJTCgaaiDm5RKsnqZk7fkMMct2noCy5mpbl+zAD46ad/jgK3zYNFxGmoNRIbnyDL1gWjcTcYv4Bp7qmhI1IgMTfVGpp+Z+/AOZztOuQq6/E0EgGmJP2mU7+oE7DDrK8IpCuulFGlSsgAG4CkHmfCT8/PALU4crVqjfZVyFUXAIVQz33MkieQ254qz1bTq8RJgeXz26xg9F7tdKCADYC+5kCT688JeIOSDP2mvedrdL7YBNnK0m5O8m5vzM9cL6TTFwIG5A/EYIz/P5fP8ApOPcgzUxqVJB3MT+hvgJ02N/aaxN4WBfxAGLSRsMVopCGLCY3A9BG5A8p898F1M/KmVWSImNweW2AzuedvywGo4HmgbsYRVlvPyHXn8sMv3/AP8A69T7vyxnOChipGiVWGm9vEthG9pPwvhx3Fb/AA6f/kf88Av7ReOmTr1EFZ6kDUonzGrT6BemL1qtVzMB2RWSkTohTNNAsAj0Zp6T0wf2oyRSj4rSrBSbzEGx+WM1lM8UnWuoeEqx1eFlDaSCpAtqaxmxIjAafOL/APUNCypVVcHURDIBtysu/rOMxxxgPBP2wR5xqW/VhsTzgdMPeIZh9YamdJYEhiAdS+EgSR9ks3p1FsLu0lHXSSqV0urlXHWQTP8AtHM7nAZsPiZEtz2HXzxUuGOTpKYBUajsxaNuUC/3YCgiFJvbrgBmJw5zeQ3UOkbkhiRFvKefTCYDAE5SobibdMELVMXwGinkMXVKxaAbHbAWtBxOgg/R/piFBYti5lGArTPaWdPeAjaxNiTPlijiKzB2sbfEx9wGKM6njPw+gxB6Bgm/K/lfAMa1bXIhoCoVGm5ARVJibCR9+BDSX9C4wfVqayjruFAHyiD9MeZjKgXmPJrRygk2EG1zywDzhWWYIpphnYiZ1MoX11tpP+n48sHV6joyajURuYmmCV1CCsSJ3jUL3tbAvAM2BTVNQ1RBg9PNZY2HK4xdmdCV11IYOokFNGo7WuZ3FyZO2Ay2Yyxp1KtIz4WInqAbW/ykHF3EKYYLAmAJt9/mPTFXGczNdm/yyJv7K4IBlVG5A3WbHpMbgEYAfhrwdPL7tx/xhx3CgTsLSenSeW/XCZ1KuCR6k2n1HXFwq2tufluDGANbiAVVMrY8iJG94HP6Yt4XxV6iMHPeKxHtX5629bld+mEFWlquecfSMX5PNtRUSqsu8WBkwTDC4+MjywGwp5sFAADIABMxNhsdxhbn7aR0EnnfA+V4/R0k6jMGxEG8Da4b4HC7O8WVmlSY5TvzMHAR4lQLOqzM3kfIfQ4LyOdRCEqEiLSfXqAb7SD88A0nLVFIMbbeIDawmfhh2+RUkBl1A/aUTJJNiu425SPTAe1OG038SaSb7H8jBOElWlDEnzixjFtfI0olag1TsCSBc2sLWj4+uI1Mz4QsyeZ2mNuWAednSvdgFTJqSDczGkbD2YvfnfGk7rL+6Puwg4DpOXgyh1MNQA8Qmd/LaPLDL9q/mb/b+WAn2iUUsrWMvVaopAJ2VZEuR5TuOvIYwWUzbgjROrlpkH+uNdkK/fMy5hKaIogmJNwJAP2JXePLDXKcIoJVIFGnfTuqzJTWB8RO3MDqYBbTyuZ7pqfc5fcFCtYyGN4G63kiJUeIjpGSrcRqkNRIhdUlRc6llYm5t5Y6jnqlOiphlUERoew6xqi3xkD0nHOO1YBra1Ea0BIO8glfnAHxBwCmtl2ptpcMpG4Ig4vymdK28JA94A79ZEHFNXNO8F3Z/NmLR8z5DH1PJM0/Z8ztgDP29DJJ+Cj4x0GF9SoCxPUkx6nBrZdVW9WmdOyies38N8SrURUYQ4sACSLXFjb64CHDiJJImMe5pQakgECAfqPj64uyfDGYTqCRNzNztaMRzWX06V1aid7nflAOw/rgK5Eepn8MSGIHfyFsfI18APmV8fy+gwUVAJGgFupMjysLbeZwLmm8R8seByMB6tVkYAc/jueXTDOrmgB7IDW5k3A+/wCfXCYVfFO0RhqQGJJ3IUxEDxAH8cA27NVAyMhd18X2G0zO0md94kHFGe4SSQCpVR7Dw23iNxIlrzqi5HmcC5GppY3AtN2A2PnHXD+gxdP4f8JfD4gntRzksSv664DF5enJjr7JgYaZZv4emIKdD7XMnf8A4jH3G6GiqRCkEAi3OIaw/mDYH4ZVZnIYkyvlyI5G20+eAtrE+uxF7+XmcFZaiGklV3vblf8AIk7RGKq7WgCBtA29PIeQgYhXqSqkGPCOg/ry6/duB9fLUVU6iF3iAYsSPe8sIs0NSwswCZkz1iLDFdeo77kWA28tjE74rclRbmo+4nAVUaEsLxJA+ZwS/D4899vXApYeeHtRTALDkJjqROAEyQC3JtzHl5HqN/hhx++AEAPmduiwPvOFD0PFzB8ji+lw5uvxKqfpgJEgqu+5PTyH3RigpYH1+4nF7iHuxcxckCPRf6DF3DMsapRQpYBiWA6Tf8vjgHIyzU6CCItJgiZMtt5Ty+d8R/ei/wCGflhlWIIUMGZmIVKYgFz0iLKLb4P/ALlVv8Gj/wCX+mAylTMAkxdAxZibEkkGI8ojBVDPNqmYALOx6MUKKB6KV+/CulVWLXPIQYHUnriBzIUQDJn1k+Y64B5neMIyfxEZ9QENN5Mg3iBGMbn67FzJJiFHoNsbPhfZjvsu7b1WGpPIr4oHK8aTbnuIxjuJ01D+EQCqt8SL/r1wA8Y+qatiTi3J0tToJ3ZR8yMO+OUKK5mmJ8DIsnaN4npy3wCPJ8OaobEfE4ZZDIEMya4ZYIA+1BkTfa2PNTUi6gxcxEfA7XtgnK5Q16oYkU2gT1U7a1EiQDBsTgF9TOGWUArebxtexx7OhQYuRbysdvng7OcMIdzUOvSAToACwftWEk/y72N+eAatKn4AgIsdRYk6jNj0FhywFSyF9ceUzfE6rXxBBBwEK4vig+mHL92UXxEPe0SD681wK9BY2v6jAAVKV7YPp1BAtaBb0gcsUM52if164jqYenST+YwBmmDdYmIB38pHrG+GOUogElG8Q3GoKfi2q/LYDCEIdU8wQRsI+Qw7yldTEBmHQcje5hTJ+WAp4zULKvUFgbzZgDv/AKeXU4WZQkOD6j5gjDLiuYpyqrYgy09SNvL088R4Vlw1Qn7KAkwJnoBPX88BIxHrinUALzHpPP8ALE6lFkYr0PpbriDG8CCTe+0226W+f1CD6Wjwto5AAyT1MC58rDzwNnqgMFAQBIusD8R154PrFgsFI/nBm3MWvB8r4EqVJ8Ii8CfEQOkBgDPngAGGDcrxF5ixP83OB1HlgStTKmCI/W+J5UwQY54A0cQhpK7dPl088E/vhP8ADPyTANUTPXp+WPaFIk7fo4Ak5jWZ0wI5ketrY0HZpzSNKI8YZmPQWC/X/ccZ4rG/S2CchxQqVBi+gCB7KryA9b+uA11OoV4hQdtu7On18U/XG4/vAnun5Y5lmOLgFTElYi/664J/vIep+WAyAdupx7Gx5jfFoSCPPrj5lvceo68owHT+xID0QJmPn+vntjD/ANpPBu4zWoWWsGcbwDPiA8tRJ32Ixoew9SroK0yFuyBj4vF3TVafhm4IWJ5Wtgb+0PJVGoUWNTWobVOkKGFdAyVQZJJ8LK0nfTAAIwGI4dXYVFKQGW4PwxbxIVarl6iwwgQFCgabREb9cU08kZ3vjS8PyTWL1CSvIkFV6FuWq5Mb7THMFlHhztTGsaSNupG8RFj6xbA5GsELqIW9xtPKduuHzmmDog1mPIGAfU/fzxHOMaLRAQwCWWNI8kkiSOtrx0GAe8K4TSSiFcVaRZUJeqVddUXA0gMig7WMX3xmO1tM062g0hSIRZ03V5ZyKi8oII2tb4YYUM1Xq3CVWpyIFzA6g8z54TccU98Q0+EAAE2AuYHS5JgcyeuAWhIvvjzni3SMUtSk4B21A1ctSqXIofwyAPZDMzqxMXmTe42HI4EqUx+hj6lWR1UQQVAEyIIGwI5846fE4tSkTcCBzwArZUxMGD8vn18sVPSC3/U4Nq0SZAsdvXyMH8cUPw9iSXJPXcz8TgAqIJkzvidRTEETPphimU2hZ6WxamRWbkKQJ3gnf2ZwCg5eOUYd8IrIiQPa3J3k9J5f84B4gdUBR5TEYryeoPAE7/Lz6YA7MIHJYLtuQJjzAkT1MXG95tVlsupqQWDaha0Dyj1/DFddSPZJVxHskz53GAK9Jg0EmZEzvM7zvOAP4hlCnXS28bHz+Hrha6XtefI4vbMuojVI6G4vgjhdIG53U2H3/HACENUJ6DUQPMC9sD1yAbTFrm24n9XwwoKNYmAHBtOnfz6zGJ5jKgU5I9mxjnfwn6fMYCGmV8REiPEDP/BxEUheGB2JI6XuemKUUHcGQN7bbc+fpi/JKNUA7iOWAlVBgG3sxz5WG+59MDUxscGmlJ6gbSdt9se9x9/4YD4CTgjQceUqMRgruf1fALs0IK4nmlBvy+uLM3l5jHjUvDccsBr+xlUgrSUhWqoXps3NlVqfzB1ef4+9tuJomVo5MEM9PRrPuhEFvix+S4yOS4pVpLpV4WSw8KkqTYlCQShPMiMei8sDqc3JYTfrcwfjOAqyshSX0qvJj7R8lUXYHrt54mc8zECmv5mTsOS2tbzwZT4RTaGeoxYkaxpLNHM7gNHqMTpZRQjQCWJGlpgDrYWM2G+AM0LlkDFleq2wHLe5I5fX6JKmemSVJdj4nPlsFEQoGD6XBSbk36dfxxKlwpogmPTAMeF9pk0FLgk+wwsBAH4YQcZOuuxtHhFjIsBgxuz5ALa0BUixqAMSdoUiWvvGAM1lirsCZNpI8wDgA9AxEJfF7Lj6lT8Sz1H1GAYLwulqYoGsTHtTA6gDoME06Bj2fiRfDLM00RASyuSYCgMDHNtUAfAGfITitqMwNO9rn67A4AQ5Uk/Ww+7EzlJiJ+6+DRlIvynqI+kz+WCDlRO/+4b+v6jAJ6OXOs+AwPtDY8o64Iq8NBOrUw5GGI2+hwxHD2tDb+lt/n8MROWnfkSJG158r/HAKzwFbHSSeZLTP5YHzXCTHsm1wQCIjYi07/DDbMs6qYBNvsi+0EweYmb/AHYArcXqNIhfgGXbyO3pgFH7Jou5JPS/y/rgNKJd59f1/XDOtw6q9yCB+rCb4KyXCGRSYufXYHb44BDmKN74MyNASQp5dOtp5bfDF+ayx1QNzYfjyw04Rk0UtBB0wCeRaxInoLfM+WAQVeBVNKyoFoAJF/jdfvGLOH0DSJpVUIDjp5Xv6X+GNDnq6QQTINiI64zlDOsJUtqW40uSRA288BOpw/uqRdySTITlJuNXpY/f5YFFEBgPtThloZ0CASsjSAZAk3Hl+t8RpZb2mPMyD8f0cAIVIJI26Y+DHBNQA328vrHliK0ja2AtozucG915/X8sV5PKSwFlnn98YO/YT+iMBHMcPBEYDqZEAbkn6Yd1z4fiPrirMqNbW6fTAIf3dOPBwxhcfhh0FE7fq+J01E7cj+GATig4Jk8riYkeZEn5YbZLJMyyFY3+yjabRYWgWxTk2IzLAGzIA3mPCYPUY6DkFC0aekR4QbWuQST874DIoBEC3rYDbHq0wecxyFuhtuT8sEcfQDMVIH2l+8An78UFB0G4/HARzlMGALAbbTB5atILHzxnOJKDU3MEC+NQigqbbbffjI8VPj+AwFhyK8jbEmyI+8YoyxscEVOWAZ0uB0vaKCYEkljv/Mdzg+hRn2ed+vO/pI+OIUjJeb+L8MGx4f15YCqtlytwDFrKDN7yRv02vidCkGWSunpYjYbx7V94vuMfK5nc/ZxPMsQzQev/APM/XAVVbgAQBb0kCJPMT0FumLaUyRAtY6fobAT5YqyrHw3+yfoMWUnOtb7hh9wtgL6uT1wZvccrx8PhiFbLxzifZAvFt7X+G2IU3Ooibf8AGJZwaWtb2Ta2+5+OAGzWW8LEKSRyBk/AE4U1c/UYgIJge4yn/UIIHwONIdh+uWIPc/A/TAZ+lw1mOpzc2gch0IF8SfLlAQBY9IF/IEWwVmDDQNv+cUkyL9B9cAuq03IhV0g7kkE/cd8CLwsXGG9HY/D6DFFf8/wwAeVyvdkk6piRBAHnNunniVcz6REYLT8R+OFfM+uAIRZsYHxwTSX5/PEMuojbmfwwXR3HrgJ03tz/AFzxdqXq3/auKapviW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cs typeface="Arial" charset="0"/>
            </a:endParaRPr>
          </a:p>
        </p:txBody>
      </p:sp>
    </p:spTree>
    <p:extLst>
      <p:ext uri="{BB962C8B-B14F-4D97-AF65-F5344CB8AC3E}">
        <p14:creationId xmlns:p14="http://schemas.microsoft.com/office/powerpoint/2010/main" val="106413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ertsen Group White">
  <a:themeElements>
    <a:clrScheme name="Plain TRG Feb 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in TRG Feb 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in TRG Feb 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in TRG Feb 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in TRG Feb 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in TRG Feb 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in TRG Feb 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in TRG Feb 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in TRG Feb 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in TRG Feb 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in TRG Feb 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in TRG Feb 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in TRG Feb 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in TRG Feb 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lain TRG PPT">
  <a:themeElements>
    <a:clrScheme name="The Reinertsen Group Plain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e Reinertsen Group Plain 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e Reinertsen Group Plain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e Reinertsen Group Plain 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e Reinertsen Group Plain 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e Reinertsen Group Plain 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e Reinertsen Group Plain 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e Reinertsen Group Plain 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e Reinertsen Group Plain 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e Reinertsen Group Plain 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e Reinertsen Group Plain 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e Reinertsen Group Plain 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e Reinertsen Group Plain 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e Reinertsen Group Plain 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Reinertsen Group White</Template>
  <TotalTime>161</TotalTime>
  <Words>746</Words>
  <Application>Microsoft Office PowerPoint</Application>
  <PresentationFormat>On-screen Show (4:3)</PresentationFormat>
  <Paragraphs>111</Paragraphs>
  <Slides>14</Slides>
  <Notes>6</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Reinertsen Group White</vt:lpstr>
      <vt:lpstr>1_Plain TRG PPT</vt:lpstr>
      <vt:lpstr>3_Office Theme</vt:lpstr>
      <vt:lpstr>2_Custom Design</vt:lpstr>
      <vt:lpstr>PowerPoint Presentation</vt:lpstr>
      <vt:lpstr>Our new Name</vt:lpstr>
      <vt:lpstr>Chat feature</vt:lpstr>
      <vt:lpstr>Leadership for Safety Web Workshop August 22, 2013</vt:lpstr>
      <vt:lpstr>Action Planning Checklist</vt:lpstr>
      <vt:lpstr>Assignment 1: Start with a Story</vt:lpstr>
      <vt:lpstr>Let’s hear your field reports</vt:lpstr>
      <vt:lpstr>“We started our meeting today with a story about a recent needless death in our hospital. And we’re going to keep on telling one, every meeting, until there isn’t a story to tell.”  Board Chair of a  Colorado Hospital</vt:lpstr>
      <vt:lpstr>Assignment 2: Eliminate the Denominator</vt:lpstr>
      <vt:lpstr>Example from Harbor UCLA…</vt:lpstr>
      <vt:lpstr>Let’s hear how it’s going in the field </vt:lpstr>
      <vt:lpstr>Next:</vt:lpstr>
      <vt:lpstr>Save the date</vt:lpstr>
      <vt:lpstr>Thank you for attending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for Safety: Getting the Board on Board</dc:title>
  <dc:subject>August EHEN Leadership for Safety webinar</dc:subject>
  <dc:creator/>
  <cp:keywords>leadership, board, trustee, Essential Hospitals Engagement Network, patient safety, quality improvement, Partnership for Patients</cp:keywords>
  <cp:lastModifiedBy>Cassandra Blohowiak</cp:lastModifiedBy>
  <cp:revision>18</cp:revision>
  <dcterms:created xsi:type="dcterms:W3CDTF">2013-07-15T14:34:33Z</dcterms:created>
  <dcterms:modified xsi:type="dcterms:W3CDTF">2013-08-26T17:54:01Z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