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2" r:id="rId2"/>
    <p:sldId id="354" r:id="rId3"/>
    <p:sldId id="290" r:id="rId4"/>
    <p:sldId id="296" r:id="rId5"/>
    <p:sldId id="350" r:id="rId6"/>
    <p:sldId id="351" r:id="rId7"/>
    <p:sldId id="352" r:id="rId8"/>
    <p:sldId id="353" r:id="rId9"/>
    <p:sldId id="349" r:id="rId10"/>
    <p:sldId id="297" r:id="rId11"/>
    <p:sldId id="335" r:id="rId12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FF0000"/>
    <a:srgbClr val="6BA194"/>
    <a:srgbClr val="7FB656"/>
    <a:srgbClr val="60A8AC"/>
    <a:srgbClr val="660066"/>
    <a:srgbClr val="1B2764"/>
    <a:srgbClr val="00918A"/>
    <a:srgbClr val="A00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68" autoAdjust="0"/>
  </p:normalViewPr>
  <p:slideViewPr>
    <p:cSldViewPr snapToGrid="0" snapToObjects="1">
      <p:cViewPr>
        <p:scale>
          <a:sx n="100" d="100"/>
          <a:sy n="100" d="100"/>
        </p:scale>
        <p:origin x="-19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-2352" y="-8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71" y="0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A60E25-A932-46B4-A314-286CD8D8F18F}" type="datetimeFigureOut">
              <a:rPr lang="en-US"/>
              <a:pPr>
                <a:defRPr/>
              </a:pPr>
              <a:t>3/12/2013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471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71" y="8830471"/>
            <a:ext cx="3037946" cy="464345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3ADCE6-5F4A-4429-AF62-32949E917A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46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946" cy="464345"/>
          </a:xfrm>
          <a:prstGeom prst="rect">
            <a:avLst/>
          </a:prstGeom>
        </p:spPr>
        <p:txBody>
          <a:bodyPr vert="horz" lIns="93173" tIns="46587" rIns="93173" bIns="4658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871" y="0"/>
            <a:ext cx="3037946" cy="464345"/>
          </a:xfrm>
          <a:prstGeom prst="rect">
            <a:avLst/>
          </a:prstGeom>
        </p:spPr>
        <p:txBody>
          <a:bodyPr vert="horz" lIns="93173" tIns="46587" rIns="93173" bIns="4658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AE346F-9999-445F-BD67-0A8868D11E30}" type="datetimeFigureOut">
              <a:rPr lang="en-US"/>
              <a:pPr>
                <a:defRPr/>
              </a:pPr>
              <a:t>3/12/2013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3" tIns="46587" rIns="93173" bIns="4658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4" y="4415236"/>
            <a:ext cx="5607053" cy="4183855"/>
          </a:xfrm>
          <a:prstGeom prst="rect">
            <a:avLst/>
          </a:prstGeom>
        </p:spPr>
        <p:txBody>
          <a:bodyPr vert="horz" lIns="93173" tIns="46587" rIns="93173" bIns="46587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471"/>
            <a:ext cx="3037946" cy="464345"/>
          </a:xfrm>
          <a:prstGeom prst="rect">
            <a:avLst/>
          </a:prstGeom>
        </p:spPr>
        <p:txBody>
          <a:bodyPr vert="horz" lIns="93173" tIns="46587" rIns="93173" bIns="4658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871" y="8830471"/>
            <a:ext cx="3037946" cy="464345"/>
          </a:xfrm>
          <a:prstGeom prst="rect">
            <a:avLst/>
          </a:prstGeom>
        </p:spPr>
        <p:txBody>
          <a:bodyPr vert="horz" lIns="93173" tIns="46587" rIns="93173" bIns="4658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0230A6-2CE7-44C6-9279-C041AB6B7B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69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230A6-2CE7-44C6-9279-C041AB6B7B9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Thursdays 9am seems best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230A6-2CE7-44C6-9279-C041AB6B7B9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230A6-2CE7-44C6-9279-C041AB6B7B9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230A6-2CE7-44C6-9279-C041AB6B7B9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230A6-2CE7-44C6-9279-C041AB6B7B9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230A6-2CE7-44C6-9279-C041AB6B7B9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230A6-2CE7-44C6-9279-C041AB6B7B9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230A6-2CE7-44C6-9279-C041AB6B7B9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230A6-2CE7-44C6-9279-C041AB6B7B9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230A6-2CE7-44C6-9279-C041AB6B7B9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230A6-2CE7-44C6-9279-C041AB6B7B9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787" y="2815169"/>
            <a:ext cx="8027709" cy="1470025"/>
          </a:xfrm>
          <a:prstGeom prst="rect">
            <a:avLst/>
          </a:prstGeom>
        </p:spPr>
        <p:txBody>
          <a:bodyPr/>
          <a:lstStyle>
            <a:lvl1pPr algn="l">
              <a:defRPr sz="3000" b="0" i="0">
                <a:solidFill>
                  <a:srgbClr val="1B2764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786" y="1914770"/>
            <a:ext cx="8027710" cy="806707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600" b="1" i="0">
                <a:solidFill>
                  <a:srgbClr val="00918A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90575" y="4352925"/>
            <a:ext cx="8027988" cy="4667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800" b="0" i="0">
                <a:solidFill>
                  <a:srgbClr val="A00068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0575" y="4819650"/>
            <a:ext cx="8027988" cy="5429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>
                <a:solidFill>
                  <a:srgbClr val="A00068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684" y="1104162"/>
            <a:ext cx="8028432" cy="623832"/>
          </a:xfrm>
          <a:prstGeom prst="rect">
            <a:avLst/>
          </a:prstGeom>
        </p:spPr>
        <p:txBody>
          <a:bodyPr/>
          <a:lstStyle>
            <a:lvl1pPr algn="l">
              <a:defRPr sz="3200" b="0" i="0">
                <a:solidFill>
                  <a:srgbClr val="A00068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686" y="1727994"/>
            <a:ext cx="8028430" cy="467773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600" b="0" i="0" baseline="0">
                <a:solidFill>
                  <a:srgbClr val="1B2764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684" y="1104162"/>
            <a:ext cx="8028432" cy="623832"/>
          </a:xfrm>
          <a:prstGeom prst="rect">
            <a:avLst/>
          </a:prstGeom>
        </p:spPr>
        <p:txBody>
          <a:bodyPr/>
          <a:lstStyle>
            <a:lvl1pPr algn="l">
              <a:defRPr sz="3200" b="0" i="0">
                <a:solidFill>
                  <a:srgbClr val="A00068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792163" y="1728788"/>
            <a:ext cx="8029575" cy="4681728"/>
          </a:xfrm>
          <a:prstGeom prst="rect">
            <a:avLst/>
          </a:prstGeom>
        </p:spPr>
        <p:txBody>
          <a:bodyPr vert="horz"/>
          <a:lstStyle>
            <a:lvl1pPr marL="228600" indent="-228600">
              <a:spcBef>
                <a:spcPts val="0"/>
              </a:spcBef>
              <a:spcAft>
                <a:spcPts val="1000"/>
              </a:spcAft>
              <a:buClr>
                <a:srgbClr val="00918A"/>
              </a:buClr>
              <a:buFont typeface="Wingdings" charset="2"/>
              <a:buChar char="§"/>
              <a:defRPr sz="1600" b="0" i="0" baseline="0">
                <a:solidFill>
                  <a:srgbClr val="1B2764"/>
                </a:solidFill>
                <a:latin typeface="Century Gothic"/>
                <a:cs typeface="Century Gothic"/>
              </a:defRPr>
            </a:lvl1pPr>
            <a:lvl2pPr marL="420624" indent="-228600">
              <a:spcBef>
                <a:spcPts val="0"/>
              </a:spcBef>
              <a:spcAft>
                <a:spcPts val="1000"/>
              </a:spcAft>
              <a:buClr>
                <a:srgbClr val="A00068"/>
              </a:buClr>
              <a:buFont typeface="Wingdings" charset="2"/>
              <a:buChar char="§"/>
              <a:defRPr sz="1600" b="0" i="0">
                <a:solidFill>
                  <a:srgbClr val="1B2764"/>
                </a:solidFill>
                <a:latin typeface="Century Gothic"/>
                <a:cs typeface="Century Gothic"/>
              </a:defRPr>
            </a:lvl2pPr>
            <a:lvl3pPr marL="914400" indent="0"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rgbClr val="1B2764"/>
                </a:solidFill>
                <a:latin typeface="Century Gothic"/>
                <a:cs typeface="Century Gothic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600" b="0" i="0">
                <a:solidFill>
                  <a:srgbClr val="1B2764"/>
                </a:solidFill>
                <a:latin typeface="Century Gothic"/>
                <a:cs typeface="Century Gothic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600" b="0" i="0">
                <a:solidFill>
                  <a:srgbClr val="1B2764"/>
                </a:solidFill>
                <a:latin typeface="Century Gothic"/>
                <a:cs typeface="Century Goth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684" y="1104162"/>
            <a:ext cx="8028432" cy="623832"/>
          </a:xfrm>
          <a:prstGeom prst="rect">
            <a:avLst/>
          </a:prstGeom>
        </p:spPr>
        <p:txBody>
          <a:bodyPr/>
          <a:lstStyle>
            <a:lvl1pPr algn="l">
              <a:defRPr sz="3200" b="0" i="0">
                <a:solidFill>
                  <a:srgbClr val="A00068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792163" y="1728788"/>
            <a:ext cx="8029575" cy="4681728"/>
          </a:xfrm>
          <a:prstGeom prst="rect">
            <a:avLst/>
          </a:prstGeom>
        </p:spPr>
        <p:txBody>
          <a:bodyPr vert="horz"/>
          <a:lstStyle>
            <a:lvl1pPr marL="228600" indent="-228600">
              <a:spcBef>
                <a:spcPts val="0"/>
              </a:spcBef>
              <a:spcAft>
                <a:spcPts val="1000"/>
              </a:spcAft>
              <a:buClr>
                <a:srgbClr val="00918A"/>
              </a:buClr>
              <a:buFont typeface="+mj-lt"/>
              <a:buAutoNum type="arabicPeriod"/>
              <a:defRPr sz="1600" b="0" i="0" baseline="0">
                <a:solidFill>
                  <a:srgbClr val="1B2764"/>
                </a:solidFill>
                <a:latin typeface="Century Gothic"/>
                <a:cs typeface="Century Gothic"/>
              </a:defRPr>
            </a:lvl1pPr>
            <a:lvl2pPr marL="420624" indent="-228600">
              <a:spcBef>
                <a:spcPts val="0"/>
              </a:spcBef>
              <a:spcAft>
                <a:spcPts val="1000"/>
              </a:spcAft>
              <a:buClr>
                <a:srgbClr val="A00068"/>
              </a:buClr>
              <a:buFont typeface="+mj-lt"/>
              <a:buAutoNum type="arabicPeriod"/>
              <a:defRPr sz="1600" b="0" i="0">
                <a:solidFill>
                  <a:srgbClr val="1B2764"/>
                </a:solidFill>
                <a:latin typeface="Century Gothic"/>
                <a:cs typeface="Century Gothic"/>
              </a:defRPr>
            </a:lvl2pPr>
            <a:lvl3pPr marL="914400" indent="0"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rgbClr val="1B2764"/>
                </a:solidFill>
                <a:latin typeface="Century Gothic"/>
                <a:cs typeface="Century Gothic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600" b="0" i="0">
                <a:solidFill>
                  <a:srgbClr val="1B2764"/>
                </a:solidFill>
                <a:latin typeface="Century Gothic"/>
                <a:cs typeface="Century Gothic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600" b="0" i="0">
                <a:solidFill>
                  <a:srgbClr val="1B2764"/>
                </a:solidFill>
                <a:latin typeface="Century Gothic"/>
                <a:cs typeface="Century Goth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8B6EA97C-76B6-4D2B-8789-2AA0878D5D47}" type="datetimeFigureOut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764E8ABB-C1FB-48CB-8FB3-606E714F8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NPH218 PPT_TC_temp_r02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 bwMode="auto">
          <a:xfrm>
            <a:off x="790575" y="2814638"/>
            <a:ext cx="8027988" cy="1470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entury Gothic" pitchFamily="34" charset="0"/>
                <a:ea typeface="Century Gothic" pitchFamily="34" charset="0"/>
                <a:cs typeface="Century Gothic" pitchFamily="34" charset="0"/>
              </a:rPr>
              <a:t/>
            </a:r>
            <a:br>
              <a:rPr lang="en-US" dirty="0" smtClean="0">
                <a:latin typeface="Century Gothic" pitchFamily="34" charset="0"/>
                <a:ea typeface="Century Gothic" pitchFamily="34" charset="0"/>
                <a:cs typeface="Century Gothic" pitchFamily="34" charset="0"/>
              </a:rPr>
            </a:br>
            <a:endParaRPr lang="en-US" dirty="0" smtClean="0">
              <a:latin typeface="Century Gothic" pitchFamily="34" charset="0"/>
              <a:ea typeface="Century Gothic" pitchFamily="34" charset="0"/>
              <a:cs typeface="Century Gothic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52793" y="2090241"/>
            <a:ext cx="8027987" cy="876300"/>
          </a:xfrm>
        </p:spPr>
        <p:txBody>
          <a:bodyPr/>
          <a:lstStyle/>
          <a:p>
            <a:pPr algn="ctr">
              <a:defRPr/>
            </a:pPr>
            <a:r>
              <a:rPr lang="en-US" sz="2400" dirty="0" smtClean="0">
                <a:solidFill>
                  <a:srgbClr val="A00068"/>
                </a:solidFill>
                <a:latin typeface="+mj-lt"/>
              </a:rPr>
              <a:t>Welcome to the Leadership for Safety Webinar</a:t>
            </a:r>
          </a:p>
          <a:p>
            <a:pPr algn="ctr">
              <a:defRPr/>
            </a:pPr>
            <a:endParaRPr lang="en-US" sz="2400" dirty="0" smtClean="0">
              <a:solidFill>
                <a:srgbClr val="A00068"/>
              </a:solidFill>
              <a:latin typeface="+mj-lt"/>
            </a:endParaRPr>
          </a:p>
          <a:p>
            <a:pPr algn="ctr">
              <a:defRPr/>
            </a:pPr>
            <a:r>
              <a:rPr lang="en-US" sz="2800" dirty="0" smtClean="0">
                <a:solidFill>
                  <a:srgbClr val="1B2764"/>
                </a:solidFill>
                <a:latin typeface="+mj-lt"/>
              </a:rPr>
              <a:t>Engaging Physicians in Safety Initiatives</a:t>
            </a:r>
            <a:endParaRPr lang="en-US" sz="2800" dirty="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100" name="Text Placeholder 5"/>
          <p:cNvSpPr>
            <a:spLocks noGrp="1"/>
          </p:cNvSpPr>
          <p:nvPr>
            <p:ph type="body" sz="quarter" idx="10"/>
          </p:nvPr>
        </p:nvSpPr>
        <p:spPr bwMode="auto">
          <a:xfrm>
            <a:off x="801688" y="4789846"/>
            <a:ext cx="8027988" cy="5826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entury Gothic" pitchFamily="34" charset="0"/>
              <a:ea typeface="Century Gothic" pitchFamily="34" charset="0"/>
              <a:cs typeface="Century Gothic" pitchFamily="34" charset="0"/>
            </a:endParaRPr>
          </a:p>
          <a:p>
            <a:pPr algn="ctr"/>
            <a:r>
              <a:rPr lang="en-US" dirty="0" smtClean="0">
                <a:latin typeface="Calibri" pitchFamily="34" charset="0"/>
                <a:ea typeface="Century Gothic" pitchFamily="34" charset="0"/>
                <a:cs typeface="Century Gothic" pitchFamily="34" charset="0"/>
              </a:rPr>
              <a:t>The webinar will be starting momentarily…</a:t>
            </a:r>
          </a:p>
        </p:txBody>
      </p:sp>
      <p:sp>
        <p:nvSpPr>
          <p:cNvPr id="4101" name="Text Placeholder 6"/>
          <p:cNvSpPr>
            <a:spLocks noGrp="1"/>
          </p:cNvSpPr>
          <p:nvPr>
            <p:ph type="body" sz="quarter" idx="11"/>
          </p:nvPr>
        </p:nvSpPr>
        <p:spPr bwMode="auto">
          <a:xfrm>
            <a:off x="790575" y="5287963"/>
            <a:ext cx="8027988" cy="7540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Century Gothic" pitchFamily="34" charset="0"/>
              <a:ea typeface="Century Gothic" pitchFamily="34" charset="0"/>
              <a:cs typeface="Century Gothic" pitchFamily="34" charset="0"/>
            </a:endParaRPr>
          </a:p>
          <a:p>
            <a:pPr algn="ctr"/>
            <a:r>
              <a:rPr lang="en-US" smtClean="0">
                <a:latin typeface="Calibri" pitchFamily="34" charset="0"/>
                <a:ea typeface="Century Gothic" pitchFamily="34" charset="0"/>
                <a:cs typeface="Century Gothic" pitchFamily="34" charset="0"/>
              </a:rPr>
              <a:t>If you are having technical difficulties please contact 202-495-3356 or ltiscornia@naph.org</a:t>
            </a:r>
          </a:p>
        </p:txBody>
      </p:sp>
      <p:pic>
        <p:nvPicPr>
          <p:cNvPr id="4102" name="Picture 1" descr="The NAPH Safety Network is a collaborative of the  Transformation Center, an affiliate of the National Public Health and Hospital Institute.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0" y="3615793"/>
            <a:ext cx="51435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68573"/>
              </p:ext>
            </p:extLst>
          </p:nvPr>
        </p:nvGraphicFramePr>
        <p:xfrm>
          <a:off x="642938" y="2385390"/>
          <a:ext cx="787179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1791"/>
              </a:tblGrid>
              <a:tr h="853220"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 smtClean="0">
                          <a:solidFill>
                            <a:schemeClr val="tx1"/>
                          </a:solidFill>
                        </a:rPr>
                        <a:t>Leadership for Safety: Yes, It’s Personal</a:t>
                      </a:r>
                    </a:p>
                    <a:p>
                      <a:pPr algn="ctr"/>
                      <a:r>
                        <a:rPr lang="en-US" sz="2600" i="1" baseline="0" dirty="0" smtClean="0">
                          <a:solidFill>
                            <a:schemeClr val="tx1"/>
                          </a:solidFill>
                        </a:rPr>
                        <a:t>A Workshop for Boards, C-Suite, and Senior Leaders</a:t>
                      </a:r>
                      <a:endParaRPr lang="en-US" sz="2600" i="1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600" i="0" baseline="0" dirty="0" smtClean="0">
                          <a:solidFill>
                            <a:srgbClr val="0070C0"/>
                          </a:solidFill>
                        </a:rPr>
                        <a:t>June 19, 2013</a:t>
                      </a:r>
                    </a:p>
                    <a:p>
                      <a:pPr algn="ctr"/>
                      <a:r>
                        <a:rPr lang="en-US" sz="2600" i="0" baseline="0" dirty="0" smtClean="0">
                          <a:solidFill>
                            <a:srgbClr val="0070C0"/>
                          </a:solidFill>
                        </a:rPr>
                        <a:t>8:30am – 5:00pm</a:t>
                      </a:r>
                    </a:p>
                    <a:p>
                      <a:pPr algn="ctr"/>
                      <a:r>
                        <a:rPr lang="en-US" sz="2600" i="0" baseline="0" dirty="0" smtClean="0">
                          <a:solidFill>
                            <a:srgbClr val="0070C0"/>
                          </a:solidFill>
                        </a:rPr>
                        <a:t>Westin Diplomat Resort in Hollywood, FL</a:t>
                      </a:r>
                    </a:p>
                  </a:txBody>
                  <a:tcPr>
                    <a:solidFill>
                      <a:srgbClr val="FF0000">
                        <a:alpha val="36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642938" y="1083904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900" b="1" dirty="0" smtClean="0">
                <a:solidFill>
                  <a:srgbClr val="A00068"/>
                </a:solidFill>
              </a:rPr>
              <a:t>SAVE THE DATE!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11079" y="1766294"/>
            <a:ext cx="8305800" cy="4678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400050" lvl="1" indent="0">
              <a:buNone/>
            </a:pPr>
            <a:endParaRPr lang="en-US" dirty="0" smtClean="0">
              <a:solidFill>
                <a:srgbClr val="1B2764"/>
              </a:solidFill>
            </a:endParaRPr>
          </a:p>
          <a:p>
            <a:pPr marL="0" indent="0">
              <a:buFont typeface="Arial" charset="0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642938" y="1083904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900" b="1" dirty="0" smtClean="0">
                <a:solidFill>
                  <a:srgbClr val="A00068"/>
                </a:solidFill>
              </a:rPr>
              <a:t>THANK YOU FOR JOINING US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11079" y="1766294"/>
            <a:ext cx="8305800" cy="4678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algn="ctr">
              <a:buFont typeface="Arial" charset="0"/>
              <a:buNone/>
            </a:pPr>
            <a:endParaRPr lang="en-US" dirty="0" smtClean="0">
              <a:solidFill>
                <a:srgbClr val="1B2764"/>
              </a:solidFill>
            </a:endParaRPr>
          </a:p>
          <a:p>
            <a:pPr marL="0" indent="0" algn="ctr">
              <a:buFont typeface="Arial" charset="0"/>
              <a:buNone/>
            </a:pPr>
            <a:r>
              <a:rPr lang="en-US" dirty="0" smtClean="0">
                <a:solidFill>
                  <a:srgbClr val="1B2764"/>
                </a:solidFill>
              </a:rPr>
              <a:t>Feedback survey can be accessed in chat box.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1597" y="3434963"/>
            <a:ext cx="2815898" cy="21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38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xfrm>
            <a:off x="792163" y="1104900"/>
            <a:ext cx="8029575" cy="6238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latin typeface="+mj-lt"/>
                <a:ea typeface="Century Gothic" pitchFamily="34" charset="0"/>
                <a:cs typeface="Century Gothic" pitchFamily="34" charset="0"/>
              </a:rPr>
              <a:t>Chat Box</a:t>
            </a:r>
          </a:p>
        </p:txBody>
      </p:sp>
      <p:sp>
        <p:nvSpPr>
          <p:cNvPr id="5124" name="TextBox 10"/>
          <p:cNvSpPr txBox="1">
            <a:spLocks noChangeArrowheads="1"/>
          </p:cNvSpPr>
          <p:nvPr/>
        </p:nvSpPr>
        <p:spPr bwMode="auto">
          <a:xfrm>
            <a:off x="620712" y="2181279"/>
            <a:ext cx="3983093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B2764"/>
                </a:solidFill>
                <a:latin typeface="+mj-lt"/>
              </a:rPr>
              <a:t>Please use the Chat Box on the webinar screen to type your question or comment at any time.</a:t>
            </a:r>
          </a:p>
          <a:p>
            <a:endParaRPr lang="en-US" dirty="0">
              <a:solidFill>
                <a:srgbClr val="1B2764"/>
              </a:solidFill>
              <a:latin typeface="+mj-lt"/>
            </a:endParaRPr>
          </a:p>
          <a:p>
            <a:r>
              <a:rPr lang="en-US" b="1" dirty="0">
                <a:solidFill>
                  <a:srgbClr val="1B2764"/>
                </a:solidFill>
                <a:latin typeface="+mj-lt"/>
              </a:rPr>
              <a:t>NOW: Use the Chat Box to sign in. </a:t>
            </a:r>
            <a:endParaRPr lang="en-US" b="1" dirty="0" smtClean="0">
              <a:solidFill>
                <a:srgbClr val="1B2764"/>
              </a:solidFill>
              <a:latin typeface="+mj-lt"/>
            </a:endParaRPr>
          </a:p>
          <a:p>
            <a:r>
              <a:rPr lang="en-US" b="1" dirty="0" smtClean="0">
                <a:solidFill>
                  <a:srgbClr val="1B2764"/>
                </a:solidFill>
                <a:latin typeface="+mj-lt"/>
              </a:rPr>
              <a:t>1) Enter </a:t>
            </a:r>
            <a:r>
              <a:rPr lang="en-US" b="1" dirty="0">
                <a:solidFill>
                  <a:srgbClr val="1B2764"/>
                </a:solidFill>
                <a:latin typeface="+mj-lt"/>
              </a:rPr>
              <a:t>your organization and names of all people in the room</a:t>
            </a:r>
            <a:r>
              <a:rPr lang="en-US" b="1" dirty="0" smtClean="0">
                <a:solidFill>
                  <a:srgbClr val="1B2764"/>
                </a:solidFill>
                <a:latin typeface="+mj-lt"/>
              </a:rPr>
              <a:t>.</a:t>
            </a:r>
          </a:p>
          <a:p>
            <a:r>
              <a:rPr lang="en-US" b="1" dirty="0" smtClean="0">
                <a:solidFill>
                  <a:srgbClr val="1B2764"/>
                </a:solidFill>
                <a:latin typeface="+mj-lt"/>
              </a:rPr>
              <a:t>2) Send to “HOST”</a:t>
            </a:r>
          </a:p>
          <a:p>
            <a:r>
              <a:rPr lang="en-US" b="1" dirty="0" smtClean="0">
                <a:solidFill>
                  <a:srgbClr val="1B2764"/>
                </a:solidFill>
                <a:latin typeface="+mj-lt"/>
              </a:rPr>
              <a:t>3) Click “SEND”</a:t>
            </a:r>
            <a:endParaRPr lang="en-US" b="1" dirty="0">
              <a:solidFill>
                <a:srgbClr val="1B2764"/>
              </a:solidFill>
              <a:latin typeface="+mj-lt"/>
            </a:endParaRPr>
          </a:p>
        </p:txBody>
      </p:sp>
      <p:pic>
        <p:nvPicPr>
          <p:cNvPr id="3074" name="Picture 2" descr="Please use the Chat Box on the webinar screen to type your question or comment at any time.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62" y="1812925"/>
            <a:ext cx="315277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46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792163" y="1287463"/>
            <a:ext cx="8029575" cy="6238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>
                <a:latin typeface="+mj-lt"/>
                <a:ea typeface="Century Gothic" pitchFamily="34" charset="0"/>
                <a:cs typeface="Century Gothic" pitchFamily="34" charset="0"/>
              </a:rPr>
              <a:t>Agenda for Today’s Webinar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25" y="1765024"/>
            <a:ext cx="8480425" cy="409733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None/>
              <a:defRPr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002060"/>
                </a:solidFill>
                <a:latin typeface="+mj-lt"/>
              </a:rPr>
              <a:t>Who is your most engaged physician, what continues to drive their engagement, and what would work to engage other physicians? </a:t>
            </a:r>
          </a:p>
          <a:p>
            <a:pPr>
              <a:defRPr/>
            </a:pPr>
            <a:endParaRPr lang="en-US" sz="2000" dirty="0">
              <a:solidFill>
                <a:srgbClr val="002060"/>
              </a:solidFill>
              <a:latin typeface="+mj-lt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Next month’s focus: What leaders need to know about how to make processes more reliable</a:t>
            </a:r>
            <a:endParaRPr lang="en-US" sz="2000" dirty="0" smtClean="0">
              <a:solidFill>
                <a:srgbClr val="00918A"/>
              </a:solidFill>
              <a:latin typeface="+mj-lt"/>
            </a:endParaRPr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642938" y="102211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900" b="1" dirty="0" smtClean="0">
                <a:solidFill>
                  <a:srgbClr val="A00068"/>
                </a:solidFill>
              </a:rPr>
              <a:t>How did the most engaged physician in your safety collaborative become engaged?</a:t>
            </a:r>
            <a:endParaRPr lang="en-US" sz="1800" b="1" dirty="0" smtClean="0">
              <a:solidFill>
                <a:srgbClr val="A00068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66738" y="2165115"/>
            <a:ext cx="8305800" cy="4678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She understood the work to be done on reducing readmissions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would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also benefit her process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...but most of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all, it would benefit her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patients.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rgbClr val="002060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He is the Medical Director for Quality Management and is very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interested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in Quality Improvement and has a strong relationship with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our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Chief Quality Officer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002060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Appointment to the role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002060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There was a request made and they responded. We have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great physician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engagement.</a:t>
            </a:r>
          </a:p>
          <a:p>
            <a:pPr marL="0" indent="0">
              <a:buFont typeface="Arial" charset="0"/>
              <a:buNone/>
            </a:pPr>
            <a:endParaRPr lang="en-US" sz="1800" dirty="0" smtClean="0">
              <a:solidFill>
                <a:srgbClr val="1B276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642938" y="102211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900" b="1" dirty="0" smtClean="0">
                <a:solidFill>
                  <a:srgbClr val="A00068"/>
                </a:solidFill>
              </a:rPr>
              <a:t>What continues to drive this physician’s engagement?</a:t>
            </a:r>
            <a:endParaRPr lang="en-US" sz="1800" b="1" dirty="0" smtClean="0">
              <a:solidFill>
                <a:srgbClr val="A00068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66738" y="2165115"/>
            <a:ext cx="8305800" cy="4678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Progress and our commitment to improve patient outcomes. She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sees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the team is not only talking about improving the process,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but also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is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taking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the steps to make it happen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002060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He is a large part of the Quality and Leadership academy that is an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annual training program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on the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Model for Improvement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and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leadership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development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002060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Desire to improve patient outcomes and experience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002060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They are tremendously invested in the success of the organization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and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more importantly the quality of patient care. They are great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partners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0" indent="457200">
              <a:spcBef>
                <a:spcPts val="600"/>
              </a:spcBef>
              <a:spcAft>
                <a:spcPts val="600"/>
              </a:spcAft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642938" y="102211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900" b="1" dirty="0" smtClean="0">
                <a:solidFill>
                  <a:srgbClr val="A00068"/>
                </a:solidFill>
              </a:rPr>
              <a:t>What does this physician think would work to engage other physicians?</a:t>
            </a:r>
            <a:endParaRPr lang="en-US" sz="1800" b="1" dirty="0" smtClean="0">
              <a:solidFill>
                <a:srgbClr val="A00068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66738" y="2179638"/>
            <a:ext cx="8305800" cy="4678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The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physician needs to see a clear benefit to their practice or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themselves.</a:t>
            </a:r>
          </a:p>
          <a:p>
            <a:endParaRPr lang="en-US" sz="1800" dirty="0" smtClean="0">
              <a:solidFill>
                <a:srgbClr val="002060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Physicians generally listen to other physicians when discussing and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deciding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on practice changes and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evidence-based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practices; he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recognized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that he had to be the one to have the difficult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conversation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with those MD's who were lagging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endParaRPr lang="en-US" sz="1800" dirty="0" smtClean="0">
              <a:solidFill>
                <a:srgbClr val="002060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Constant feedback related to personal outcomes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 smtClean="0">
              <a:solidFill>
                <a:srgbClr val="002060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Increased collaboration and communication.</a:t>
            </a:r>
          </a:p>
          <a:p>
            <a:pPr marL="0" indent="457200">
              <a:spcBef>
                <a:spcPts val="600"/>
              </a:spcBef>
              <a:spcAft>
                <a:spcPts val="600"/>
              </a:spcAft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+mj-lt"/>
              </a:rPr>
              <a:t>Engaging Physicians in Quality and Safety</a:t>
            </a:r>
            <a:endParaRPr lang="en-US" sz="2800" b="1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Ask them what </a:t>
            </a:r>
            <a:r>
              <a:rPr lang="en-US" u="sng" dirty="0" smtClean="0">
                <a:latin typeface="+mj-lt"/>
              </a:rPr>
              <a:t>they</a:t>
            </a:r>
            <a:r>
              <a:rPr lang="en-US" dirty="0" smtClean="0">
                <a:latin typeface="+mj-lt"/>
              </a:rPr>
              <a:t> want to improve</a:t>
            </a:r>
          </a:p>
          <a:p>
            <a:r>
              <a:rPr lang="en-US" dirty="0" smtClean="0">
                <a:latin typeface="+mj-lt"/>
              </a:rPr>
              <a:t>Ask them to lead the improvement, and expect them to get results</a:t>
            </a:r>
          </a:p>
          <a:p>
            <a:r>
              <a:rPr lang="en-US" dirty="0" smtClean="0">
                <a:latin typeface="+mj-lt"/>
              </a:rPr>
              <a:t>Make it easy to lead improvement</a:t>
            </a:r>
          </a:p>
          <a:p>
            <a:r>
              <a:rPr lang="en-US" dirty="0" smtClean="0">
                <a:latin typeface="+mj-lt"/>
              </a:rPr>
              <a:t>Show courage: support them in making difficult changes</a:t>
            </a:r>
          </a:p>
          <a:p>
            <a:r>
              <a:rPr lang="en-US" dirty="0" smtClean="0">
                <a:latin typeface="+mj-lt"/>
              </a:rPr>
              <a:t>Recognize them when they succeed</a:t>
            </a:r>
          </a:p>
          <a:p>
            <a:endParaRPr lang="en-US" dirty="0">
              <a:latin typeface="+mj-lt"/>
            </a:endParaRPr>
          </a:p>
          <a:p>
            <a:pPr>
              <a:buNone/>
            </a:pPr>
            <a:r>
              <a:rPr lang="en-US" u="sng" dirty="0" smtClean="0">
                <a:latin typeface="+mj-lt"/>
              </a:rPr>
              <a:t>Good Tactics</a:t>
            </a:r>
          </a:p>
          <a:p>
            <a:pPr lvl="1"/>
            <a:r>
              <a:rPr lang="en-US" dirty="0" smtClean="0">
                <a:latin typeface="+mj-lt"/>
              </a:rPr>
              <a:t>Segment your approach—not all physicians need to be engaged in the same way!</a:t>
            </a:r>
          </a:p>
          <a:p>
            <a:pPr lvl="1"/>
            <a:r>
              <a:rPr lang="en-US" dirty="0" smtClean="0">
                <a:latin typeface="+mj-lt"/>
              </a:rPr>
              <a:t>Use QI methodology in ways that don’t turn doctors away</a:t>
            </a:r>
          </a:p>
          <a:p>
            <a:pPr lvl="1"/>
            <a:r>
              <a:rPr lang="en-US" dirty="0" smtClean="0">
                <a:latin typeface="+mj-lt"/>
              </a:rPr>
              <a:t>Do your improvement work in clinics and units, not in conference rooms</a:t>
            </a:r>
          </a:p>
          <a:p>
            <a:pPr lvl="1"/>
            <a:r>
              <a:rPr lang="en-US" dirty="0" smtClean="0">
                <a:latin typeface="+mj-lt"/>
              </a:rPr>
              <a:t>Use stories, data, and displays in ways that engage the heart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4E8ABB-C1FB-48CB-8FB3-606E714F88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566738" y="1065213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900" b="1" dirty="0" smtClean="0">
                <a:solidFill>
                  <a:srgbClr val="A00068"/>
                </a:solidFill>
              </a:rPr>
              <a:t>Polling Question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743075"/>
            <a:ext cx="8305800" cy="4678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100" b="1" dirty="0" smtClean="0">
                <a:solidFill>
                  <a:srgbClr val="002060"/>
                </a:solidFill>
              </a:rPr>
              <a:t>Which of the following is the </a:t>
            </a:r>
            <a:r>
              <a:rPr lang="en-US" sz="3100" b="1" u="sng" dirty="0" smtClean="0">
                <a:solidFill>
                  <a:srgbClr val="002060"/>
                </a:solidFill>
              </a:rPr>
              <a:t>most common </a:t>
            </a:r>
            <a:r>
              <a:rPr lang="en-US" sz="3100" b="1" dirty="0" smtClean="0">
                <a:solidFill>
                  <a:srgbClr val="002060"/>
                </a:solidFill>
              </a:rPr>
              <a:t>intervention used by your NSN improvement teams to achieve its safety goals? </a:t>
            </a:r>
            <a:r>
              <a:rPr lang="en-US" sz="3000" b="1" dirty="0" smtClean="0">
                <a:solidFill>
                  <a:srgbClr val="A00068"/>
                </a:solidFill>
              </a:rPr>
              <a:t>(check one)</a:t>
            </a:r>
            <a:endParaRPr lang="en-US" sz="3000" dirty="0" smtClean="0">
              <a:solidFill>
                <a:srgbClr val="A00068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Educating staff 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 Using high reliability principles to achieve 99% reliability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 Exhorting staff to pay attention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Increasing surveillance/using “secret shopper” audits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 Inputting safety processes into electronic order systems</a:t>
            </a:r>
          </a:p>
          <a:p>
            <a:pPr lvl="1">
              <a:buFont typeface="Wingdings" pitchFamily="2" charset="2"/>
              <a:buChar char="q"/>
            </a:pPr>
            <a:endParaRPr lang="en-US" sz="2600" dirty="0" smtClean="0">
              <a:solidFill>
                <a:srgbClr val="002060"/>
              </a:solidFill>
            </a:endParaRPr>
          </a:p>
          <a:p>
            <a:pPr marL="0" indent="0">
              <a:buFont typeface="Arial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99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642938" y="102211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900" b="1" dirty="0" smtClean="0">
                <a:solidFill>
                  <a:srgbClr val="A00068"/>
                </a:solidFill>
              </a:rPr>
              <a:t>Next Month:</a:t>
            </a:r>
            <a:r>
              <a:rPr lang="en-US" sz="2900" b="1" dirty="0" smtClean="0">
                <a:solidFill>
                  <a:srgbClr val="002060"/>
                </a:solidFill>
              </a:rPr>
              <a:t/>
            </a:r>
            <a:br>
              <a:rPr lang="en-US" sz="2900" b="1" dirty="0" smtClean="0">
                <a:solidFill>
                  <a:srgbClr val="002060"/>
                </a:solidFill>
              </a:rPr>
            </a:br>
            <a:r>
              <a:rPr lang="en-US" sz="1800" b="1" dirty="0" smtClean="0">
                <a:solidFill>
                  <a:srgbClr val="A00068"/>
                </a:solidFill>
              </a:rPr>
              <a:t>Tuesday, </a:t>
            </a:r>
            <a:r>
              <a:rPr lang="en-US" sz="1800" b="1" dirty="0" smtClean="0">
                <a:solidFill>
                  <a:srgbClr val="A00068"/>
                </a:solidFill>
              </a:rPr>
              <a:t>April </a:t>
            </a:r>
            <a:r>
              <a:rPr lang="en-US" sz="1800" b="1" dirty="0" smtClean="0">
                <a:solidFill>
                  <a:srgbClr val="A00068"/>
                </a:solidFill>
              </a:rPr>
              <a:t>16 </a:t>
            </a:r>
            <a:r>
              <a:rPr lang="en-US" sz="1800" b="1" dirty="0" smtClean="0">
                <a:solidFill>
                  <a:srgbClr val="A00068"/>
                </a:solidFill>
              </a:rPr>
              <a:t>8am PT/9am MT/10am </a:t>
            </a:r>
            <a:r>
              <a:rPr lang="en-US" sz="1800" b="1" dirty="0" smtClean="0">
                <a:solidFill>
                  <a:srgbClr val="A00068"/>
                </a:solidFill>
              </a:rPr>
              <a:t>CT/11am </a:t>
            </a:r>
            <a:r>
              <a:rPr lang="en-US" sz="1800" b="1" dirty="0" smtClean="0">
                <a:solidFill>
                  <a:srgbClr val="A00068"/>
                </a:solidFill>
              </a:rPr>
              <a:t>ET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206734" y="2022185"/>
            <a:ext cx="8665804" cy="4678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400" b="1" dirty="0" smtClean="0">
                <a:solidFill>
                  <a:srgbClr val="1B2764"/>
                </a:solidFill>
              </a:rPr>
              <a:t>How to make processes more reliable: What </a:t>
            </a:r>
            <a:r>
              <a:rPr lang="en-US" sz="2400" b="1" i="1" dirty="0" smtClean="0">
                <a:solidFill>
                  <a:srgbClr val="1B2764"/>
                </a:solidFill>
              </a:rPr>
              <a:t>leaders</a:t>
            </a:r>
            <a:r>
              <a:rPr lang="en-US" sz="2400" b="1" dirty="0" smtClean="0">
                <a:solidFill>
                  <a:srgbClr val="1B2764"/>
                </a:solidFill>
              </a:rPr>
              <a:t> need to know</a:t>
            </a:r>
          </a:p>
          <a:p>
            <a:pPr marL="0" indent="0">
              <a:buFont typeface="Arial" charset="0"/>
              <a:buNone/>
            </a:pPr>
            <a:endParaRPr lang="en-US" sz="2400" b="1" dirty="0" smtClean="0">
              <a:solidFill>
                <a:srgbClr val="1B2764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1B2764"/>
                </a:solidFill>
              </a:rPr>
              <a:t> Achieving 99% reliability means adopting principles such as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Make the desired action the default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Integrate new process steps into existing workflow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Use redundancy wisely</a:t>
            </a:r>
          </a:p>
          <a:p>
            <a:pPr>
              <a:buNone/>
            </a:pPr>
            <a:endParaRPr lang="en-US" sz="2400" dirty="0" smtClean="0">
              <a:solidFill>
                <a:srgbClr val="1B276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49372</TotalTime>
  <Words>659</Words>
  <Application>Microsoft Office PowerPoint</Application>
  <PresentationFormat>On-screen Show (4:3)</PresentationFormat>
  <Paragraphs>93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</vt:lpstr>
      <vt:lpstr>Chat Box</vt:lpstr>
      <vt:lpstr>Agenda for Today’s Webinar</vt:lpstr>
      <vt:lpstr>How did the most engaged physician in your safety collaborative become engaged?</vt:lpstr>
      <vt:lpstr>What continues to drive this physician’s engagement?</vt:lpstr>
      <vt:lpstr>What does this physician think would work to engage other physicians?</vt:lpstr>
      <vt:lpstr>Engaging Physicians in Quality and Safety</vt:lpstr>
      <vt:lpstr>Polling Question</vt:lpstr>
      <vt:lpstr>Next Month: Tuesday, April 16 8am PT/9am MT/10am CT/11am ET</vt:lpstr>
      <vt:lpstr>SAVE THE DATE!</vt:lpstr>
      <vt:lpstr>THANK YOU FOR JOINING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Engaging Physicians in Safety Initiatives</dc:title>
  <dc:subject>Engaging Physicians in Safety Initiatives</dc:subject>
  <dc:creator>NAPH Safety Network</dc:creator>
  <cp:keywords>leadership, leadership, physician engagement, patient safety, quality improvement, NAPH Safety Network, Partnership for Patients</cp:keywords>
  <cp:lastModifiedBy>Cassandra Blohowiak</cp:lastModifiedBy>
  <cp:revision>203</cp:revision>
  <cp:lastPrinted>2013-03-11T13:25:39Z</cp:lastPrinted>
  <dcterms:created xsi:type="dcterms:W3CDTF">2012-02-23T17:42:58Z</dcterms:created>
  <dcterms:modified xsi:type="dcterms:W3CDTF">2013-03-12T18:26:24Z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