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64" r:id="rId2"/>
    <p:sldId id="267" r:id="rId3"/>
    <p:sldId id="270" r:id="rId4"/>
    <p:sldId id="272" r:id="rId5"/>
    <p:sldId id="296" r:id="rId6"/>
    <p:sldId id="30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5" d="100"/>
          <a:sy n="65" d="100"/>
        </p:scale>
        <p:origin x="-147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aniece\Google%20Drive\DTA\clients\North%20Memorial\Pt%20Exp%20Assessment%20Work\HIMMS%20MN\Napkin%20math%20for%20HIMSS%20present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HCAHPS Physician Communication Composite</a:t>
            </a:r>
          </a:p>
        </c:rich>
      </c:tx>
      <c:layout/>
      <c:overlay val="0"/>
    </c:title>
    <c:autoTitleDeleted val="0"/>
    <c:plotArea>
      <c:layout/>
      <c:lineChart>
        <c:grouping val="standard"/>
        <c:varyColors val="0"/>
        <c:ser>
          <c:idx val="0"/>
          <c:order val="0"/>
          <c:spPr>
            <a:ln w="44450"/>
          </c:spPr>
          <c:marker>
            <c:symbol val="none"/>
          </c:marker>
          <c:trendline>
            <c:spPr>
              <a:ln w="44450">
                <a:solidFill>
                  <a:schemeClr val="accent3"/>
                </a:solidFill>
              </a:ln>
            </c:spPr>
            <c:trendlineType val="linear"/>
            <c:dispRSqr val="0"/>
            <c:dispEq val="0"/>
          </c:trendline>
          <c:cat>
            <c:numRef>
              <c:f>'Another view'!$A$3:$A$28</c:f>
              <c:numCache>
                <c:formatCode>[$-409]mmm\-yy;@</c:formatCode>
                <c:ptCount val="26"/>
                <c:pt idx="0">
                  <c:v>40940</c:v>
                </c:pt>
                <c:pt idx="1">
                  <c:v>40969</c:v>
                </c:pt>
                <c:pt idx="2">
                  <c:v>41000</c:v>
                </c:pt>
                <c:pt idx="3">
                  <c:v>41030</c:v>
                </c:pt>
                <c:pt idx="4">
                  <c:v>41061</c:v>
                </c:pt>
                <c:pt idx="5">
                  <c:v>41091</c:v>
                </c:pt>
                <c:pt idx="6">
                  <c:v>41122</c:v>
                </c:pt>
                <c:pt idx="7">
                  <c:v>41153</c:v>
                </c:pt>
                <c:pt idx="8">
                  <c:v>41183</c:v>
                </c:pt>
                <c:pt idx="9">
                  <c:v>41214</c:v>
                </c:pt>
                <c:pt idx="10">
                  <c:v>41244</c:v>
                </c:pt>
                <c:pt idx="11">
                  <c:v>41275</c:v>
                </c:pt>
                <c:pt idx="12">
                  <c:v>41306</c:v>
                </c:pt>
                <c:pt idx="13">
                  <c:v>41334</c:v>
                </c:pt>
                <c:pt idx="14">
                  <c:v>41365</c:v>
                </c:pt>
                <c:pt idx="15">
                  <c:v>41395</c:v>
                </c:pt>
                <c:pt idx="16">
                  <c:v>41426</c:v>
                </c:pt>
                <c:pt idx="17">
                  <c:v>41456</c:v>
                </c:pt>
                <c:pt idx="18">
                  <c:v>41487</c:v>
                </c:pt>
                <c:pt idx="19">
                  <c:v>41518</c:v>
                </c:pt>
                <c:pt idx="20">
                  <c:v>41548</c:v>
                </c:pt>
                <c:pt idx="21">
                  <c:v>41579</c:v>
                </c:pt>
                <c:pt idx="22">
                  <c:v>41609</c:v>
                </c:pt>
                <c:pt idx="23">
                  <c:v>41640</c:v>
                </c:pt>
                <c:pt idx="24">
                  <c:v>41671</c:v>
                </c:pt>
                <c:pt idx="25">
                  <c:v>41699</c:v>
                </c:pt>
              </c:numCache>
            </c:numRef>
          </c:cat>
          <c:val>
            <c:numRef>
              <c:f>'Another view'!$B$3:$B$28</c:f>
              <c:numCache>
                <c:formatCode>General</c:formatCode>
                <c:ptCount val="26"/>
                <c:pt idx="0">
                  <c:v>77.900000000000006</c:v>
                </c:pt>
                <c:pt idx="1">
                  <c:v>74.2</c:v>
                </c:pt>
                <c:pt idx="2">
                  <c:v>71.8</c:v>
                </c:pt>
                <c:pt idx="3">
                  <c:v>76.7</c:v>
                </c:pt>
                <c:pt idx="4">
                  <c:v>75.099999999999994</c:v>
                </c:pt>
                <c:pt idx="5">
                  <c:v>72.2</c:v>
                </c:pt>
                <c:pt idx="6">
                  <c:v>70.7</c:v>
                </c:pt>
                <c:pt idx="7">
                  <c:v>70.2</c:v>
                </c:pt>
                <c:pt idx="8">
                  <c:v>77.400000000000006</c:v>
                </c:pt>
                <c:pt idx="9">
                  <c:v>71.900000000000006</c:v>
                </c:pt>
                <c:pt idx="10">
                  <c:v>73.900000000000006</c:v>
                </c:pt>
                <c:pt idx="11">
                  <c:v>68.8</c:v>
                </c:pt>
                <c:pt idx="12">
                  <c:v>72.7</c:v>
                </c:pt>
                <c:pt idx="13">
                  <c:v>77.900000000000006</c:v>
                </c:pt>
                <c:pt idx="14">
                  <c:v>74.400000000000006</c:v>
                </c:pt>
                <c:pt idx="15">
                  <c:v>73.400000000000006</c:v>
                </c:pt>
                <c:pt idx="16">
                  <c:v>74.900000000000006</c:v>
                </c:pt>
                <c:pt idx="17">
                  <c:v>73.2</c:v>
                </c:pt>
                <c:pt idx="18">
                  <c:v>81.5</c:v>
                </c:pt>
                <c:pt idx="19">
                  <c:v>72.5</c:v>
                </c:pt>
                <c:pt idx="20">
                  <c:v>76.900000000000006</c:v>
                </c:pt>
                <c:pt idx="21">
                  <c:v>78</c:v>
                </c:pt>
                <c:pt idx="22">
                  <c:v>71.900000000000006</c:v>
                </c:pt>
                <c:pt idx="23">
                  <c:v>85.7</c:v>
                </c:pt>
                <c:pt idx="24">
                  <c:v>80.599999999999994</c:v>
                </c:pt>
                <c:pt idx="25">
                  <c:v>85.5</c:v>
                </c:pt>
              </c:numCache>
            </c:numRef>
          </c:val>
          <c:smooth val="0"/>
        </c:ser>
        <c:dLbls>
          <c:showLegendKey val="0"/>
          <c:showVal val="0"/>
          <c:showCatName val="0"/>
          <c:showSerName val="0"/>
          <c:showPercent val="0"/>
          <c:showBubbleSize val="0"/>
        </c:dLbls>
        <c:marker val="1"/>
        <c:smooth val="0"/>
        <c:axId val="75622656"/>
        <c:axId val="75765248"/>
      </c:lineChart>
      <c:dateAx>
        <c:axId val="75622656"/>
        <c:scaling>
          <c:orientation val="minMax"/>
        </c:scaling>
        <c:delete val="0"/>
        <c:axPos val="b"/>
        <c:numFmt formatCode="[$-409]mmm\-yy;@" sourceLinked="1"/>
        <c:majorTickMark val="none"/>
        <c:minorTickMark val="none"/>
        <c:tickLblPos val="nextTo"/>
        <c:crossAx val="75765248"/>
        <c:crosses val="autoZero"/>
        <c:auto val="1"/>
        <c:lblOffset val="100"/>
        <c:baseTimeUnit val="months"/>
        <c:majorUnit val="3"/>
      </c:dateAx>
      <c:valAx>
        <c:axId val="75765248"/>
        <c:scaling>
          <c:orientation val="minMax"/>
          <c:min val="66"/>
        </c:scaling>
        <c:delete val="0"/>
        <c:axPos val="l"/>
        <c:majorGridlines/>
        <c:title>
          <c:tx>
            <c:rich>
              <a:bodyPr/>
              <a:lstStyle/>
              <a:p>
                <a:pPr>
                  <a:defRPr/>
                </a:pPr>
                <a:r>
                  <a:rPr lang="en-US" dirty="0"/>
                  <a:t>% Top Box</a:t>
                </a:r>
              </a:p>
            </c:rich>
          </c:tx>
          <c:layout/>
          <c:overlay val="0"/>
        </c:title>
        <c:numFmt formatCode="General" sourceLinked="1"/>
        <c:majorTickMark val="none"/>
        <c:minorTickMark val="none"/>
        <c:tickLblPos val="nextTo"/>
        <c:crossAx val="75622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80031A-17D3-47D9-BD32-CB351AD4AEE9}" type="doc">
      <dgm:prSet loTypeId="urn:microsoft.com/office/officeart/2005/8/layout/pyramid1" loCatId="pyramid" qsTypeId="urn:microsoft.com/office/officeart/2005/8/quickstyle/simple1" qsCatId="simple" csTypeId="urn:microsoft.com/office/officeart/2005/8/colors/accent1_2" csCatId="accent1" phldr="1"/>
      <dgm:spPr/>
    </dgm:pt>
    <dgm:pt modelId="{4AA87C19-C6A4-4717-89C1-83B9223E4BEB}">
      <dgm:prSet phldrT="[Text]" custT="1"/>
      <dgm:spPr>
        <a:solidFill>
          <a:srgbClr val="C00000"/>
        </a:solidFill>
      </dgm:spPr>
      <dgm:t>
        <a:bodyPr/>
        <a:lstStyle/>
        <a:p>
          <a:endParaRPr lang="en-US" sz="2400" dirty="0" smtClean="0"/>
        </a:p>
      </dgm:t>
    </dgm:pt>
    <dgm:pt modelId="{F7132E41-5EAD-4F67-8EC0-7B21E533B432}" type="parTrans" cxnId="{E0BD565D-1853-4AAF-B6B4-4D1CF8104E03}">
      <dgm:prSet/>
      <dgm:spPr/>
      <dgm:t>
        <a:bodyPr/>
        <a:lstStyle/>
        <a:p>
          <a:endParaRPr lang="en-US"/>
        </a:p>
      </dgm:t>
    </dgm:pt>
    <dgm:pt modelId="{8F25BF66-AC04-4C2C-8189-5A8061010441}" type="sibTrans" cxnId="{E0BD565D-1853-4AAF-B6B4-4D1CF8104E03}">
      <dgm:prSet/>
      <dgm:spPr/>
      <dgm:t>
        <a:bodyPr/>
        <a:lstStyle/>
        <a:p>
          <a:endParaRPr lang="en-US"/>
        </a:p>
      </dgm:t>
    </dgm:pt>
    <dgm:pt modelId="{146B4E07-E903-4841-8261-7F900C74DAE9}">
      <dgm:prSet phldrT="[Text]" custT="1"/>
      <dgm:spPr>
        <a:solidFill>
          <a:srgbClr val="C00000"/>
        </a:solidFill>
      </dgm:spPr>
      <dgm:t>
        <a:bodyPr/>
        <a:lstStyle/>
        <a:p>
          <a:endParaRPr lang="en-US" sz="4000" dirty="0"/>
        </a:p>
      </dgm:t>
    </dgm:pt>
    <dgm:pt modelId="{A8A76B63-45FB-466B-8DA9-ADFAEDC4DBAA}" type="parTrans" cxnId="{B053110A-762E-468A-B85D-2C877FC341EC}">
      <dgm:prSet/>
      <dgm:spPr/>
      <dgm:t>
        <a:bodyPr/>
        <a:lstStyle/>
        <a:p>
          <a:endParaRPr lang="en-US"/>
        </a:p>
      </dgm:t>
    </dgm:pt>
    <dgm:pt modelId="{EF2E6F4C-3F75-4DD8-8F8F-F58881D5D412}" type="sibTrans" cxnId="{B053110A-762E-468A-B85D-2C877FC341EC}">
      <dgm:prSet/>
      <dgm:spPr/>
      <dgm:t>
        <a:bodyPr/>
        <a:lstStyle/>
        <a:p>
          <a:endParaRPr lang="en-US"/>
        </a:p>
      </dgm:t>
    </dgm:pt>
    <dgm:pt modelId="{31A7EA0C-7210-490A-A4F3-01AFA1445F75}">
      <dgm:prSet phldrT="[Text]" custT="1"/>
      <dgm:spPr>
        <a:solidFill>
          <a:srgbClr val="C00000"/>
        </a:solidFill>
      </dgm:spPr>
      <dgm:t>
        <a:bodyPr/>
        <a:lstStyle/>
        <a:p>
          <a:endParaRPr lang="en-US" sz="4000" dirty="0"/>
        </a:p>
      </dgm:t>
    </dgm:pt>
    <dgm:pt modelId="{2716AB5E-F522-423B-884E-8B046E49ED52}" type="parTrans" cxnId="{9D2344A9-6ABA-4887-8673-FE1B25FD9CDA}">
      <dgm:prSet/>
      <dgm:spPr/>
      <dgm:t>
        <a:bodyPr/>
        <a:lstStyle/>
        <a:p>
          <a:endParaRPr lang="en-US"/>
        </a:p>
      </dgm:t>
    </dgm:pt>
    <dgm:pt modelId="{CF80FB68-DDB8-4978-9876-52CB726BFC22}" type="sibTrans" cxnId="{9D2344A9-6ABA-4887-8673-FE1B25FD9CDA}">
      <dgm:prSet/>
      <dgm:spPr/>
      <dgm:t>
        <a:bodyPr/>
        <a:lstStyle/>
        <a:p>
          <a:endParaRPr lang="en-US"/>
        </a:p>
      </dgm:t>
    </dgm:pt>
    <dgm:pt modelId="{9A597A87-251A-42BF-B213-F669B6ABF371}" type="pres">
      <dgm:prSet presAssocID="{1C80031A-17D3-47D9-BD32-CB351AD4AEE9}" presName="Name0" presStyleCnt="0">
        <dgm:presLayoutVars>
          <dgm:dir/>
          <dgm:animLvl val="lvl"/>
          <dgm:resizeHandles val="exact"/>
        </dgm:presLayoutVars>
      </dgm:prSet>
      <dgm:spPr/>
    </dgm:pt>
    <dgm:pt modelId="{CFDA84CE-9877-4E75-88E3-612D12C46D3C}" type="pres">
      <dgm:prSet presAssocID="{4AA87C19-C6A4-4717-89C1-83B9223E4BEB}" presName="Name8" presStyleCnt="0"/>
      <dgm:spPr/>
    </dgm:pt>
    <dgm:pt modelId="{F04DAF70-09D5-4469-8199-73195B375557}" type="pres">
      <dgm:prSet presAssocID="{4AA87C19-C6A4-4717-89C1-83B9223E4BEB}" presName="level" presStyleLbl="node1" presStyleIdx="0" presStyleCnt="3" custLinFactNeighborY="4108">
        <dgm:presLayoutVars>
          <dgm:chMax val="1"/>
          <dgm:bulletEnabled val="1"/>
        </dgm:presLayoutVars>
      </dgm:prSet>
      <dgm:spPr/>
      <dgm:t>
        <a:bodyPr/>
        <a:lstStyle/>
        <a:p>
          <a:endParaRPr lang="en-US"/>
        </a:p>
      </dgm:t>
    </dgm:pt>
    <dgm:pt modelId="{65AB94D8-55A4-415B-A3AF-62592BB4D346}" type="pres">
      <dgm:prSet presAssocID="{4AA87C19-C6A4-4717-89C1-83B9223E4BEB}" presName="levelTx" presStyleLbl="revTx" presStyleIdx="0" presStyleCnt="0">
        <dgm:presLayoutVars>
          <dgm:chMax val="1"/>
          <dgm:bulletEnabled val="1"/>
        </dgm:presLayoutVars>
      </dgm:prSet>
      <dgm:spPr/>
      <dgm:t>
        <a:bodyPr/>
        <a:lstStyle/>
        <a:p>
          <a:endParaRPr lang="en-US"/>
        </a:p>
      </dgm:t>
    </dgm:pt>
    <dgm:pt modelId="{F5C60043-76FD-4D6D-AC22-827B894FA4C7}" type="pres">
      <dgm:prSet presAssocID="{146B4E07-E903-4841-8261-7F900C74DAE9}" presName="Name8" presStyleCnt="0"/>
      <dgm:spPr/>
    </dgm:pt>
    <dgm:pt modelId="{7B1908BF-2ABC-4F87-A0EE-EB85AFCF1941}" type="pres">
      <dgm:prSet presAssocID="{146B4E07-E903-4841-8261-7F900C74DAE9}" presName="level" presStyleLbl="node1" presStyleIdx="1" presStyleCnt="3">
        <dgm:presLayoutVars>
          <dgm:chMax val="1"/>
          <dgm:bulletEnabled val="1"/>
        </dgm:presLayoutVars>
      </dgm:prSet>
      <dgm:spPr/>
      <dgm:t>
        <a:bodyPr/>
        <a:lstStyle/>
        <a:p>
          <a:endParaRPr lang="en-US"/>
        </a:p>
      </dgm:t>
    </dgm:pt>
    <dgm:pt modelId="{F8500FAB-7B40-4042-8400-07A39C9E45B0}" type="pres">
      <dgm:prSet presAssocID="{146B4E07-E903-4841-8261-7F900C74DAE9}" presName="levelTx" presStyleLbl="revTx" presStyleIdx="0" presStyleCnt="0">
        <dgm:presLayoutVars>
          <dgm:chMax val="1"/>
          <dgm:bulletEnabled val="1"/>
        </dgm:presLayoutVars>
      </dgm:prSet>
      <dgm:spPr/>
      <dgm:t>
        <a:bodyPr/>
        <a:lstStyle/>
        <a:p>
          <a:endParaRPr lang="en-US"/>
        </a:p>
      </dgm:t>
    </dgm:pt>
    <dgm:pt modelId="{5F87C8BF-00CD-42F0-8C84-D46D8AF27189}" type="pres">
      <dgm:prSet presAssocID="{31A7EA0C-7210-490A-A4F3-01AFA1445F75}" presName="Name8" presStyleCnt="0"/>
      <dgm:spPr/>
    </dgm:pt>
    <dgm:pt modelId="{B5DE24A7-CF15-4483-8F01-4FB19FB4DC14}" type="pres">
      <dgm:prSet presAssocID="{31A7EA0C-7210-490A-A4F3-01AFA1445F75}" presName="level" presStyleLbl="node1" presStyleIdx="2" presStyleCnt="3">
        <dgm:presLayoutVars>
          <dgm:chMax val="1"/>
          <dgm:bulletEnabled val="1"/>
        </dgm:presLayoutVars>
      </dgm:prSet>
      <dgm:spPr/>
      <dgm:t>
        <a:bodyPr/>
        <a:lstStyle/>
        <a:p>
          <a:endParaRPr lang="en-US"/>
        </a:p>
      </dgm:t>
    </dgm:pt>
    <dgm:pt modelId="{CEEC388A-A642-4009-A547-B14851104927}" type="pres">
      <dgm:prSet presAssocID="{31A7EA0C-7210-490A-A4F3-01AFA1445F75}" presName="levelTx" presStyleLbl="revTx" presStyleIdx="0" presStyleCnt="0">
        <dgm:presLayoutVars>
          <dgm:chMax val="1"/>
          <dgm:bulletEnabled val="1"/>
        </dgm:presLayoutVars>
      </dgm:prSet>
      <dgm:spPr/>
      <dgm:t>
        <a:bodyPr/>
        <a:lstStyle/>
        <a:p>
          <a:endParaRPr lang="en-US"/>
        </a:p>
      </dgm:t>
    </dgm:pt>
  </dgm:ptLst>
  <dgm:cxnLst>
    <dgm:cxn modelId="{ABB7FE1E-286B-4416-B2AA-F6411AF22BC5}" type="presOf" srcId="{146B4E07-E903-4841-8261-7F900C74DAE9}" destId="{F8500FAB-7B40-4042-8400-07A39C9E45B0}" srcOrd="1" destOrd="0" presId="urn:microsoft.com/office/officeart/2005/8/layout/pyramid1"/>
    <dgm:cxn modelId="{F01791F9-7253-4ECA-BFEE-A84B1E71442C}" type="presOf" srcId="{4AA87C19-C6A4-4717-89C1-83B9223E4BEB}" destId="{65AB94D8-55A4-415B-A3AF-62592BB4D346}" srcOrd="1" destOrd="0" presId="urn:microsoft.com/office/officeart/2005/8/layout/pyramid1"/>
    <dgm:cxn modelId="{B053110A-762E-468A-B85D-2C877FC341EC}" srcId="{1C80031A-17D3-47D9-BD32-CB351AD4AEE9}" destId="{146B4E07-E903-4841-8261-7F900C74DAE9}" srcOrd="1" destOrd="0" parTransId="{A8A76B63-45FB-466B-8DA9-ADFAEDC4DBAA}" sibTransId="{EF2E6F4C-3F75-4DD8-8F8F-F58881D5D412}"/>
    <dgm:cxn modelId="{B8FDCCAC-ADA9-49DA-AE32-D382443DBE60}" type="presOf" srcId="{1C80031A-17D3-47D9-BD32-CB351AD4AEE9}" destId="{9A597A87-251A-42BF-B213-F669B6ABF371}" srcOrd="0" destOrd="0" presId="urn:microsoft.com/office/officeart/2005/8/layout/pyramid1"/>
    <dgm:cxn modelId="{A93F7B55-5D28-4ECC-B4DD-A421A43F85D1}" type="presOf" srcId="{146B4E07-E903-4841-8261-7F900C74DAE9}" destId="{7B1908BF-2ABC-4F87-A0EE-EB85AFCF1941}" srcOrd="0" destOrd="0" presId="urn:microsoft.com/office/officeart/2005/8/layout/pyramid1"/>
    <dgm:cxn modelId="{E8CE1C1D-08F9-4983-A83D-9B023F820418}" type="presOf" srcId="{31A7EA0C-7210-490A-A4F3-01AFA1445F75}" destId="{CEEC388A-A642-4009-A547-B14851104927}" srcOrd="1" destOrd="0" presId="urn:microsoft.com/office/officeart/2005/8/layout/pyramid1"/>
    <dgm:cxn modelId="{9D2344A9-6ABA-4887-8673-FE1B25FD9CDA}" srcId="{1C80031A-17D3-47D9-BD32-CB351AD4AEE9}" destId="{31A7EA0C-7210-490A-A4F3-01AFA1445F75}" srcOrd="2" destOrd="0" parTransId="{2716AB5E-F522-423B-884E-8B046E49ED52}" sibTransId="{CF80FB68-DDB8-4978-9876-52CB726BFC22}"/>
    <dgm:cxn modelId="{20F3DE3C-1EAB-4948-9F94-6E31E896EF89}" type="presOf" srcId="{31A7EA0C-7210-490A-A4F3-01AFA1445F75}" destId="{B5DE24A7-CF15-4483-8F01-4FB19FB4DC14}" srcOrd="0" destOrd="0" presId="urn:microsoft.com/office/officeart/2005/8/layout/pyramid1"/>
    <dgm:cxn modelId="{C20793E6-B8F9-4D84-82ED-197C5148D861}" type="presOf" srcId="{4AA87C19-C6A4-4717-89C1-83B9223E4BEB}" destId="{F04DAF70-09D5-4469-8199-73195B375557}" srcOrd="0" destOrd="0" presId="urn:microsoft.com/office/officeart/2005/8/layout/pyramid1"/>
    <dgm:cxn modelId="{E0BD565D-1853-4AAF-B6B4-4D1CF8104E03}" srcId="{1C80031A-17D3-47D9-BD32-CB351AD4AEE9}" destId="{4AA87C19-C6A4-4717-89C1-83B9223E4BEB}" srcOrd="0" destOrd="0" parTransId="{F7132E41-5EAD-4F67-8EC0-7B21E533B432}" sibTransId="{8F25BF66-AC04-4C2C-8189-5A8061010441}"/>
    <dgm:cxn modelId="{A2F9DA56-40D7-439B-B0E3-93E8D68A6341}" type="presParOf" srcId="{9A597A87-251A-42BF-B213-F669B6ABF371}" destId="{CFDA84CE-9877-4E75-88E3-612D12C46D3C}" srcOrd="0" destOrd="0" presId="urn:microsoft.com/office/officeart/2005/8/layout/pyramid1"/>
    <dgm:cxn modelId="{0F077256-884E-46EE-87F1-359A3D6D3DE5}" type="presParOf" srcId="{CFDA84CE-9877-4E75-88E3-612D12C46D3C}" destId="{F04DAF70-09D5-4469-8199-73195B375557}" srcOrd="0" destOrd="0" presId="urn:microsoft.com/office/officeart/2005/8/layout/pyramid1"/>
    <dgm:cxn modelId="{3AA914A1-E525-4273-AD4D-ADE9FEB6546A}" type="presParOf" srcId="{CFDA84CE-9877-4E75-88E3-612D12C46D3C}" destId="{65AB94D8-55A4-415B-A3AF-62592BB4D346}" srcOrd="1" destOrd="0" presId="urn:microsoft.com/office/officeart/2005/8/layout/pyramid1"/>
    <dgm:cxn modelId="{84F268BF-EAA4-4DD9-8A99-DC5454E8271A}" type="presParOf" srcId="{9A597A87-251A-42BF-B213-F669B6ABF371}" destId="{F5C60043-76FD-4D6D-AC22-827B894FA4C7}" srcOrd="1" destOrd="0" presId="urn:microsoft.com/office/officeart/2005/8/layout/pyramid1"/>
    <dgm:cxn modelId="{5077B2DA-2898-40E2-A63E-2DF2AF9BD13D}" type="presParOf" srcId="{F5C60043-76FD-4D6D-AC22-827B894FA4C7}" destId="{7B1908BF-2ABC-4F87-A0EE-EB85AFCF1941}" srcOrd="0" destOrd="0" presId="urn:microsoft.com/office/officeart/2005/8/layout/pyramid1"/>
    <dgm:cxn modelId="{DB6B3E73-0888-4D31-BE21-6F830281BB96}" type="presParOf" srcId="{F5C60043-76FD-4D6D-AC22-827B894FA4C7}" destId="{F8500FAB-7B40-4042-8400-07A39C9E45B0}" srcOrd="1" destOrd="0" presId="urn:microsoft.com/office/officeart/2005/8/layout/pyramid1"/>
    <dgm:cxn modelId="{149CF060-D8B0-4B5F-B49B-DE8549A7F5F3}" type="presParOf" srcId="{9A597A87-251A-42BF-B213-F669B6ABF371}" destId="{5F87C8BF-00CD-42F0-8C84-D46D8AF27189}" srcOrd="2" destOrd="0" presId="urn:microsoft.com/office/officeart/2005/8/layout/pyramid1"/>
    <dgm:cxn modelId="{E409C85E-25B2-4F53-9135-A5EF33780967}" type="presParOf" srcId="{5F87C8BF-00CD-42F0-8C84-D46D8AF27189}" destId="{B5DE24A7-CF15-4483-8F01-4FB19FB4DC14}" srcOrd="0" destOrd="0" presId="urn:microsoft.com/office/officeart/2005/8/layout/pyramid1"/>
    <dgm:cxn modelId="{29E5A409-9F03-4871-BD87-2A824E2FBD3B}" type="presParOf" srcId="{5F87C8BF-00CD-42F0-8C84-D46D8AF27189}" destId="{CEEC388A-A642-4009-A547-B14851104927}"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DAF70-09D5-4469-8199-73195B375557}">
      <dsp:nvSpPr>
        <dsp:cNvPr id="0" name=""/>
        <dsp:cNvSpPr/>
      </dsp:nvSpPr>
      <dsp:spPr>
        <a:xfrm>
          <a:off x="2844799" y="73040"/>
          <a:ext cx="2844800" cy="1778000"/>
        </a:xfrm>
        <a:prstGeom prst="trapezoid">
          <a:avLst>
            <a:gd name="adj" fmla="val 8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dirty="0" smtClean="0"/>
        </a:p>
      </dsp:txBody>
      <dsp:txXfrm>
        <a:off x="2844799" y="73040"/>
        <a:ext cx="2844800" cy="1778000"/>
      </dsp:txXfrm>
    </dsp:sp>
    <dsp:sp modelId="{7B1908BF-2ABC-4F87-A0EE-EB85AFCF1941}">
      <dsp:nvSpPr>
        <dsp:cNvPr id="0" name=""/>
        <dsp:cNvSpPr/>
      </dsp:nvSpPr>
      <dsp:spPr>
        <a:xfrm>
          <a:off x="1422399" y="1778000"/>
          <a:ext cx="5689600" cy="1778000"/>
        </a:xfrm>
        <a:prstGeom prst="trapezoid">
          <a:avLst>
            <a:gd name="adj" fmla="val 8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2418079" y="1778000"/>
        <a:ext cx="3698240" cy="1778000"/>
      </dsp:txXfrm>
    </dsp:sp>
    <dsp:sp modelId="{B5DE24A7-CF15-4483-8F01-4FB19FB4DC14}">
      <dsp:nvSpPr>
        <dsp:cNvPr id="0" name=""/>
        <dsp:cNvSpPr/>
      </dsp:nvSpPr>
      <dsp:spPr>
        <a:xfrm>
          <a:off x="0" y="3556000"/>
          <a:ext cx="8534400" cy="1778000"/>
        </a:xfrm>
        <a:prstGeom prst="trapezoid">
          <a:avLst>
            <a:gd name="adj" fmla="val 8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1493519" y="3556000"/>
        <a:ext cx="5547360" cy="17780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F3F641-9F9A-4284-B3F5-D5BF1141C4C8}" type="datetimeFigureOut">
              <a:rPr lang="en-US" smtClean="0"/>
              <a:t>5/29/2014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8AE2CE-8752-410E-8720-B3B33AFE6F4F}" type="slidenum">
              <a:rPr lang="en-US" smtClean="0"/>
              <a:t>‹#›</a:t>
            </a:fld>
            <a:endParaRPr lang="en-US" dirty="0"/>
          </a:p>
        </p:txBody>
      </p:sp>
    </p:spTree>
    <p:extLst>
      <p:ext uri="{BB962C8B-B14F-4D97-AF65-F5344CB8AC3E}">
        <p14:creationId xmlns:p14="http://schemas.microsoft.com/office/powerpoint/2010/main" val="2859088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388778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NMMC is well known for Trauma, Stroke, Cardiac, Orthopedic and community care.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North </a:t>
            </a:r>
            <a:r>
              <a:rPr lang="en-US" sz="1200" kern="1200" dirty="0" smtClean="0">
                <a:solidFill>
                  <a:schemeClr val="tx1"/>
                </a:solidFill>
                <a:effectLst/>
                <a:latin typeface="+mn-lt"/>
                <a:ea typeface="+mn-ea"/>
                <a:cs typeface="+mn-cs"/>
              </a:rPr>
              <a:t>Memorial Medical Center engaged DTA Associates to provide an initial assessment and roadmap for Patient Experience in the fall of 2012. As part of that work, DTA noted the need to focus on Physician Communication and recommended a spectrum of strategies for the organization to adopt.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North Memorial Medical Center engaged DTA Associates to provide an initial assessment and roadmap for Patient Experience in the fall of 2012. As part of that work, DTA noted the need to focus on Physician Communication and recommended a spectrum of strategies for the organization to adopt.</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68AE2CE-8752-410E-8720-B3B33AFE6F4F}" type="slidenum">
              <a:rPr lang="en-US" smtClean="0"/>
              <a:t>6</a:t>
            </a:fld>
            <a:endParaRPr lang="en-US" dirty="0"/>
          </a:p>
        </p:txBody>
      </p:sp>
    </p:spTree>
    <p:extLst>
      <p:ext uri="{BB962C8B-B14F-4D97-AF65-F5344CB8AC3E}">
        <p14:creationId xmlns:p14="http://schemas.microsoft.com/office/powerpoint/2010/main" val="3795417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6172200" cy="1470025"/>
          </a:xfrm>
        </p:spPr>
        <p:txBody>
          <a:bodyPr/>
          <a:lstStyle>
            <a:lvl1pPr>
              <a:defRPr>
                <a:latin typeface="Cambria"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90600" y="3886200"/>
            <a:ext cx="5562600" cy="1752600"/>
          </a:xfrm>
        </p:spPr>
        <p:txBody>
          <a:bodyPr/>
          <a:lstStyle>
            <a:lvl1pPr marL="0" indent="0" algn="ctr">
              <a:buNone/>
              <a:defRPr>
                <a:solidFill>
                  <a:schemeClr val="tx1">
                    <a:tint val="75000"/>
                  </a:schemeClr>
                </a:solidFill>
                <a:latin typeface="Cambr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492875"/>
            <a:ext cx="2133600" cy="365125"/>
          </a:xfrm>
        </p:spPr>
        <p:txBody>
          <a:bodyPr/>
          <a:lstStyle/>
          <a:p>
            <a:fld id="{C25C5B25-4943-47B7-A879-8E4945BB0644}" type="datetime1">
              <a:rPr lang="en-US" smtClean="0"/>
              <a:t>5/29/2014</a:t>
            </a:fld>
            <a:endParaRPr lang="en-US" dirty="0"/>
          </a:p>
        </p:txBody>
      </p:sp>
      <p:sp>
        <p:nvSpPr>
          <p:cNvPr id="5" name="Footer Placeholder 4"/>
          <p:cNvSpPr>
            <a:spLocks noGrp="1"/>
          </p:cNvSpPr>
          <p:nvPr>
            <p:ph type="ftr" sz="quarter" idx="11"/>
          </p:nvPr>
        </p:nvSpPr>
        <p:spPr>
          <a:xfrm>
            <a:off x="3124200" y="6492875"/>
            <a:ext cx="2895600" cy="365125"/>
          </a:xfrm>
        </p:spPr>
        <p:txBody>
          <a:bodyPr/>
          <a:lstStyle/>
          <a:p>
            <a:r>
              <a:rPr lang="en-US" dirty="0" smtClean="0"/>
              <a:t>Copyright 2013, DTA Associates, Inc.</a:t>
            </a:r>
            <a:endParaRPr lang="en-US" dirty="0"/>
          </a:p>
        </p:txBody>
      </p:sp>
      <p:sp>
        <p:nvSpPr>
          <p:cNvPr id="6" name="Slide Number Placeholder 5"/>
          <p:cNvSpPr>
            <a:spLocks noGrp="1"/>
          </p:cNvSpPr>
          <p:nvPr>
            <p:ph type="sldNum" sz="quarter" idx="12"/>
          </p:nvPr>
        </p:nvSpPr>
        <p:spPr>
          <a:xfrm>
            <a:off x="6934200" y="6492875"/>
            <a:ext cx="2133600" cy="365125"/>
          </a:xfrm>
        </p:spPr>
        <p:txBody>
          <a:bodyPr/>
          <a:lstStyle/>
          <a:p>
            <a:fld id="{7E45457E-C68E-4D06-BDD0-0CF1F5E93C20}" type="slidenum">
              <a:rPr lang="en-US" smtClean="0"/>
              <a:t>‹#›</a:t>
            </a:fld>
            <a:endParaRPr lang="en-US" dirty="0"/>
          </a:p>
        </p:txBody>
      </p:sp>
    </p:spTree>
    <p:extLst>
      <p:ext uri="{BB962C8B-B14F-4D97-AF65-F5344CB8AC3E}">
        <p14:creationId xmlns:p14="http://schemas.microsoft.com/office/powerpoint/2010/main" val="4990740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p:spPr>
        <p:txBody>
          <a:bodyPr/>
          <a:lstStyle/>
          <a:p>
            <a:fld id="{6289AAA9-48D1-40C5-A946-742E867687D9}" type="datetime1">
              <a:rPr lang="en-US" smtClean="0"/>
              <a:t>5/29/2014</a:t>
            </a:fld>
            <a:endParaRPr lang="en-US" dirty="0"/>
          </a:p>
        </p:txBody>
      </p:sp>
      <p:sp>
        <p:nvSpPr>
          <p:cNvPr id="5" name="Footer Placeholder 4"/>
          <p:cNvSpPr>
            <a:spLocks noGrp="1"/>
          </p:cNvSpPr>
          <p:nvPr>
            <p:ph type="ftr" sz="quarter" idx="11"/>
          </p:nvPr>
        </p:nvSpPr>
        <p:spPr>
          <a:xfrm>
            <a:off x="3124200" y="6492875"/>
            <a:ext cx="2895600" cy="365125"/>
          </a:xfrm>
        </p:spPr>
        <p:txBody>
          <a:bodyPr/>
          <a:lstStyle/>
          <a:p>
            <a:r>
              <a:rPr lang="en-US" dirty="0" smtClean="0"/>
              <a:t>Copyright 2013, DTA Associates, Inc.</a:t>
            </a:r>
            <a:endParaRPr lang="en-US" dirty="0"/>
          </a:p>
        </p:txBody>
      </p:sp>
      <p:sp>
        <p:nvSpPr>
          <p:cNvPr id="6" name="Slide Number Placeholder 5"/>
          <p:cNvSpPr>
            <a:spLocks noGrp="1"/>
          </p:cNvSpPr>
          <p:nvPr>
            <p:ph type="sldNum" sz="quarter" idx="12"/>
          </p:nvPr>
        </p:nvSpPr>
        <p:spPr>
          <a:xfrm>
            <a:off x="6934200" y="6492875"/>
            <a:ext cx="2133600" cy="365125"/>
          </a:xfrm>
        </p:spPr>
        <p:txBody>
          <a:bodyPr/>
          <a:lstStyle/>
          <a:p>
            <a:fld id="{7E45457E-C68E-4D06-BDD0-0CF1F5E93C20}" type="slidenum">
              <a:rPr lang="en-US" smtClean="0"/>
              <a:t>‹#›</a:t>
            </a:fld>
            <a:endParaRPr lang="en-US" dirty="0"/>
          </a:p>
        </p:txBody>
      </p:sp>
    </p:spTree>
    <p:extLst>
      <p:ext uri="{BB962C8B-B14F-4D97-AF65-F5344CB8AC3E}">
        <p14:creationId xmlns:p14="http://schemas.microsoft.com/office/powerpoint/2010/main" val="16606700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p:spPr>
        <p:txBody>
          <a:bodyPr/>
          <a:lstStyle/>
          <a:p>
            <a:fld id="{8E005385-DB38-4552-999A-40D2BCE988C1}" type="datetime1">
              <a:rPr lang="en-US" smtClean="0"/>
              <a:t>5/29/2014</a:t>
            </a:fld>
            <a:endParaRPr lang="en-US" dirty="0"/>
          </a:p>
        </p:txBody>
      </p:sp>
      <p:sp>
        <p:nvSpPr>
          <p:cNvPr id="5" name="Footer Placeholder 4"/>
          <p:cNvSpPr>
            <a:spLocks noGrp="1"/>
          </p:cNvSpPr>
          <p:nvPr>
            <p:ph type="ftr" sz="quarter" idx="11"/>
          </p:nvPr>
        </p:nvSpPr>
        <p:spPr>
          <a:xfrm>
            <a:off x="3124200" y="6492875"/>
            <a:ext cx="2895600" cy="365125"/>
          </a:xfrm>
        </p:spPr>
        <p:txBody>
          <a:bodyPr/>
          <a:lstStyle/>
          <a:p>
            <a:r>
              <a:rPr lang="en-US" dirty="0" smtClean="0"/>
              <a:t>Copyright 2013, DTA Associates, Inc.</a:t>
            </a:r>
            <a:endParaRPr lang="en-US" dirty="0"/>
          </a:p>
        </p:txBody>
      </p:sp>
      <p:sp>
        <p:nvSpPr>
          <p:cNvPr id="6" name="Slide Number Placeholder 5"/>
          <p:cNvSpPr>
            <a:spLocks noGrp="1"/>
          </p:cNvSpPr>
          <p:nvPr>
            <p:ph type="sldNum" sz="quarter" idx="12"/>
          </p:nvPr>
        </p:nvSpPr>
        <p:spPr>
          <a:xfrm>
            <a:off x="6934200" y="6492875"/>
            <a:ext cx="2133600" cy="365125"/>
          </a:xfrm>
        </p:spPr>
        <p:txBody>
          <a:bodyPr/>
          <a:lstStyle/>
          <a:p>
            <a:fld id="{7E45457E-C68E-4D06-BDD0-0CF1F5E93C20}" type="slidenum">
              <a:rPr lang="en-US" smtClean="0"/>
              <a:t>‹#›</a:t>
            </a:fld>
            <a:endParaRPr lang="en-US" dirty="0"/>
          </a:p>
        </p:txBody>
      </p:sp>
    </p:spTree>
    <p:extLst>
      <p:ext uri="{BB962C8B-B14F-4D97-AF65-F5344CB8AC3E}">
        <p14:creationId xmlns:p14="http://schemas.microsoft.com/office/powerpoint/2010/main" val="31315737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162800" cy="639762"/>
          </a:xfrm>
        </p:spPr>
        <p:txBody>
          <a:bodyPr/>
          <a:lstStyle>
            <a:lvl1pPr>
              <a:defRPr>
                <a:latin typeface="Cambr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371600"/>
            <a:ext cx="7010400" cy="4525963"/>
          </a:xfrm>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492875"/>
            <a:ext cx="2133600" cy="365125"/>
          </a:xfrm>
        </p:spPr>
        <p:txBody>
          <a:bodyPr/>
          <a:lstStyle/>
          <a:p>
            <a:fld id="{D6FC59A6-C9AC-431B-B71F-8A590133366D}" type="datetime1">
              <a:rPr lang="en-US" smtClean="0"/>
              <a:t>5/29/2014</a:t>
            </a:fld>
            <a:endParaRPr lang="en-US" dirty="0"/>
          </a:p>
        </p:txBody>
      </p:sp>
      <p:sp>
        <p:nvSpPr>
          <p:cNvPr id="5" name="Footer Placeholder 4"/>
          <p:cNvSpPr>
            <a:spLocks noGrp="1"/>
          </p:cNvSpPr>
          <p:nvPr>
            <p:ph type="ftr" sz="quarter" idx="11"/>
          </p:nvPr>
        </p:nvSpPr>
        <p:spPr>
          <a:xfrm>
            <a:off x="3124200" y="6492875"/>
            <a:ext cx="2895600" cy="365125"/>
          </a:xfrm>
        </p:spPr>
        <p:txBody>
          <a:bodyPr/>
          <a:lstStyle/>
          <a:p>
            <a:r>
              <a:rPr lang="en-US" dirty="0" smtClean="0"/>
              <a:t>Copyright 2013, DTA Associates, Inc.</a:t>
            </a:r>
            <a:endParaRPr lang="en-US" dirty="0"/>
          </a:p>
        </p:txBody>
      </p:sp>
      <p:sp>
        <p:nvSpPr>
          <p:cNvPr id="6" name="Slide Number Placeholder 5"/>
          <p:cNvSpPr>
            <a:spLocks noGrp="1"/>
          </p:cNvSpPr>
          <p:nvPr>
            <p:ph type="sldNum" sz="quarter" idx="12"/>
          </p:nvPr>
        </p:nvSpPr>
        <p:spPr>
          <a:xfrm>
            <a:off x="6934200" y="6492875"/>
            <a:ext cx="2133600" cy="365125"/>
          </a:xfrm>
        </p:spPr>
        <p:txBody>
          <a:bodyPr/>
          <a:lstStyle/>
          <a:p>
            <a:fld id="{7E45457E-C68E-4D06-BDD0-0CF1F5E93C20}" type="slidenum">
              <a:rPr lang="en-US" smtClean="0"/>
              <a:t>‹#›</a:t>
            </a:fld>
            <a:endParaRPr lang="en-US" dirty="0"/>
          </a:p>
        </p:txBody>
      </p:sp>
    </p:spTree>
    <p:extLst>
      <p:ext uri="{BB962C8B-B14F-4D97-AF65-F5344CB8AC3E}">
        <p14:creationId xmlns:p14="http://schemas.microsoft.com/office/powerpoint/2010/main" val="12537969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6745287" cy="1362075"/>
          </a:xfrm>
        </p:spPr>
        <p:txBody>
          <a:bodyPr anchor="t"/>
          <a:lstStyle>
            <a:lvl1pPr algn="l">
              <a:defRPr sz="4000" b="1" cap="none"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674528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2875"/>
            <a:ext cx="2133600" cy="365125"/>
          </a:xfrm>
        </p:spPr>
        <p:txBody>
          <a:bodyPr/>
          <a:lstStyle/>
          <a:p>
            <a:fld id="{37470243-F40F-4C8F-8D73-B95E1258F92F}" type="datetime1">
              <a:rPr lang="en-US" smtClean="0"/>
              <a:t>5/29/2014</a:t>
            </a:fld>
            <a:endParaRPr lang="en-US" dirty="0"/>
          </a:p>
        </p:txBody>
      </p:sp>
      <p:sp>
        <p:nvSpPr>
          <p:cNvPr id="5" name="Footer Placeholder 4"/>
          <p:cNvSpPr>
            <a:spLocks noGrp="1"/>
          </p:cNvSpPr>
          <p:nvPr>
            <p:ph type="ftr" sz="quarter" idx="11"/>
          </p:nvPr>
        </p:nvSpPr>
        <p:spPr>
          <a:xfrm>
            <a:off x="3124200" y="6492875"/>
            <a:ext cx="2895600" cy="365125"/>
          </a:xfrm>
        </p:spPr>
        <p:txBody>
          <a:bodyPr/>
          <a:lstStyle/>
          <a:p>
            <a:r>
              <a:rPr lang="en-US" dirty="0" smtClean="0"/>
              <a:t>Copyright 2013, DTA Associates, Inc.</a:t>
            </a:r>
            <a:endParaRPr lang="en-US" dirty="0"/>
          </a:p>
        </p:txBody>
      </p:sp>
      <p:sp>
        <p:nvSpPr>
          <p:cNvPr id="6" name="Slide Number Placeholder 5"/>
          <p:cNvSpPr>
            <a:spLocks noGrp="1"/>
          </p:cNvSpPr>
          <p:nvPr>
            <p:ph type="sldNum" sz="quarter" idx="12"/>
          </p:nvPr>
        </p:nvSpPr>
        <p:spPr>
          <a:xfrm>
            <a:off x="6934200" y="6492875"/>
            <a:ext cx="2133600" cy="365125"/>
          </a:xfrm>
        </p:spPr>
        <p:txBody>
          <a:bodyPr/>
          <a:lstStyle/>
          <a:p>
            <a:fld id="{7E45457E-C68E-4D06-BDD0-0CF1F5E93C20}" type="slidenum">
              <a:rPr lang="en-US" smtClean="0"/>
              <a:t>‹#›</a:t>
            </a:fld>
            <a:endParaRPr lang="en-US" dirty="0"/>
          </a:p>
        </p:txBody>
      </p:sp>
    </p:spTree>
    <p:extLst>
      <p:ext uri="{BB962C8B-B14F-4D97-AF65-F5344CB8AC3E}">
        <p14:creationId xmlns:p14="http://schemas.microsoft.com/office/powerpoint/2010/main" val="29687936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162800" cy="639762"/>
          </a:xfrm>
        </p:spPr>
        <p:txBody>
          <a:bodyPr/>
          <a:lstStyle>
            <a:lvl1pPr>
              <a:defRPr>
                <a:latin typeface="Cambria"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04800" y="1371600"/>
            <a:ext cx="3429000" cy="4525963"/>
          </a:xfrm>
        </p:spPr>
        <p:txBody>
          <a:bodyPr/>
          <a:lstStyle>
            <a:lvl1pPr>
              <a:defRPr sz="2800">
                <a:latin typeface="Cambria" pitchFamily="18" charset="0"/>
              </a:defRPr>
            </a:lvl1pPr>
            <a:lvl2pPr>
              <a:defRPr sz="2400">
                <a:latin typeface="Cambria" pitchFamily="18" charset="0"/>
              </a:defRPr>
            </a:lvl2pPr>
            <a:lvl3pPr>
              <a:defRPr sz="2000">
                <a:latin typeface="Cambria" pitchFamily="18" charset="0"/>
              </a:defRPr>
            </a:lvl3pPr>
            <a:lvl4pPr>
              <a:defRPr sz="1800">
                <a:latin typeface="Cambria" pitchFamily="18" charset="0"/>
              </a:defRPr>
            </a:lvl4pPr>
            <a:lvl5pPr>
              <a:defRPr sz="1800">
                <a:latin typeface="Cambria" pitchFamily="18"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038600" y="1371600"/>
            <a:ext cx="3429000" cy="4525963"/>
          </a:xfrm>
        </p:spPr>
        <p:txBody>
          <a:bodyPr/>
          <a:lstStyle>
            <a:lvl1pPr>
              <a:defRPr sz="2800">
                <a:latin typeface="Cambria" pitchFamily="18" charset="0"/>
              </a:defRPr>
            </a:lvl1pPr>
            <a:lvl2pPr>
              <a:defRPr sz="2400">
                <a:latin typeface="Cambria" pitchFamily="18" charset="0"/>
              </a:defRPr>
            </a:lvl2pPr>
            <a:lvl3pPr>
              <a:defRPr sz="2000">
                <a:latin typeface="Cambria" pitchFamily="18" charset="0"/>
              </a:defRPr>
            </a:lvl3pPr>
            <a:lvl4pPr>
              <a:defRPr sz="1800">
                <a:latin typeface="Cambria" pitchFamily="18" charset="0"/>
              </a:defRPr>
            </a:lvl4pPr>
            <a:lvl5pPr>
              <a:defRPr sz="1800">
                <a:latin typeface="Cambria" pitchFamily="18"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492875"/>
            <a:ext cx="2133600" cy="365125"/>
          </a:xfrm>
        </p:spPr>
        <p:txBody>
          <a:bodyPr/>
          <a:lstStyle/>
          <a:p>
            <a:fld id="{B958640A-3B12-4603-AC57-9FA44864FE3D}" type="datetime1">
              <a:rPr lang="en-US" smtClean="0"/>
              <a:t>5/29/2014</a:t>
            </a:fld>
            <a:endParaRPr lang="en-US" dirty="0"/>
          </a:p>
        </p:txBody>
      </p:sp>
      <p:sp>
        <p:nvSpPr>
          <p:cNvPr id="6" name="Footer Placeholder 5"/>
          <p:cNvSpPr>
            <a:spLocks noGrp="1"/>
          </p:cNvSpPr>
          <p:nvPr>
            <p:ph type="ftr" sz="quarter" idx="11"/>
          </p:nvPr>
        </p:nvSpPr>
        <p:spPr>
          <a:xfrm>
            <a:off x="3124200" y="6492875"/>
            <a:ext cx="2895600" cy="365125"/>
          </a:xfrm>
        </p:spPr>
        <p:txBody>
          <a:bodyPr/>
          <a:lstStyle/>
          <a:p>
            <a:r>
              <a:rPr lang="en-US" dirty="0" smtClean="0"/>
              <a:t>Copyright 2013, DTA Associates, Inc.</a:t>
            </a:r>
            <a:endParaRPr lang="en-US" dirty="0"/>
          </a:p>
        </p:txBody>
      </p:sp>
      <p:sp>
        <p:nvSpPr>
          <p:cNvPr id="7" name="Slide Number Placeholder 6"/>
          <p:cNvSpPr>
            <a:spLocks noGrp="1"/>
          </p:cNvSpPr>
          <p:nvPr>
            <p:ph type="sldNum" sz="quarter" idx="12"/>
          </p:nvPr>
        </p:nvSpPr>
        <p:spPr>
          <a:xfrm>
            <a:off x="6934200" y="6492875"/>
            <a:ext cx="2133600" cy="365125"/>
          </a:xfrm>
        </p:spPr>
        <p:txBody>
          <a:bodyPr/>
          <a:lstStyle/>
          <a:p>
            <a:fld id="{7E45457E-C68E-4D06-BDD0-0CF1F5E93C20}" type="slidenum">
              <a:rPr lang="en-US" smtClean="0"/>
              <a:t>‹#›</a:t>
            </a:fld>
            <a:endParaRPr lang="en-US" dirty="0"/>
          </a:p>
        </p:txBody>
      </p:sp>
    </p:spTree>
    <p:extLst>
      <p:ext uri="{BB962C8B-B14F-4D97-AF65-F5344CB8AC3E}">
        <p14:creationId xmlns:p14="http://schemas.microsoft.com/office/powerpoint/2010/main" val="16826464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492875"/>
            <a:ext cx="2133600" cy="365125"/>
          </a:xfrm>
        </p:spPr>
        <p:txBody>
          <a:bodyPr/>
          <a:lstStyle/>
          <a:p>
            <a:fld id="{DBC67866-989A-4120-973A-368541D1DEBC}" type="datetime1">
              <a:rPr lang="en-US" smtClean="0"/>
              <a:t>5/29/2014</a:t>
            </a:fld>
            <a:endParaRPr lang="en-US" dirty="0"/>
          </a:p>
        </p:txBody>
      </p:sp>
      <p:sp>
        <p:nvSpPr>
          <p:cNvPr id="8" name="Footer Placeholder 7"/>
          <p:cNvSpPr>
            <a:spLocks noGrp="1"/>
          </p:cNvSpPr>
          <p:nvPr>
            <p:ph type="ftr" sz="quarter" idx="11"/>
          </p:nvPr>
        </p:nvSpPr>
        <p:spPr>
          <a:xfrm>
            <a:off x="3124200" y="6492875"/>
            <a:ext cx="2895600" cy="365125"/>
          </a:xfrm>
        </p:spPr>
        <p:txBody>
          <a:bodyPr/>
          <a:lstStyle/>
          <a:p>
            <a:r>
              <a:rPr lang="en-US" dirty="0" smtClean="0"/>
              <a:t>Copyright 2013, DTA Associates, Inc.</a:t>
            </a:r>
            <a:endParaRPr lang="en-US" dirty="0"/>
          </a:p>
        </p:txBody>
      </p:sp>
      <p:sp>
        <p:nvSpPr>
          <p:cNvPr id="9" name="Slide Number Placeholder 8"/>
          <p:cNvSpPr>
            <a:spLocks noGrp="1"/>
          </p:cNvSpPr>
          <p:nvPr>
            <p:ph type="sldNum" sz="quarter" idx="12"/>
          </p:nvPr>
        </p:nvSpPr>
        <p:spPr>
          <a:xfrm>
            <a:off x="6934200" y="6492875"/>
            <a:ext cx="2133600" cy="365125"/>
          </a:xfrm>
        </p:spPr>
        <p:txBody>
          <a:bodyPr/>
          <a:lstStyle/>
          <a:p>
            <a:fld id="{7E45457E-C68E-4D06-BDD0-0CF1F5E93C20}" type="slidenum">
              <a:rPr lang="en-US" smtClean="0"/>
              <a:t>‹#›</a:t>
            </a:fld>
            <a:endParaRPr lang="en-US" dirty="0"/>
          </a:p>
        </p:txBody>
      </p:sp>
    </p:spTree>
    <p:extLst>
      <p:ext uri="{BB962C8B-B14F-4D97-AF65-F5344CB8AC3E}">
        <p14:creationId xmlns:p14="http://schemas.microsoft.com/office/powerpoint/2010/main" val="5934754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162800" cy="639762"/>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492875"/>
            <a:ext cx="2133600" cy="365125"/>
          </a:xfrm>
        </p:spPr>
        <p:txBody>
          <a:bodyPr/>
          <a:lstStyle/>
          <a:p>
            <a:fld id="{B130979A-EF73-43B0-A7A2-83E794687B5D}" type="datetime1">
              <a:rPr lang="en-US" smtClean="0"/>
              <a:t>5/29/2014</a:t>
            </a:fld>
            <a:endParaRPr lang="en-US" dirty="0"/>
          </a:p>
        </p:txBody>
      </p:sp>
      <p:sp>
        <p:nvSpPr>
          <p:cNvPr id="4" name="Footer Placeholder 3"/>
          <p:cNvSpPr>
            <a:spLocks noGrp="1"/>
          </p:cNvSpPr>
          <p:nvPr>
            <p:ph type="ftr" sz="quarter" idx="11"/>
          </p:nvPr>
        </p:nvSpPr>
        <p:spPr>
          <a:xfrm>
            <a:off x="3124200" y="6492875"/>
            <a:ext cx="2895600" cy="365125"/>
          </a:xfrm>
        </p:spPr>
        <p:txBody>
          <a:bodyPr/>
          <a:lstStyle/>
          <a:p>
            <a:r>
              <a:rPr lang="en-US" dirty="0" smtClean="0"/>
              <a:t>Copyright 2013, DTA Associates, Inc.</a:t>
            </a:r>
            <a:endParaRPr lang="en-US" dirty="0"/>
          </a:p>
        </p:txBody>
      </p:sp>
      <p:sp>
        <p:nvSpPr>
          <p:cNvPr id="5" name="Slide Number Placeholder 4"/>
          <p:cNvSpPr>
            <a:spLocks noGrp="1"/>
          </p:cNvSpPr>
          <p:nvPr>
            <p:ph type="sldNum" sz="quarter" idx="12"/>
          </p:nvPr>
        </p:nvSpPr>
        <p:spPr>
          <a:xfrm>
            <a:off x="6934200" y="6492875"/>
            <a:ext cx="2133600" cy="365125"/>
          </a:xfrm>
        </p:spPr>
        <p:txBody>
          <a:bodyPr/>
          <a:lstStyle/>
          <a:p>
            <a:fld id="{7E45457E-C68E-4D06-BDD0-0CF1F5E93C20}" type="slidenum">
              <a:rPr lang="en-US" smtClean="0"/>
              <a:t>‹#›</a:t>
            </a:fld>
            <a:endParaRPr lang="en-US" dirty="0"/>
          </a:p>
        </p:txBody>
      </p:sp>
    </p:spTree>
    <p:extLst>
      <p:ext uri="{BB962C8B-B14F-4D97-AF65-F5344CB8AC3E}">
        <p14:creationId xmlns:p14="http://schemas.microsoft.com/office/powerpoint/2010/main" val="26248647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92875"/>
            <a:ext cx="2133600" cy="365125"/>
          </a:xfrm>
        </p:spPr>
        <p:txBody>
          <a:bodyPr/>
          <a:lstStyle/>
          <a:p>
            <a:fld id="{39A5361D-88EE-41C4-888B-CBB5FBFBF05D}" type="datetime1">
              <a:rPr lang="en-US" smtClean="0"/>
              <a:t>5/29/2014</a:t>
            </a:fld>
            <a:endParaRPr lang="en-US" dirty="0"/>
          </a:p>
        </p:txBody>
      </p:sp>
      <p:sp>
        <p:nvSpPr>
          <p:cNvPr id="3" name="Footer Placeholder 2"/>
          <p:cNvSpPr>
            <a:spLocks noGrp="1"/>
          </p:cNvSpPr>
          <p:nvPr>
            <p:ph type="ftr" sz="quarter" idx="11"/>
          </p:nvPr>
        </p:nvSpPr>
        <p:spPr>
          <a:xfrm>
            <a:off x="3124200" y="6492875"/>
            <a:ext cx="2895600" cy="365125"/>
          </a:xfrm>
        </p:spPr>
        <p:txBody>
          <a:bodyPr/>
          <a:lstStyle/>
          <a:p>
            <a:r>
              <a:rPr lang="en-US" dirty="0" smtClean="0"/>
              <a:t>Copyright 2013, DTA Associates, Inc.</a:t>
            </a:r>
            <a:endParaRPr lang="en-US" dirty="0"/>
          </a:p>
        </p:txBody>
      </p:sp>
      <p:sp>
        <p:nvSpPr>
          <p:cNvPr id="4" name="Slide Number Placeholder 3"/>
          <p:cNvSpPr>
            <a:spLocks noGrp="1"/>
          </p:cNvSpPr>
          <p:nvPr>
            <p:ph type="sldNum" sz="quarter" idx="12"/>
          </p:nvPr>
        </p:nvSpPr>
        <p:spPr>
          <a:xfrm>
            <a:off x="6934200" y="6492875"/>
            <a:ext cx="2133600" cy="365125"/>
          </a:xfrm>
        </p:spPr>
        <p:txBody>
          <a:bodyPr/>
          <a:lstStyle/>
          <a:p>
            <a:fld id="{7E45457E-C68E-4D06-BDD0-0CF1F5E93C20}" type="slidenum">
              <a:rPr lang="en-US" smtClean="0"/>
              <a:t>‹#›</a:t>
            </a:fld>
            <a:endParaRPr lang="en-US" dirty="0"/>
          </a:p>
        </p:txBody>
      </p:sp>
    </p:spTree>
    <p:extLst>
      <p:ext uri="{BB962C8B-B14F-4D97-AF65-F5344CB8AC3E}">
        <p14:creationId xmlns:p14="http://schemas.microsoft.com/office/powerpoint/2010/main" val="19226387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492875"/>
            <a:ext cx="2133600" cy="365125"/>
          </a:xfrm>
        </p:spPr>
        <p:txBody>
          <a:bodyPr/>
          <a:lstStyle/>
          <a:p>
            <a:fld id="{8EEBDDF4-59CB-4192-9D92-4DB9959D2CD2}" type="datetime1">
              <a:rPr lang="en-US" smtClean="0"/>
              <a:t>5/29/2014</a:t>
            </a:fld>
            <a:endParaRPr lang="en-US" dirty="0"/>
          </a:p>
        </p:txBody>
      </p:sp>
      <p:sp>
        <p:nvSpPr>
          <p:cNvPr id="6" name="Footer Placeholder 5"/>
          <p:cNvSpPr>
            <a:spLocks noGrp="1"/>
          </p:cNvSpPr>
          <p:nvPr>
            <p:ph type="ftr" sz="quarter" idx="11"/>
          </p:nvPr>
        </p:nvSpPr>
        <p:spPr>
          <a:xfrm>
            <a:off x="3124200" y="6492875"/>
            <a:ext cx="2895600" cy="365125"/>
          </a:xfrm>
        </p:spPr>
        <p:txBody>
          <a:bodyPr/>
          <a:lstStyle/>
          <a:p>
            <a:r>
              <a:rPr lang="en-US" dirty="0" smtClean="0"/>
              <a:t>Copyright 2013, DTA Associates, Inc.</a:t>
            </a:r>
            <a:endParaRPr lang="en-US" dirty="0"/>
          </a:p>
        </p:txBody>
      </p:sp>
      <p:sp>
        <p:nvSpPr>
          <p:cNvPr id="7" name="Slide Number Placeholder 6"/>
          <p:cNvSpPr>
            <a:spLocks noGrp="1"/>
          </p:cNvSpPr>
          <p:nvPr>
            <p:ph type="sldNum" sz="quarter" idx="12"/>
          </p:nvPr>
        </p:nvSpPr>
        <p:spPr>
          <a:xfrm>
            <a:off x="6934200" y="6492875"/>
            <a:ext cx="2133600" cy="365125"/>
          </a:xfrm>
        </p:spPr>
        <p:txBody>
          <a:bodyPr/>
          <a:lstStyle/>
          <a:p>
            <a:fld id="{7E45457E-C68E-4D06-BDD0-0CF1F5E93C20}" type="slidenum">
              <a:rPr lang="en-US" smtClean="0"/>
              <a:t>‹#›</a:t>
            </a:fld>
            <a:endParaRPr lang="en-US" dirty="0"/>
          </a:p>
        </p:txBody>
      </p:sp>
    </p:spTree>
    <p:extLst>
      <p:ext uri="{BB962C8B-B14F-4D97-AF65-F5344CB8AC3E}">
        <p14:creationId xmlns:p14="http://schemas.microsoft.com/office/powerpoint/2010/main" val="11568548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492875"/>
            <a:ext cx="2133600" cy="365125"/>
          </a:xfrm>
        </p:spPr>
        <p:txBody>
          <a:bodyPr/>
          <a:lstStyle/>
          <a:p>
            <a:fld id="{ABFFD00D-114E-4087-9B0F-C2C9AEACD619}" type="datetime1">
              <a:rPr lang="en-US" smtClean="0"/>
              <a:t>5/29/2014</a:t>
            </a:fld>
            <a:endParaRPr lang="en-US" dirty="0"/>
          </a:p>
        </p:txBody>
      </p:sp>
      <p:sp>
        <p:nvSpPr>
          <p:cNvPr id="6" name="Footer Placeholder 5"/>
          <p:cNvSpPr>
            <a:spLocks noGrp="1"/>
          </p:cNvSpPr>
          <p:nvPr>
            <p:ph type="ftr" sz="quarter" idx="11"/>
          </p:nvPr>
        </p:nvSpPr>
        <p:spPr>
          <a:xfrm>
            <a:off x="3124200" y="6492875"/>
            <a:ext cx="2895600" cy="365125"/>
          </a:xfrm>
        </p:spPr>
        <p:txBody>
          <a:bodyPr/>
          <a:lstStyle/>
          <a:p>
            <a:r>
              <a:rPr lang="en-US" dirty="0" smtClean="0"/>
              <a:t>Copyright 2013, DTA Associates, Inc.</a:t>
            </a:r>
            <a:endParaRPr lang="en-US" dirty="0"/>
          </a:p>
        </p:txBody>
      </p:sp>
      <p:sp>
        <p:nvSpPr>
          <p:cNvPr id="7" name="Slide Number Placeholder 6"/>
          <p:cNvSpPr>
            <a:spLocks noGrp="1"/>
          </p:cNvSpPr>
          <p:nvPr>
            <p:ph type="sldNum" sz="quarter" idx="12"/>
          </p:nvPr>
        </p:nvSpPr>
        <p:spPr>
          <a:xfrm>
            <a:off x="6934200" y="6492875"/>
            <a:ext cx="2133600" cy="365125"/>
          </a:xfrm>
        </p:spPr>
        <p:txBody>
          <a:bodyPr/>
          <a:lstStyle/>
          <a:p>
            <a:fld id="{7E45457E-C68E-4D06-BDD0-0CF1F5E93C20}" type="slidenum">
              <a:rPr lang="en-US" smtClean="0"/>
              <a:t>‹#›</a:t>
            </a:fld>
            <a:endParaRPr lang="en-US" dirty="0"/>
          </a:p>
        </p:txBody>
      </p:sp>
    </p:spTree>
    <p:extLst>
      <p:ext uri="{BB962C8B-B14F-4D97-AF65-F5344CB8AC3E}">
        <p14:creationId xmlns:p14="http://schemas.microsoft.com/office/powerpoint/2010/main" val="33297833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7D66C-E5AC-4D3F-BAC8-90E44AEB19E9}" type="datetime1">
              <a:rPr lang="en-US" smtClean="0"/>
              <a:t>5/29/2014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Copyright 2012, DTA Associates, Inc.</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5457E-C68E-4D06-BDD0-0CF1F5E93C20}" type="slidenum">
              <a:rPr lang="en-US" smtClean="0"/>
              <a:t>‹#›</a:t>
            </a:fld>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88156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406900"/>
            <a:ext cx="6858000" cy="1362075"/>
          </a:xfrm>
        </p:spPr>
        <p:txBody>
          <a:bodyPr>
            <a:normAutofit fontScale="90000"/>
          </a:bodyPr>
          <a:lstStyle/>
          <a:p>
            <a:r>
              <a:rPr lang="en-US" dirty="0" smtClean="0"/>
              <a:t>Communication Counts</a:t>
            </a:r>
            <a:br>
              <a:rPr lang="en-US" dirty="0" smtClean="0"/>
            </a:br>
            <a:r>
              <a:rPr lang="en-US" dirty="0"/>
              <a:t/>
            </a:r>
            <a:br>
              <a:rPr lang="en-US" dirty="0"/>
            </a:br>
            <a:r>
              <a:rPr lang="en-US" sz="2200" b="0" i="1" dirty="0">
                <a:solidFill>
                  <a:schemeClr val="tx1">
                    <a:tint val="75000"/>
                  </a:schemeClr>
                </a:solidFill>
                <a:latin typeface="+mn-lt"/>
                <a:ea typeface="+mn-ea"/>
                <a:cs typeface="+mn-cs"/>
              </a:rPr>
              <a:t>Janiece Gray, Founding Partner DTA </a:t>
            </a:r>
            <a:r>
              <a:rPr lang="en-US" sz="2200" b="0" i="1" dirty="0" smtClean="0">
                <a:solidFill>
                  <a:schemeClr val="tx1">
                    <a:tint val="75000"/>
                  </a:schemeClr>
                </a:solidFill>
                <a:latin typeface="+mn-lt"/>
                <a:ea typeface="+mn-ea"/>
                <a:cs typeface="+mn-cs"/>
              </a:rPr>
              <a:t>Associates</a:t>
            </a:r>
            <a:r>
              <a:rPr lang="en-US" sz="2200" b="0" i="1" smtClean="0">
                <a:solidFill>
                  <a:schemeClr val="tx1">
                    <a:tint val="75000"/>
                  </a:schemeClr>
                </a:solidFill>
                <a:latin typeface="+mn-lt"/>
                <a:ea typeface="+mn-ea"/>
                <a:cs typeface="+mn-cs"/>
              </a:rPr>
              <a:t/>
            </a:r>
            <a:br>
              <a:rPr lang="en-US" sz="2200" b="0" i="1" smtClean="0">
                <a:solidFill>
                  <a:schemeClr val="tx1">
                    <a:tint val="75000"/>
                  </a:schemeClr>
                </a:solidFill>
                <a:latin typeface="+mn-lt"/>
                <a:ea typeface="+mn-ea"/>
                <a:cs typeface="+mn-cs"/>
              </a:rPr>
            </a:br>
            <a:r>
              <a:rPr lang="en-US" smtClean="0"/>
              <a:t> </a:t>
            </a:r>
            <a:endParaRPr lang="en-US" dirty="0"/>
          </a:p>
        </p:txBody>
      </p:sp>
      <p:sp>
        <p:nvSpPr>
          <p:cNvPr id="5" name="Text Placeholder 4"/>
          <p:cNvSpPr>
            <a:spLocks noGrp="1"/>
          </p:cNvSpPr>
          <p:nvPr>
            <p:ph type="body" idx="1"/>
          </p:nvPr>
        </p:nvSpPr>
        <p:spPr/>
        <p:txBody>
          <a:bodyPr/>
          <a:lstStyle/>
          <a:p>
            <a:r>
              <a:rPr lang="en-US" dirty="0"/>
              <a:t>Communication Counts – Strategies for Improving Physician Communication &amp; Patient Experience</a:t>
            </a:r>
          </a:p>
        </p:txBody>
      </p:sp>
    </p:spTree>
    <p:extLst>
      <p:ext uri="{BB962C8B-B14F-4D97-AF65-F5344CB8AC3E}">
        <p14:creationId xmlns:p14="http://schemas.microsoft.com/office/powerpoint/2010/main" val="1752857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Start with a Story</a:t>
            </a:r>
            <a:r>
              <a:rPr lang="en-US" sz="3200" dirty="0" smtClean="0"/>
              <a:t>…</a:t>
            </a:r>
            <a:endParaRPr lang="en-US" sz="32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248400" y="1219200"/>
            <a:ext cx="2388961" cy="3198444"/>
          </a:xfrm>
        </p:spPr>
      </p:pic>
      <p:pic>
        <p:nvPicPr>
          <p:cNvPr id="5" name="Picture 4"/>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609600" y="3163186"/>
            <a:ext cx="2103511" cy="3214422"/>
          </a:xfrm>
          <a:prstGeom prst="rect">
            <a:avLst/>
          </a:prstGeom>
        </p:spPr>
      </p:pic>
      <p:sp>
        <p:nvSpPr>
          <p:cNvPr id="6" name="Oval 5"/>
          <p:cNvSpPr/>
          <p:nvPr/>
        </p:nvSpPr>
        <p:spPr>
          <a:xfrm>
            <a:off x="6380922" y="2514600"/>
            <a:ext cx="838200" cy="60960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5105400" y="2514600"/>
            <a:ext cx="1398274" cy="13897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76600" y="2296180"/>
            <a:ext cx="2474970" cy="523220"/>
          </a:xfrm>
          <a:prstGeom prst="rect">
            <a:avLst/>
          </a:prstGeom>
          <a:noFill/>
        </p:spPr>
        <p:txBody>
          <a:bodyPr wrap="square" rtlCol="0">
            <a:spAutoFit/>
          </a:bodyPr>
          <a:lstStyle/>
          <a:p>
            <a:r>
              <a:rPr lang="en-US" sz="1400" b="1" dirty="0" smtClean="0"/>
              <a:t>Exhibit A: </a:t>
            </a:r>
            <a:r>
              <a:rPr lang="en-US" sz="1400" dirty="0" smtClean="0"/>
              <a:t>Smashed Goldfish snacks remnants</a:t>
            </a:r>
            <a:endParaRPr lang="en-US" sz="1400" dirty="0"/>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09600" y="1325694"/>
            <a:ext cx="2190414" cy="1702134"/>
          </a:xfrm>
          <a:prstGeom prst="rect">
            <a:avLst/>
          </a:prstGeom>
        </p:spPr>
      </p:pic>
      <p:pic>
        <p:nvPicPr>
          <p:cNvPr id="11" name="Picture 10"/>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517126" y="3163186"/>
            <a:ext cx="2485361" cy="3313814"/>
          </a:xfrm>
          <a:prstGeom prst="rect">
            <a:avLst/>
          </a:prstGeom>
        </p:spPr>
      </p:pic>
      <p:sp>
        <p:nvSpPr>
          <p:cNvPr id="12" name="TextBox 11"/>
          <p:cNvSpPr txBox="1"/>
          <p:nvPr/>
        </p:nvSpPr>
        <p:spPr>
          <a:xfrm>
            <a:off x="6351274" y="4923472"/>
            <a:ext cx="2411726" cy="1477328"/>
          </a:xfrm>
          <a:prstGeom prst="rect">
            <a:avLst/>
          </a:prstGeom>
          <a:solidFill>
            <a:schemeClr val="accent6"/>
          </a:solidFill>
        </p:spPr>
        <p:txBody>
          <a:bodyPr wrap="square" rtlCol="0">
            <a:spAutoFit/>
          </a:bodyPr>
          <a:lstStyle/>
          <a:p>
            <a:r>
              <a:rPr lang="en-US" dirty="0" smtClean="0"/>
              <a:t>Total elapsed </a:t>
            </a:r>
            <a:r>
              <a:rPr lang="en-US" dirty="0"/>
              <a:t>t</a:t>
            </a:r>
            <a:r>
              <a:rPr lang="en-US" dirty="0" smtClean="0"/>
              <a:t>ime in an exam </a:t>
            </a:r>
            <a:r>
              <a:rPr lang="en-US" dirty="0"/>
              <a:t>r</a:t>
            </a:r>
            <a:r>
              <a:rPr lang="en-US" dirty="0" smtClean="0"/>
              <a:t>oom with 2 year old boy waiting to see a provider: </a:t>
            </a:r>
          </a:p>
          <a:p>
            <a:pPr algn="ctr"/>
            <a:r>
              <a:rPr lang="en-US" b="1" dirty="0" smtClean="0"/>
              <a:t>63 minutes!</a:t>
            </a:r>
            <a:endParaRPr lang="en-US" b="1" dirty="0"/>
          </a:p>
        </p:txBody>
      </p:sp>
      <p:sp>
        <p:nvSpPr>
          <p:cNvPr id="7" name="TextBox 6"/>
          <p:cNvSpPr txBox="1"/>
          <p:nvPr/>
        </p:nvSpPr>
        <p:spPr>
          <a:xfrm>
            <a:off x="3048000" y="1219200"/>
            <a:ext cx="2819400" cy="830997"/>
          </a:xfrm>
          <a:prstGeom prst="rect">
            <a:avLst/>
          </a:prstGeom>
          <a:noFill/>
        </p:spPr>
        <p:txBody>
          <a:bodyPr wrap="square" rtlCol="0">
            <a:spAutoFit/>
          </a:bodyPr>
          <a:lstStyle/>
          <a:p>
            <a:pPr algn="ctr"/>
            <a:r>
              <a:rPr lang="en-US" sz="2400" dirty="0" smtClean="0"/>
              <a:t>Empathy doesn’t have to be huge</a:t>
            </a:r>
            <a:endParaRPr lang="en-US" sz="2400" dirty="0"/>
          </a:p>
        </p:txBody>
      </p:sp>
    </p:spTree>
    <p:extLst>
      <p:ext uri="{BB962C8B-B14F-4D97-AF65-F5344CB8AC3E}">
        <p14:creationId xmlns:p14="http://schemas.microsoft.com/office/powerpoint/2010/main" val="244618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7" presetClass="emph" presetSubtype="0" fill="remove" grpId="1" nodeType="clickEffect">
                                  <p:stCondLst>
                                    <p:cond delay="0"/>
                                  </p:stCondLst>
                                  <p:childTnLst>
                                    <p:animClr clrSpc="rgb" dir="cw">
                                      <p:cBhvr override="childStyle">
                                        <p:cTn id="51" dur="250" autoRev="1" fill="remove"/>
                                        <p:tgtEl>
                                          <p:spTgt spid="12"/>
                                        </p:tgtEl>
                                        <p:attrNameLst>
                                          <p:attrName>style.color</p:attrName>
                                        </p:attrNameLst>
                                      </p:cBhvr>
                                      <p:to>
                                        <a:schemeClr val="bg1"/>
                                      </p:to>
                                    </p:animClr>
                                    <p:animClr clrSpc="rgb" dir="cw">
                                      <p:cBhvr>
                                        <p:cTn id="52" dur="250" autoRev="1" fill="remove"/>
                                        <p:tgtEl>
                                          <p:spTgt spid="12"/>
                                        </p:tgtEl>
                                        <p:attrNameLst>
                                          <p:attrName>fillcolor</p:attrName>
                                        </p:attrNameLst>
                                      </p:cBhvr>
                                      <p:to>
                                        <a:schemeClr val="bg1"/>
                                      </p:to>
                                    </p:animClr>
                                    <p:set>
                                      <p:cBhvr>
                                        <p:cTn id="53" dur="250" autoRev="1" fill="remove"/>
                                        <p:tgtEl>
                                          <p:spTgt spid="12"/>
                                        </p:tgtEl>
                                        <p:attrNameLst>
                                          <p:attrName>fill.type</p:attrName>
                                        </p:attrNameLst>
                                      </p:cBhvr>
                                      <p:to>
                                        <p:strVal val="solid"/>
                                      </p:to>
                                    </p:set>
                                    <p:set>
                                      <p:cBhvr>
                                        <p:cTn id="54"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4508" y="228600"/>
            <a:ext cx="6781800" cy="838200"/>
          </a:xfrm>
        </p:spPr>
        <p:txBody>
          <a:bodyPr>
            <a:normAutofit/>
          </a:bodyPr>
          <a:lstStyle/>
          <a:p>
            <a:r>
              <a:rPr lang="en-US" sz="3600" dirty="0" smtClean="0">
                <a:latin typeface="Cambria" pitchFamily="18" charset="0"/>
              </a:rPr>
              <a:t>M &amp; M’s – What do you notice?</a:t>
            </a:r>
            <a:endParaRPr lang="en-US" sz="3600" dirty="0">
              <a:latin typeface="Cambria" pitchFamily="18"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397" t="25894" r="6278"/>
          <a:stretch/>
        </p:blipFill>
        <p:spPr>
          <a:xfrm>
            <a:off x="2713382" y="1371600"/>
            <a:ext cx="4678018" cy="4724400"/>
          </a:xfrm>
          <a:prstGeom prst="rect">
            <a:avLst/>
          </a:prstGeom>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018" t="13270" r="80149" b="57926"/>
          <a:stretch/>
        </p:blipFill>
        <p:spPr bwMode="auto">
          <a:xfrm>
            <a:off x="0" y="1066800"/>
            <a:ext cx="2431774" cy="3068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861" t="11096" r="39815" b="11549"/>
          <a:stretch/>
        </p:blipFill>
        <p:spPr bwMode="auto">
          <a:xfrm>
            <a:off x="76280" y="4219398"/>
            <a:ext cx="2453308" cy="23540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a:xfrm>
            <a:off x="2895600" y="6204140"/>
            <a:ext cx="4336572" cy="523220"/>
          </a:xfrm>
          <a:prstGeom prst="rect">
            <a:avLst/>
          </a:prstGeom>
        </p:spPr>
        <p:txBody>
          <a:bodyPr wrap="none">
            <a:spAutoFit/>
          </a:bodyPr>
          <a:lstStyle/>
          <a:p>
            <a:r>
              <a:rPr lang="en-US" sz="2800" dirty="0">
                <a:latin typeface="Cambria" pitchFamily="18" charset="0"/>
              </a:rPr>
              <a:t>Pay</a:t>
            </a:r>
            <a:r>
              <a:rPr lang="en-US" sz="2000" dirty="0">
                <a:latin typeface="Cambria" pitchFamily="18" charset="0"/>
              </a:rPr>
              <a:t> </a:t>
            </a:r>
            <a:r>
              <a:rPr lang="en-US" sz="2800" dirty="0">
                <a:latin typeface="Cambria" pitchFamily="18" charset="0"/>
              </a:rPr>
              <a:t>Attention to the </a:t>
            </a:r>
            <a:r>
              <a:rPr lang="en-US" sz="2800" dirty="0" smtClean="0">
                <a:latin typeface="Cambria" pitchFamily="18" charset="0"/>
              </a:rPr>
              <a:t>Basics!</a:t>
            </a:r>
            <a:endParaRPr lang="en-US" sz="2800" dirty="0"/>
          </a:p>
        </p:txBody>
      </p:sp>
    </p:spTree>
    <p:extLst>
      <p:ext uri="{BB962C8B-B14F-4D97-AF65-F5344CB8AC3E}">
        <p14:creationId xmlns:p14="http://schemas.microsoft.com/office/powerpoint/2010/main" val="414315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Hierarchy of Communication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61408939"/>
              </p:ext>
            </p:extLst>
          </p:nvPr>
        </p:nvGraphicFramePr>
        <p:xfrm>
          <a:off x="152400" y="1295400"/>
          <a:ext cx="85344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3733800" y="1981200"/>
            <a:ext cx="1600200" cy="1077218"/>
          </a:xfrm>
          <a:prstGeom prst="rect">
            <a:avLst/>
          </a:prstGeom>
          <a:noFill/>
        </p:spPr>
        <p:txBody>
          <a:bodyPr wrap="square" rtlCol="0">
            <a:spAutoFit/>
          </a:bodyPr>
          <a:lstStyle/>
          <a:p>
            <a:r>
              <a:rPr lang="en-US" sz="3200" dirty="0" smtClean="0"/>
              <a:t>Explain Things</a:t>
            </a:r>
            <a:endParaRPr lang="en-US" sz="3200" dirty="0"/>
          </a:p>
        </p:txBody>
      </p:sp>
      <p:sp>
        <p:nvSpPr>
          <p:cNvPr id="4" name="TextBox 3"/>
          <p:cNvSpPr txBox="1"/>
          <p:nvPr/>
        </p:nvSpPr>
        <p:spPr>
          <a:xfrm>
            <a:off x="3200400" y="3248561"/>
            <a:ext cx="2438400" cy="1323439"/>
          </a:xfrm>
          <a:prstGeom prst="rect">
            <a:avLst/>
          </a:prstGeom>
          <a:noFill/>
        </p:spPr>
        <p:txBody>
          <a:bodyPr wrap="square" rtlCol="0">
            <a:spAutoFit/>
          </a:bodyPr>
          <a:lstStyle/>
          <a:p>
            <a:pPr algn="ctr"/>
            <a:r>
              <a:rPr lang="en-US" sz="4000" dirty="0" smtClean="0"/>
              <a:t>Listen Carefully</a:t>
            </a:r>
            <a:endParaRPr lang="en-US" sz="4000" dirty="0"/>
          </a:p>
        </p:txBody>
      </p:sp>
      <p:sp>
        <p:nvSpPr>
          <p:cNvPr id="6" name="TextBox 5"/>
          <p:cNvSpPr txBox="1"/>
          <p:nvPr/>
        </p:nvSpPr>
        <p:spPr>
          <a:xfrm>
            <a:off x="2438400" y="5001161"/>
            <a:ext cx="4191000" cy="1323439"/>
          </a:xfrm>
          <a:prstGeom prst="rect">
            <a:avLst/>
          </a:prstGeom>
          <a:noFill/>
        </p:spPr>
        <p:txBody>
          <a:bodyPr wrap="square" rtlCol="0">
            <a:spAutoFit/>
          </a:bodyPr>
          <a:lstStyle/>
          <a:p>
            <a:pPr algn="ctr"/>
            <a:r>
              <a:rPr lang="en-US" sz="4000" dirty="0" smtClean="0"/>
              <a:t>Courtesy &amp; Respect</a:t>
            </a:r>
            <a:endParaRPr lang="en-US" sz="4000" dirty="0"/>
          </a:p>
        </p:txBody>
      </p:sp>
    </p:spTree>
    <p:extLst>
      <p:ext uri="{BB962C8B-B14F-4D97-AF65-F5344CB8AC3E}">
        <p14:creationId xmlns:p14="http://schemas.microsoft.com/office/powerpoint/2010/main" val="83842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6781800" cy="838200"/>
          </a:xfrm>
        </p:spPr>
        <p:txBody>
          <a:bodyPr>
            <a:normAutofit/>
          </a:bodyPr>
          <a:lstStyle/>
          <a:p>
            <a:r>
              <a:rPr lang="en-US" sz="3600" dirty="0" smtClean="0">
                <a:latin typeface="Cambria" pitchFamily="18" charset="0"/>
              </a:rPr>
              <a:t>Spectrum of Strategies </a:t>
            </a:r>
            <a:endParaRPr lang="en-US" sz="3600" dirty="0">
              <a:latin typeface="Cambria" pitchFamily="18" charset="0"/>
            </a:endParaRPr>
          </a:p>
        </p:txBody>
      </p:sp>
      <p:sp>
        <p:nvSpPr>
          <p:cNvPr id="5" name="Footer Placeholder 4"/>
          <p:cNvSpPr>
            <a:spLocks noGrp="1"/>
          </p:cNvSpPr>
          <p:nvPr>
            <p:ph type="ftr" sz="quarter" idx="4294967295"/>
          </p:nvPr>
        </p:nvSpPr>
        <p:spPr>
          <a:xfrm>
            <a:off x="6248400" y="6400800"/>
            <a:ext cx="2895600" cy="365125"/>
          </a:xfrm>
          <a:prstGeom prst="rect">
            <a:avLst/>
          </a:prstGeom>
        </p:spPr>
        <p:txBody>
          <a:bodyPr/>
          <a:lstStyle/>
          <a:p>
            <a:r>
              <a:rPr lang="en-US" sz="900" dirty="0" smtClean="0"/>
              <a:t>Copyright 2012, DTA Associates, Inc</a:t>
            </a:r>
            <a:r>
              <a:rPr lang="en-US" dirty="0" smtClean="0"/>
              <a:t>.</a:t>
            </a:r>
            <a:endParaRPr lang="en-US" dirty="0"/>
          </a:p>
        </p:txBody>
      </p:sp>
      <p:sp>
        <p:nvSpPr>
          <p:cNvPr id="10" name="Right Arrow 9"/>
          <p:cNvSpPr/>
          <p:nvPr/>
        </p:nvSpPr>
        <p:spPr>
          <a:xfrm>
            <a:off x="1524000" y="6362700"/>
            <a:ext cx="4572000" cy="1905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133600" y="5879068"/>
            <a:ext cx="3352800" cy="369332"/>
          </a:xfrm>
          <a:prstGeom prst="rect">
            <a:avLst/>
          </a:prstGeom>
          <a:noFill/>
        </p:spPr>
        <p:txBody>
          <a:bodyPr wrap="square" rtlCol="0">
            <a:spAutoFit/>
          </a:bodyPr>
          <a:lstStyle/>
          <a:p>
            <a:r>
              <a:rPr lang="en-US" dirty="0" smtClean="0"/>
              <a:t>Resource Investment ($/Time)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44979326"/>
              </p:ext>
            </p:extLst>
          </p:nvPr>
        </p:nvGraphicFramePr>
        <p:xfrm>
          <a:off x="228600" y="1244600"/>
          <a:ext cx="8229600" cy="4394200"/>
        </p:xfrm>
        <a:graphic>
          <a:graphicData uri="http://schemas.openxmlformats.org/drawingml/2006/table">
            <a:tbl>
              <a:tblPr firstRow="1" bandRow="1">
                <a:tableStyleId>{5C22544A-7EE6-4342-B048-85BDC9FD1C3A}</a:tableStyleId>
              </a:tblPr>
              <a:tblGrid>
                <a:gridCol w="1714500"/>
                <a:gridCol w="1714500"/>
                <a:gridCol w="2209800"/>
                <a:gridCol w="2590800"/>
              </a:tblGrid>
              <a:tr h="370840">
                <a:tc>
                  <a:txBody>
                    <a:bodyPr/>
                    <a:lstStyle/>
                    <a:p>
                      <a:endParaRPr lang="en-US" dirty="0"/>
                    </a:p>
                  </a:txBody>
                  <a:tcPr/>
                </a:tc>
                <a:tc>
                  <a:txBody>
                    <a:bodyPr/>
                    <a:lstStyle/>
                    <a:p>
                      <a:r>
                        <a:rPr lang="en-US" dirty="0" smtClean="0"/>
                        <a:t>Less</a:t>
                      </a:r>
                      <a:endParaRPr lang="en-US" dirty="0"/>
                    </a:p>
                  </a:txBody>
                  <a:tcPr/>
                </a:tc>
                <a:tc>
                  <a:txBody>
                    <a:bodyPr/>
                    <a:lstStyle/>
                    <a:p>
                      <a:r>
                        <a:rPr lang="en-US" dirty="0" smtClean="0"/>
                        <a:t>More</a:t>
                      </a:r>
                      <a:endParaRPr lang="en-US" dirty="0"/>
                    </a:p>
                  </a:txBody>
                  <a:tcPr/>
                </a:tc>
                <a:tc>
                  <a:txBody>
                    <a:bodyPr/>
                    <a:lstStyle/>
                    <a:p>
                      <a:r>
                        <a:rPr lang="en-US" dirty="0" smtClean="0"/>
                        <a:t>Most</a:t>
                      </a:r>
                      <a:endParaRPr lang="en-US" dirty="0"/>
                    </a:p>
                  </a:txBody>
                  <a:tcPr/>
                </a:tc>
              </a:tr>
              <a:tr h="370840">
                <a:tc>
                  <a:txBody>
                    <a:bodyPr/>
                    <a:lstStyle/>
                    <a:p>
                      <a:r>
                        <a:rPr lang="en-US" dirty="0" smtClean="0"/>
                        <a:t>Projecting the Patient Voice</a:t>
                      </a:r>
                      <a:endParaRPr lang="en-US" dirty="0"/>
                    </a:p>
                  </a:txBody>
                  <a:tcPr/>
                </a:tc>
                <a:tc>
                  <a:txBody>
                    <a:bodyPr/>
                    <a:lstStyle/>
                    <a:p>
                      <a:r>
                        <a:rPr lang="en-US" dirty="0" smtClean="0"/>
                        <a:t>Sharing comments</a:t>
                      </a:r>
                      <a:r>
                        <a:rPr lang="en-US" baseline="0" dirty="0" smtClean="0"/>
                        <a:t>, awards</a:t>
                      </a:r>
                      <a:endParaRPr lang="en-US" dirty="0"/>
                    </a:p>
                  </a:txBody>
                  <a:tcPr/>
                </a:tc>
                <a:tc>
                  <a:txBody>
                    <a:bodyPr/>
                    <a:lstStyle/>
                    <a:p>
                      <a:r>
                        <a:rPr lang="en-US" dirty="0" smtClean="0"/>
                        <a:t>Patient</a:t>
                      </a:r>
                      <a:r>
                        <a:rPr lang="en-US" baseline="0" dirty="0" smtClean="0"/>
                        <a:t> &amp; Family Advisory Council</a:t>
                      </a:r>
                      <a:endParaRPr lang="en-US" dirty="0"/>
                    </a:p>
                  </a:txBody>
                  <a:tcPr/>
                </a:tc>
                <a:tc>
                  <a:txBody>
                    <a:bodyPr/>
                    <a:lstStyle/>
                    <a:p>
                      <a:r>
                        <a:rPr lang="en-US" dirty="0" smtClean="0"/>
                        <a:t>Patients serving on committees</a:t>
                      </a:r>
                      <a:endParaRPr lang="en-US" dirty="0"/>
                    </a:p>
                  </a:txBody>
                  <a:tcPr/>
                </a:tc>
              </a:tr>
              <a:tr h="370840">
                <a:tc>
                  <a:txBody>
                    <a:bodyPr/>
                    <a:lstStyle/>
                    <a:p>
                      <a:r>
                        <a:rPr lang="en-US" dirty="0" smtClean="0"/>
                        <a:t>Data &amp; Reporting</a:t>
                      </a:r>
                      <a:endParaRPr lang="en-US" dirty="0"/>
                    </a:p>
                  </a:txBody>
                  <a:tcPr/>
                </a:tc>
                <a:tc>
                  <a:txBody>
                    <a:bodyPr/>
                    <a:lstStyle/>
                    <a:p>
                      <a:r>
                        <a:rPr lang="en-US" dirty="0" smtClean="0"/>
                        <a:t>Clinic/site/unit level</a:t>
                      </a:r>
                      <a:endParaRPr lang="en-US" dirty="0"/>
                    </a:p>
                  </a:txBody>
                  <a:tcPr/>
                </a:tc>
                <a:tc>
                  <a:txBody>
                    <a:bodyPr/>
                    <a:lstStyle/>
                    <a:p>
                      <a:r>
                        <a:rPr lang="en-US" dirty="0" smtClean="0"/>
                        <a:t>Physician</a:t>
                      </a:r>
                      <a:r>
                        <a:rPr lang="en-US" baseline="0" dirty="0" smtClean="0"/>
                        <a:t> level</a:t>
                      </a:r>
                      <a:endParaRPr lang="en-US" dirty="0"/>
                    </a:p>
                  </a:txBody>
                  <a:tcPr/>
                </a:tc>
                <a:tc>
                  <a:txBody>
                    <a:bodyPr/>
                    <a:lstStyle/>
                    <a:p>
                      <a:r>
                        <a:rPr lang="en-US" dirty="0" smtClean="0"/>
                        <a:t>Enterprise Data Warehouse</a:t>
                      </a:r>
                      <a:endParaRPr lang="en-US" dirty="0"/>
                    </a:p>
                  </a:txBody>
                  <a:tcPr/>
                </a:tc>
              </a:tr>
              <a:tr h="370840">
                <a:tc>
                  <a:txBody>
                    <a:bodyPr/>
                    <a:lstStyle/>
                    <a:p>
                      <a:r>
                        <a:rPr lang="en-US" dirty="0" smtClean="0"/>
                        <a:t>Goal Setting &amp; Compensation</a:t>
                      </a:r>
                      <a:endParaRPr lang="en-US" dirty="0"/>
                    </a:p>
                  </a:txBody>
                  <a:tcPr/>
                </a:tc>
                <a:tc>
                  <a:txBody>
                    <a:bodyPr/>
                    <a:lstStyle/>
                    <a:p>
                      <a:r>
                        <a:rPr lang="en-US" dirty="0" smtClean="0"/>
                        <a:t>Identify</a:t>
                      </a:r>
                      <a:r>
                        <a:rPr lang="en-US" baseline="0" dirty="0" smtClean="0"/>
                        <a:t> areas of focus</a:t>
                      </a:r>
                      <a:endParaRPr lang="en-US" dirty="0"/>
                    </a:p>
                  </a:txBody>
                  <a:tcPr/>
                </a:tc>
                <a:tc>
                  <a:txBody>
                    <a:bodyPr/>
                    <a:lstStyle/>
                    <a:p>
                      <a:r>
                        <a:rPr lang="en-US" dirty="0" smtClean="0"/>
                        <a:t>Internal scorecard</a:t>
                      </a:r>
                      <a:endParaRPr lang="en-US" dirty="0"/>
                    </a:p>
                  </a:txBody>
                  <a:tcPr/>
                </a:tc>
                <a:tc>
                  <a:txBody>
                    <a:bodyPr/>
                    <a:lstStyle/>
                    <a:p>
                      <a:r>
                        <a:rPr lang="en-US" dirty="0" smtClean="0"/>
                        <a:t>Tied to physician compensation</a:t>
                      </a:r>
                      <a:endParaRPr lang="en-US" dirty="0"/>
                    </a:p>
                  </a:txBody>
                  <a:tcPr/>
                </a:tc>
              </a:tr>
              <a:tr h="370840">
                <a:tc>
                  <a:txBody>
                    <a:bodyPr/>
                    <a:lstStyle/>
                    <a:p>
                      <a:r>
                        <a:rPr lang="en-US" dirty="0" smtClean="0"/>
                        <a:t>Service Strategy &amp; Training</a:t>
                      </a:r>
                      <a:endParaRPr lang="en-US" dirty="0"/>
                    </a:p>
                  </a:txBody>
                  <a:tcPr/>
                </a:tc>
                <a:tc>
                  <a:txBody>
                    <a:bodyPr/>
                    <a:lstStyle/>
                    <a:p>
                      <a:r>
                        <a:rPr lang="en-US" dirty="0" smtClean="0"/>
                        <a:t>Discuss at provider</a:t>
                      </a:r>
                      <a:r>
                        <a:rPr lang="en-US" baseline="0" dirty="0" smtClean="0"/>
                        <a:t> meetings</a:t>
                      </a:r>
                      <a:endParaRPr lang="en-US" dirty="0"/>
                    </a:p>
                  </a:txBody>
                  <a:tcPr/>
                </a:tc>
                <a:tc>
                  <a:txBody>
                    <a:bodyPr/>
                    <a:lstStyle/>
                    <a:p>
                      <a:r>
                        <a:rPr lang="en-US" dirty="0" smtClean="0"/>
                        <a:t>Develop/adopt</a:t>
                      </a:r>
                      <a:r>
                        <a:rPr lang="en-US" baseline="0" dirty="0" smtClean="0"/>
                        <a:t> a service </a:t>
                      </a:r>
                      <a:r>
                        <a:rPr lang="en-US" sz="1800" kern="1200" dirty="0" smtClean="0">
                          <a:solidFill>
                            <a:schemeClr val="dk1"/>
                          </a:solidFill>
                          <a:effectLst/>
                          <a:latin typeface="+mn-lt"/>
                          <a:ea typeface="+mn-ea"/>
                          <a:cs typeface="+mn-cs"/>
                        </a:rPr>
                        <a:t>mnemonic</a:t>
                      </a:r>
                      <a:r>
                        <a:rPr lang="en-US" baseline="0" dirty="0" smtClean="0"/>
                        <a:t>,</a:t>
                      </a:r>
                    </a:p>
                    <a:p>
                      <a:r>
                        <a:rPr lang="en-US" baseline="0" dirty="0" smtClean="0"/>
                        <a:t>Video vignettes</a:t>
                      </a:r>
                      <a:endParaRPr lang="en-US" dirty="0"/>
                    </a:p>
                  </a:txBody>
                  <a:tcPr/>
                </a:tc>
                <a:tc>
                  <a:txBody>
                    <a:bodyPr/>
                    <a:lstStyle/>
                    <a:p>
                      <a:r>
                        <a:rPr lang="en-US" dirty="0" smtClean="0"/>
                        <a:t>Service training,</a:t>
                      </a:r>
                      <a:r>
                        <a:rPr lang="en-US" baseline="0" dirty="0" smtClean="0"/>
                        <a:t> CMEs</a:t>
                      </a:r>
                      <a:endParaRPr lang="en-US" dirty="0"/>
                    </a:p>
                  </a:txBody>
                  <a:tcPr/>
                </a:tc>
              </a:tr>
              <a:tr h="370840">
                <a:tc>
                  <a:txBody>
                    <a:bodyPr/>
                    <a:lstStyle/>
                    <a:p>
                      <a:r>
                        <a:rPr lang="en-US" dirty="0" smtClean="0"/>
                        <a:t>Other</a:t>
                      </a:r>
                      <a:endParaRPr lang="en-US" dirty="0"/>
                    </a:p>
                  </a:txBody>
                  <a:tcPr/>
                </a:tc>
                <a:tc>
                  <a:txBody>
                    <a:bodyPr/>
                    <a:lstStyle/>
                    <a:p>
                      <a:r>
                        <a:rPr lang="en-US" dirty="0" smtClean="0"/>
                        <a:t>Newsletters, Cards, Care boards</a:t>
                      </a:r>
                    </a:p>
                  </a:txBody>
                  <a:tcPr/>
                </a:tc>
                <a:tc>
                  <a:txBody>
                    <a:bodyPr/>
                    <a:lstStyle/>
                    <a:p>
                      <a:r>
                        <a:rPr lang="en-US" dirty="0" smtClean="0"/>
                        <a:t>Care team coaching, mystery shopping</a:t>
                      </a:r>
                      <a:endParaRPr lang="en-US" dirty="0"/>
                    </a:p>
                  </a:txBody>
                  <a:tcPr/>
                </a:tc>
                <a:tc>
                  <a:txBody>
                    <a:bodyPr/>
                    <a:lstStyle/>
                    <a:p>
                      <a:r>
                        <a:rPr lang="en-US" dirty="0" smtClean="0"/>
                        <a:t>SWAT</a:t>
                      </a:r>
                      <a:r>
                        <a:rPr lang="en-US" baseline="0" dirty="0" smtClean="0"/>
                        <a:t> Teams, Patient Centered Medical Home</a:t>
                      </a:r>
                      <a:endParaRPr lang="en-US" dirty="0"/>
                    </a:p>
                  </a:txBody>
                  <a:tcPr/>
                </a:tc>
              </a:tr>
            </a:tbl>
          </a:graphicData>
        </a:graphic>
      </p:graphicFrame>
    </p:spTree>
    <p:extLst>
      <p:ext uri="{BB962C8B-B14F-4D97-AF65-F5344CB8AC3E}">
        <p14:creationId xmlns:p14="http://schemas.microsoft.com/office/powerpoint/2010/main" val="724341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North Memorial Medical Center</a:t>
            </a:r>
            <a:endParaRPr lang="en-US" dirty="0"/>
          </a:p>
        </p:txBody>
      </p:sp>
      <p:sp>
        <p:nvSpPr>
          <p:cNvPr id="4" name="Date Placeholder 3"/>
          <p:cNvSpPr>
            <a:spLocks noGrp="1"/>
          </p:cNvSpPr>
          <p:nvPr>
            <p:ph type="dt" sz="half" idx="10"/>
          </p:nvPr>
        </p:nvSpPr>
        <p:spPr/>
        <p:txBody>
          <a:bodyPr/>
          <a:lstStyle/>
          <a:p>
            <a:fld id="{D6FC59A6-C9AC-431B-B71F-8A590133366D}" type="datetime1">
              <a:rPr lang="en-US" smtClean="0"/>
              <a:t>5/29/2014</a:t>
            </a:fld>
            <a:endParaRPr lang="en-US" dirty="0"/>
          </a:p>
        </p:txBody>
      </p:sp>
      <p:sp>
        <p:nvSpPr>
          <p:cNvPr id="6" name="Slide Number Placeholder 5"/>
          <p:cNvSpPr>
            <a:spLocks noGrp="1"/>
          </p:cNvSpPr>
          <p:nvPr>
            <p:ph type="sldNum" sz="quarter" idx="12"/>
          </p:nvPr>
        </p:nvSpPr>
        <p:spPr/>
        <p:txBody>
          <a:bodyPr/>
          <a:lstStyle/>
          <a:p>
            <a:fld id="{7E45457E-C68E-4D06-BDD0-0CF1F5E93C20}" type="slidenum">
              <a:rPr lang="en-US" smtClean="0"/>
              <a:t>6</a:t>
            </a:fld>
            <a:endParaRPr lang="en-US" dirty="0"/>
          </a:p>
        </p:txBody>
      </p:sp>
      <p:pic>
        <p:nvPicPr>
          <p:cNvPr id="1026" name="Picture 2" descr="http://intranet/DesktopModules/FileLinks/RedirectFile.ashx?Path=%2fPortals%2f0%2fMarketing%2fCorporate+Photos%2fExterior+Hospital%2fExterior+Photos+19.jpg&amp;M=1943&amp;U=-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99" y="990600"/>
            <a:ext cx="2854401" cy="19037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543800" y="1870770"/>
            <a:ext cx="1598771" cy="3539430"/>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t>Level I trauma</a:t>
            </a:r>
          </a:p>
          <a:p>
            <a:r>
              <a:rPr lang="en-US" sz="1400" dirty="0"/>
              <a:t>c</a:t>
            </a:r>
            <a:r>
              <a:rPr lang="en-US" sz="1400" dirty="0" smtClean="0"/>
              <a:t>are facility in</a:t>
            </a:r>
          </a:p>
          <a:p>
            <a:r>
              <a:rPr lang="en-US" sz="1400" dirty="0" smtClean="0"/>
              <a:t>Minneapolis</a:t>
            </a:r>
          </a:p>
          <a:p>
            <a:endParaRPr lang="en-US" sz="1400" dirty="0"/>
          </a:p>
          <a:p>
            <a:pPr marL="285750" indent="-285750">
              <a:buFont typeface="Arial" panose="020B0604020202020204" pitchFamily="34" charset="0"/>
              <a:buChar char="•"/>
            </a:pPr>
            <a:r>
              <a:rPr lang="en-US" sz="1400" dirty="0" smtClean="0"/>
              <a:t>Average daily</a:t>
            </a:r>
          </a:p>
          <a:p>
            <a:r>
              <a:rPr lang="en-US" sz="1400" dirty="0" smtClean="0"/>
              <a:t>Census = 240</a:t>
            </a:r>
          </a:p>
          <a:p>
            <a:endParaRPr lang="en-US" sz="1400" dirty="0" smtClean="0"/>
          </a:p>
          <a:p>
            <a:pPr marL="285750" indent="-285750">
              <a:buFont typeface="Arial" panose="020B0604020202020204" pitchFamily="34" charset="0"/>
              <a:buChar char="•"/>
            </a:pPr>
            <a:r>
              <a:rPr lang="en-US" sz="1400" dirty="0" smtClean="0"/>
              <a:t>70,000 annual</a:t>
            </a:r>
          </a:p>
          <a:p>
            <a:r>
              <a:rPr lang="en-US" sz="1400" dirty="0" smtClean="0"/>
              <a:t>ED visits </a:t>
            </a:r>
          </a:p>
          <a:p>
            <a:endParaRPr lang="en-US" sz="1400" dirty="0" smtClean="0"/>
          </a:p>
          <a:p>
            <a:pPr marL="285750" indent="-285750">
              <a:buFont typeface="Arial" panose="020B0604020202020204" pitchFamily="34" charset="0"/>
              <a:buChar char="•"/>
            </a:pPr>
            <a:r>
              <a:rPr lang="en-US" sz="1400" dirty="0" smtClean="0"/>
              <a:t>Large</a:t>
            </a:r>
            <a:r>
              <a:rPr lang="en-US" sz="1400" dirty="0"/>
              <a:t> </a:t>
            </a:r>
            <a:r>
              <a:rPr lang="en-US" sz="1400" dirty="0" smtClean="0"/>
              <a:t>Medicare</a:t>
            </a:r>
          </a:p>
          <a:p>
            <a:r>
              <a:rPr lang="en-US" sz="1400" dirty="0" smtClean="0"/>
              <a:t>Population</a:t>
            </a:r>
          </a:p>
          <a:p>
            <a:endParaRPr lang="en-US" sz="1400" dirty="0" smtClean="0"/>
          </a:p>
          <a:p>
            <a:pPr marL="285750" indent="-285750">
              <a:buFont typeface="Arial" panose="020B0604020202020204" pitchFamily="34" charset="0"/>
              <a:buChar char="•"/>
            </a:pPr>
            <a:r>
              <a:rPr lang="en-US" sz="1400" dirty="0" smtClean="0"/>
              <a:t>Full spectrum </a:t>
            </a:r>
          </a:p>
          <a:p>
            <a:r>
              <a:rPr lang="en-US" sz="1400" dirty="0"/>
              <a:t>o</a:t>
            </a:r>
            <a:r>
              <a:rPr lang="en-US" sz="1400" dirty="0" smtClean="0"/>
              <a:t>f care excluding </a:t>
            </a:r>
          </a:p>
          <a:p>
            <a:r>
              <a:rPr lang="en-US" sz="1400" dirty="0" smtClean="0"/>
              <a:t>transplants</a:t>
            </a:r>
          </a:p>
        </p:txBody>
      </p:sp>
      <p:graphicFrame>
        <p:nvGraphicFramePr>
          <p:cNvPr id="11" name="Chart 10"/>
          <p:cNvGraphicFramePr>
            <a:graphicFrameLocks/>
          </p:cNvGraphicFramePr>
          <p:nvPr>
            <p:extLst>
              <p:ext uri="{D42A27DB-BD31-4B8C-83A1-F6EECF244321}">
                <p14:modId xmlns:p14="http://schemas.microsoft.com/office/powerpoint/2010/main" val="395681690"/>
              </p:ext>
            </p:extLst>
          </p:nvPr>
        </p:nvGraphicFramePr>
        <p:xfrm>
          <a:off x="838199" y="2894328"/>
          <a:ext cx="6433131" cy="3677743"/>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3429000" y="1143000"/>
            <a:ext cx="3352800" cy="1569660"/>
          </a:xfrm>
          <a:prstGeom prst="rect">
            <a:avLst/>
          </a:prstGeom>
          <a:noFill/>
          <a:ln>
            <a:solidFill>
              <a:schemeClr val="accent1"/>
            </a:solidFill>
          </a:ln>
        </p:spPr>
        <p:txBody>
          <a:bodyPr wrap="square" rtlCol="0">
            <a:spAutoFit/>
          </a:bodyPr>
          <a:lstStyle/>
          <a:p>
            <a:r>
              <a:rPr lang="en-US" sz="2400" dirty="0" smtClean="0"/>
              <a:t>North Memorial Medical Center </a:t>
            </a:r>
            <a:r>
              <a:rPr lang="en-US" sz="2400" dirty="0" smtClean="0"/>
              <a:t>improved 10x </a:t>
            </a:r>
            <a:r>
              <a:rPr lang="en-US" sz="2400" dirty="0" smtClean="0"/>
              <a:t>the national </a:t>
            </a:r>
            <a:r>
              <a:rPr lang="en-US" sz="2400" dirty="0" smtClean="0"/>
              <a:t>rate of improvement!</a:t>
            </a:r>
            <a:endParaRPr lang="en-US" sz="2400" dirty="0"/>
          </a:p>
        </p:txBody>
      </p:sp>
    </p:spTree>
    <p:extLst>
      <p:ext uri="{BB962C8B-B14F-4D97-AF65-F5344CB8AC3E}">
        <p14:creationId xmlns:p14="http://schemas.microsoft.com/office/powerpoint/2010/main" val="3294120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2266</TotalTime>
  <Words>344</Words>
  <Application>Microsoft Office PowerPoint</Application>
  <PresentationFormat>On-screen Show (4:3)</PresentationFormat>
  <Paragraphs>66</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Communication Counts  Janiece Gray, Founding Partner DTA Associates  </vt:lpstr>
      <vt:lpstr>Start with a Story…</vt:lpstr>
      <vt:lpstr>M &amp; M’s – What do you notice?</vt:lpstr>
      <vt:lpstr>A Hierarchy of Communication</vt:lpstr>
      <vt:lpstr>Spectrum of Strategies </vt:lpstr>
      <vt:lpstr>North Memorial Medical Center</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title slide</dc:title>
  <dc:creator>Kevin J. Campbell</dc:creator>
  <cp:lastModifiedBy>Janiece</cp:lastModifiedBy>
  <cp:revision>60</cp:revision>
  <dcterms:created xsi:type="dcterms:W3CDTF">2012-08-01T03:41:14Z</dcterms:created>
  <dcterms:modified xsi:type="dcterms:W3CDTF">2014-05-29T12:36:59Z</dcterms:modified>
</cp:coreProperties>
</file>