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93" autoAdjust="0"/>
  </p:normalViewPr>
  <p:slideViewPr>
    <p:cSldViewPr>
      <p:cViewPr varScale="1">
        <p:scale>
          <a:sx n="67" d="100"/>
          <a:sy n="67" d="100"/>
        </p:scale>
        <p:origin x="-19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457A-FF44-4411-8013-85886A5A687C}" type="datetimeFigureOut">
              <a:rPr lang="en-US" smtClean="0"/>
              <a:t>10/3/2014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C8F0E-8532-4DD6-95A7-F50F67D7BC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C8F0E-8532-4DD6-95A7-F50F67D7BC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0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C8F0E-8532-4DD6-95A7-F50F67D7BC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C8F0E-8532-4DD6-95A7-F50F67D7BC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AC433A7-A690-F543-BA03-2F3D97D5C65D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3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B82240A-B14F-3C42-A9D8-F9510877CEFE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EF498F3-5120-2E45-9BE8-79AAD5465E02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4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1918" y="6198915"/>
            <a:ext cx="1481137" cy="433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8C52-CC83-4245-A4A1-17A8BB577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34801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4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713" y="162592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713" y="2331472"/>
            <a:ext cx="4040188" cy="31549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538" y="162592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538" y="2331471"/>
            <a:ext cx="4041775" cy="31549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47713" y="682744"/>
            <a:ext cx="8229600" cy="6039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0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582158C-D12E-B047-915A-C5A2E6697F15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A61F3-7190-0B4F-B9DE-8408B426250F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94CA737-6719-C349-864E-37196635F616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CEEB9A-D008-A24A-A50B-1EA03731150D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183164A-23BC-8946-918D-B67B4869F48F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BAE56C1-DBC7-E243-B7F2-AC5518CA7983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BD803D6-8CF0-1145-9BB0-F3544B85014B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7805BBB-0046-3947-96AB-FB377A1A6172}" type="datetime1">
              <a:rPr lang="en-US">
                <a:solidFill>
                  <a:prstClr val="black"/>
                </a:solidFill>
              </a:rPr>
              <a:pPr defTabSz="457200"/>
              <a:t>10/3/2014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MS_eHealth_PPT_inside_Template_V1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87250"/>
            <a:ext cx="8229600" cy="808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4255"/>
            <a:ext cx="8229600" cy="382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1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defTabSz="457200"/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 spc="-150">
          <a:solidFill>
            <a:srgbClr val="2450A7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400"/>
        </a:spcBef>
        <a:spcAft>
          <a:spcPts val="600"/>
        </a:spcAft>
        <a:buClr>
          <a:srgbClr val="0B3871"/>
        </a:buClr>
        <a:buFont typeface="Lucida Grande"/>
        <a:buChar char="»"/>
        <a:defRPr sz="2200" kern="1200">
          <a:solidFill>
            <a:srgbClr val="404040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ts val="400"/>
        </a:spcBef>
        <a:spcAft>
          <a:spcPts val="600"/>
        </a:spcAft>
        <a:buClr>
          <a:srgbClr val="0B3871"/>
        </a:buClr>
        <a:buFont typeface="Arial"/>
        <a:buChar char="–"/>
        <a:defRPr sz="1400" kern="1200">
          <a:solidFill>
            <a:srgbClr val="404040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ts val="400"/>
        </a:spcBef>
        <a:spcAft>
          <a:spcPts val="600"/>
        </a:spcAft>
        <a:buClr>
          <a:srgbClr val="0B3871"/>
        </a:buClr>
        <a:buFont typeface="Arial"/>
        <a:buChar char="•"/>
        <a:defRPr sz="1400" kern="1200">
          <a:solidFill>
            <a:srgbClr val="404040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ts val="400"/>
        </a:spcBef>
        <a:spcAft>
          <a:spcPts val="600"/>
        </a:spcAft>
        <a:buClr>
          <a:srgbClr val="0B3871"/>
        </a:buClr>
        <a:buFont typeface="Arial"/>
        <a:buChar char="–"/>
        <a:defRPr sz="1400" kern="1200">
          <a:solidFill>
            <a:srgbClr val="404040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ts val="400"/>
        </a:spcBef>
        <a:spcAft>
          <a:spcPts val="600"/>
        </a:spcAft>
        <a:buClr>
          <a:srgbClr val="0B3871"/>
        </a:buClr>
        <a:buFont typeface="Arial"/>
        <a:buChar char="»"/>
        <a:defRPr sz="1400" kern="1200">
          <a:solidFill>
            <a:srgbClr val="40404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ms.gov/Regulations-and-Guidance/Legislation/EHRIncentivePrograms/Downloads/EHR_SupportingDocumentation_Audits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ms.gov/Regulations-and-Guidance/Legislation/EHRIncentivePrograms/Downloads/Stage2_AuditGuidan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s.gov/Regulations-and-Guidance/Legislation/EHRIncentivePrograms/Downloads/SampleAuditLetter.pdf" TargetMode="External"/><Relationship Id="rId2" Type="http://schemas.openxmlformats.org/officeDocument/2006/relationships/hyperlink" Target="http://www.cms.gov/Regulations-and-Guidance/Legislation/EHRIncentivePrograms/Downloads/EHR_SupportingDocumentation_Audi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ms.gov/Regulations-and-Guidance/Legislation/EHRIncentivePrograms/Downloads/EHR_Audit_Overview_FactSheet.pdf" TargetMode="External"/><Relationship Id="rId4" Type="http://schemas.openxmlformats.org/officeDocument/2006/relationships/hyperlink" Target="http://www.cms.gov/Regulations-and-Guidance/Legislation/EHRIncentivePrograms/Downloads/EHR_SupportingDocumentation_AuditsEHCA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Audits for the Medicare and Medicaid EHR Incentive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Vidya Sellappan</a:t>
            </a:r>
          </a:p>
          <a:p>
            <a:r>
              <a:rPr lang="en-US" dirty="0" smtClean="0"/>
              <a:t>HIT Initiatives Group, 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796143"/>
            <a:ext cx="8018381" cy="468778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Any provider that receives an EHR incentive payment for either EHR Incentive Program may be subject to an </a:t>
            </a:r>
            <a:r>
              <a:rPr lang="en-US" sz="2000" dirty="0" smtClean="0">
                <a:solidFill>
                  <a:srgbClr val="404040"/>
                </a:solidFill>
              </a:rPr>
              <a:t>audit.</a:t>
            </a:r>
          </a:p>
          <a:p>
            <a:pPr marL="0" indent="0"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</a:rPr>
              <a:t>CMS, and its contractor, Figliozzi and Company, will perform audits on Medicare and dually-eligible (Medicare and Medicaid) providers who are participating in the EHR Incentive </a:t>
            </a:r>
            <a:r>
              <a:rPr lang="en-US" sz="2000" dirty="0" smtClean="0">
                <a:solidFill>
                  <a:srgbClr val="404040"/>
                </a:solidFill>
              </a:rPr>
              <a:t>Programs.</a:t>
            </a:r>
          </a:p>
          <a:p>
            <a:pPr marL="0" indent="0"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</a:rPr>
              <a:t>States, and </a:t>
            </a:r>
            <a:r>
              <a:rPr lang="en-US" sz="2000" dirty="0" smtClean="0"/>
              <a:t>their</a:t>
            </a:r>
            <a:r>
              <a:rPr lang="en-US" sz="2000" dirty="0" smtClean="0">
                <a:solidFill>
                  <a:srgbClr val="404040"/>
                </a:solidFill>
              </a:rPr>
              <a:t> </a:t>
            </a:r>
            <a:r>
              <a:rPr lang="en-US" sz="2000" dirty="0">
                <a:solidFill>
                  <a:srgbClr val="404040"/>
                </a:solidFill>
              </a:rPr>
              <a:t>contractor, will perform audits on Medicaid providers participating in the Medicaid EHR Incentive </a:t>
            </a:r>
            <a:r>
              <a:rPr lang="en-US" sz="2000" dirty="0" smtClean="0">
                <a:solidFill>
                  <a:srgbClr val="404040"/>
                </a:solidFill>
              </a:rPr>
              <a:t>Program.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Audits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796142"/>
            <a:ext cx="8018381" cy="4376058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Medicare EPs and Dual-Eligible Hospitals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Pre- and post-payment audits are performed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5-10% of providers subject to pre/post-payment audits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audits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risk profile of suspicious/anomalous data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provider continues to exhibit suspicious/anomalous data, could be subject to successive audits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ensure robust oversight, CMS will not be making the risk profile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14693" y="5334001"/>
            <a:ext cx="8448305" cy="615042"/>
          </a:xfrm>
          <a:prstGeom prst="roundRect">
            <a:avLst/>
          </a:prstGeom>
          <a:solidFill>
            <a:srgbClr val="D9E4F2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87634" cy="36576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the provider’s responsibility to maintain documentation. </a:t>
            </a:r>
          </a:p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support attestation data for meaningful use objectives and clinical quality measures should be retained for 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six years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post-attestation.</a:t>
            </a:r>
          </a:p>
          <a:p>
            <a:pPr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any electronic or paper documentation that supports attestation, including documentation that supports values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provider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entered in the Attestation Module for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CQMs.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Hospitals should also maintain documentation that supports their payment calculations.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Medicaid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providers can contact their State Medicaid Agency for more information about audits for Medicaid EHR </a:t>
            </a:r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Incentive Program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payments.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Source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8" y="1795399"/>
            <a:ext cx="8018381" cy="280185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404040"/>
                </a:solidFill>
              </a:rPr>
              <a:t>Primary source document is usually the report generated by the provider’s certified EHR technology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404040"/>
                </a:solidFill>
              </a:rPr>
              <a:t>Report should contain the following elements:</a:t>
            </a:r>
          </a:p>
          <a:p>
            <a:pPr lvl="1">
              <a:spcAft>
                <a:spcPts val="1200"/>
              </a:spcAft>
              <a:buFont typeface="Lucida Grande"/>
              <a:buChar char="-"/>
            </a:pPr>
            <a:r>
              <a:rPr lang="en-US" sz="1600" dirty="0">
                <a:solidFill>
                  <a:srgbClr val="404040"/>
                </a:solidFill>
              </a:rPr>
              <a:t>Numerators and denominators for the measures</a:t>
            </a:r>
          </a:p>
          <a:p>
            <a:pPr lvl="1">
              <a:spcAft>
                <a:spcPts val="1200"/>
              </a:spcAft>
              <a:buFont typeface="Lucida Grande"/>
              <a:buChar char="-"/>
            </a:pPr>
            <a:r>
              <a:rPr lang="en-US" sz="1600" dirty="0">
                <a:solidFill>
                  <a:srgbClr val="404040"/>
                </a:solidFill>
              </a:rPr>
              <a:t>Time period the report covers </a:t>
            </a:r>
          </a:p>
          <a:p>
            <a:pPr lvl="1">
              <a:spcAft>
                <a:spcPts val="1200"/>
              </a:spcAft>
              <a:buFont typeface="Lucida Grande"/>
              <a:buChar char="-"/>
            </a:pPr>
            <a:r>
              <a:rPr lang="en-US" sz="1600" dirty="0">
                <a:solidFill>
                  <a:srgbClr val="404040"/>
                </a:solidFill>
              </a:rPr>
              <a:t>Evidence to support that it was generated for that provider (e.g., identified by National Provider Identifier (NPI), CMS Certification Number (CCN), provider name, practice name, etc.</a:t>
            </a:r>
            <a:r>
              <a:rPr lang="en-US" sz="1600" dirty="0" smtClean="0">
                <a:solidFill>
                  <a:srgbClr val="404040"/>
                </a:solidFill>
              </a:rPr>
              <a:t>)</a:t>
            </a:r>
          </a:p>
          <a:p>
            <a:pPr marL="514350" indent="-457200">
              <a:spcAft>
                <a:spcPts val="1200"/>
              </a:spcAft>
            </a:pPr>
            <a:r>
              <a:rPr lang="en-US" sz="2000" dirty="0">
                <a:solidFill>
                  <a:srgbClr val="404040"/>
                </a:solidFill>
              </a:rPr>
              <a:t>Snapshot vs. rolling reports</a:t>
            </a:r>
          </a:p>
          <a:p>
            <a:pPr lvl="1">
              <a:spcAft>
                <a:spcPts val="1200"/>
              </a:spcAft>
              <a:buFont typeface="Lucida Grande"/>
              <a:buChar char="-"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7251"/>
            <a:ext cx="8229600" cy="536750"/>
          </a:xfrm>
        </p:spPr>
        <p:txBody>
          <a:bodyPr/>
          <a:lstStyle/>
          <a:p>
            <a:r>
              <a:rPr lang="en-US" dirty="0" smtClean="0"/>
              <a:t>Audits and the 2014 CEHRT Flex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/>
              <a:t>CMS released a final rule in September allowing CEHRT </a:t>
            </a:r>
            <a:r>
              <a:rPr lang="en-US" sz="1800" dirty="0"/>
              <a:t>flexibility </a:t>
            </a:r>
            <a:r>
              <a:rPr lang="en-US" sz="1800" dirty="0" smtClean="0"/>
              <a:t>for an </a:t>
            </a:r>
            <a:r>
              <a:rPr lang="en-US" sz="1800" dirty="0"/>
              <a:t>EHR Reporting Period in </a:t>
            </a:r>
            <a:r>
              <a:rPr lang="en-US" sz="1800" dirty="0" smtClean="0"/>
              <a:t>2014.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 smtClean="0"/>
              <a:t>CMS will continue to </a:t>
            </a:r>
            <a:r>
              <a:rPr lang="en-US" sz="1800" dirty="0"/>
              <a:t>follow standard guidelines used for CMS programs with audit provisions, </a:t>
            </a:r>
            <a:r>
              <a:rPr lang="en-US" sz="1800" dirty="0" smtClean="0"/>
              <a:t>including: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Auditing </a:t>
            </a:r>
            <a:r>
              <a:rPr lang="en-US" dirty="0"/>
              <a:t>providers based on a random selection </a:t>
            </a:r>
            <a:r>
              <a:rPr lang="en-US" dirty="0" smtClean="0"/>
              <a:t>process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Selection also based </a:t>
            </a:r>
            <a:r>
              <a:rPr lang="en-US" dirty="0"/>
              <a:t>on key identifiers such as prior audit failure or known incidence of </a:t>
            </a:r>
            <a:r>
              <a:rPr lang="en-US" dirty="0" smtClean="0"/>
              <a:t>fraud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Providers </a:t>
            </a:r>
            <a:r>
              <a:rPr lang="en-US" sz="1800" dirty="0"/>
              <a:t>will not be targeted by provider type, location, stage of meaningful use, or participation year. </a:t>
            </a:r>
            <a:endParaRPr lang="en-US" sz="1800" dirty="0" smtClean="0"/>
          </a:p>
          <a:p>
            <a:pPr>
              <a:spcAft>
                <a:spcPts val="1200"/>
              </a:spcAft>
            </a:pPr>
            <a:r>
              <a:rPr lang="en-US" sz="1800" dirty="0"/>
              <a:t>CMS will provide guidance to auditors relating to the </a:t>
            </a:r>
            <a:r>
              <a:rPr lang="en-US" sz="1800" dirty="0" smtClean="0"/>
              <a:t>final rule.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Auditors </a:t>
            </a:r>
            <a:r>
              <a:rPr lang="en-US" sz="1800" dirty="0"/>
              <a:t>will be instructed to work closely with providers on the supporting documentation </a:t>
            </a:r>
            <a:r>
              <a:rPr lang="en-US" sz="1800" dirty="0" smtClean="0"/>
              <a:t>needed.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Guidance: Stage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3124201" cy="3408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5334000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http://www.cms.gov/Regulations-and-Guidance/Legislation/EHRIncentivePrograms/Downloads/EHR_SupportingDocumentation_Audits.pdf</a:t>
            </a:r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8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Guidance: Stage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436912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http://www.cms.gov/Regulations-and-Guidance/Legislation/EHRIncentivePrograms/Downloads/Stage2_AuditGuidance.pdf</a:t>
            </a:r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0" t="9574" r="12337" b="3920"/>
          <a:stretch/>
        </p:blipFill>
        <p:spPr bwMode="auto">
          <a:xfrm>
            <a:off x="2514600" y="1981200"/>
            <a:ext cx="2458191" cy="3394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304"/>
            <a:ext cx="8532421" cy="3040083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404040"/>
                </a:solidFill>
              </a:rPr>
              <a:t>Audit resources found on CMS EHR Incentive Programs Educational Resources webpage:</a:t>
            </a:r>
          </a:p>
          <a:p>
            <a:pPr marL="0" indent="0">
              <a:spcAft>
                <a:spcPts val="0"/>
              </a:spcAft>
              <a:buNone/>
            </a:pPr>
            <a:endParaRPr lang="en-US" sz="2800" b="1" dirty="0">
              <a:solidFill>
                <a:srgbClr val="404040"/>
              </a:solidFill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404040"/>
                </a:solidFill>
                <a:hlinkClick r:id="rId2" action="ppaction://hlinkfile"/>
              </a:rPr>
              <a:t>Supporting Documentation for Audits</a:t>
            </a: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  <a:hlinkClick r:id="rId3" action="ppaction://hlinkfile"/>
              </a:rPr>
              <a:t>Sample Audit Letter for EPs</a:t>
            </a: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  <a:hlinkClick r:id="rId4" action="ppaction://hlinkfile"/>
              </a:rPr>
              <a:t>Sample Audit Letter for Eligible Hospitals &amp; CAHs</a:t>
            </a: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  <a:hlinkClick r:id="rId5" action="ppaction://hlinkfile"/>
              </a:rPr>
              <a:t>Audit Overview Fact Sheet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717D-8054-524C-BA62-C3F222345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489</Words>
  <Application>Microsoft Office PowerPoint</Application>
  <PresentationFormat>On-screen Show (4:3)</PresentationFormat>
  <Paragraphs>60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Audits for the Medicare and Medicaid EHR Incentive Programs</vt:lpstr>
      <vt:lpstr>Audit Basics</vt:lpstr>
      <vt:lpstr>Medicare Audits</vt:lpstr>
      <vt:lpstr>Medicare Documentation</vt:lpstr>
      <vt:lpstr>Primary Source Documentation</vt:lpstr>
      <vt:lpstr>Audits and the 2014 CEHRT Flex Rule</vt:lpstr>
      <vt:lpstr>Documentation Guidance: Stage 1</vt:lpstr>
      <vt:lpstr>Documentation Guidance: Stage 2</vt:lpstr>
      <vt:lpstr>Audit Resources</vt:lpstr>
    </vt:vector>
  </TitlesOfParts>
  <Company>Ketchum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Audits</dc:title>
  <dc:creator>Jaime Valora, Ketchum</dc:creator>
  <cp:lastModifiedBy>Jaime Valora, Ketchum</cp:lastModifiedBy>
  <cp:revision>9</cp:revision>
  <dcterms:created xsi:type="dcterms:W3CDTF">2014-10-01T15:00:33Z</dcterms:created>
  <dcterms:modified xsi:type="dcterms:W3CDTF">2014-10-03T15:04:07Z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342749987</vt:i4>
  </property>
  <property fmtid="{D5CDD505-2E9C-101B-9397-08002B2CF9AE}" pid="3" name="_NewReviewCycle">
    <vt:lpwstr/>
  </property>
  <property fmtid="{D5CDD505-2E9C-101B-9397-08002B2CF9AE}" pid="4" name="_EmailSubject">
    <vt:lpwstr>First Friday slides re Audits</vt:lpwstr>
  </property>
  <property fmtid="{D5CDD505-2E9C-101B-9397-08002B2CF9AE}" pid="5" name="_AuthorEmail">
    <vt:lpwstr>Debra.Perry@cms.hhs.gov</vt:lpwstr>
  </property>
  <property fmtid="{D5CDD505-2E9C-101B-9397-08002B2CF9AE}" pid="6" name="_AuthorEmailDisplayName">
    <vt:lpwstr>Perry, Debra M. (CMS/OC)</vt:lpwstr>
  </property>
</Properties>
</file>