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 id="2147483734" r:id="rId2"/>
  </p:sldMasterIdLst>
  <p:notesMasterIdLst>
    <p:notesMasterId r:id="rId10"/>
  </p:notesMasterIdLst>
  <p:handoutMasterIdLst>
    <p:handoutMasterId r:id="rId11"/>
  </p:handoutMasterIdLst>
  <p:sldIdLst>
    <p:sldId id="256" r:id="rId3"/>
    <p:sldId id="268" r:id="rId4"/>
    <p:sldId id="261" r:id="rId5"/>
    <p:sldId id="258" r:id="rId6"/>
    <p:sldId id="262" r:id="rId7"/>
    <p:sldId id="263" r:id="rId8"/>
    <p:sldId id="267" r:id="rId9"/>
  </p:sldIdLst>
  <p:sldSz cx="9144000" cy="6858000" type="screen4x3"/>
  <p:notesSz cx="6950075"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ran Sreenivas" initials="KS" lastIdx="8" clrIdx="0">
    <p:extLst>
      <p:ext uri="{19B8F6BF-5375-455C-9EA6-DF929625EA0E}">
        <p15:presenceInfo xmlns:p15="http://schemas.microsoft.com/office/powerpoint/2012/main" userId="S-1-5-21-3382477601-1512566541-1583080736-22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7073"/>
    <a:srgbClr val="00AEEF"/>
    <a:srgbClr val="F05133"/>
    <a:srgbClr val="35BDB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58" autoAdjust="0"/>
    <p:restoredTop sz="77066" autoAdjust="0"/>
  </p:normalViewPr>
  <p:slideViewPr>
    <p:cSldViewPr snapToGrid="0" snapToObjects="1">
      <p:cViewPr varScale="1">
        <p:scale>
          <a:sx n="90" d="100"/>
          <a:sy n="90" d="100"/>
        </p:scale>
        <p:origin x="201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sz="quarter" idx="1"/>
          </p:nvPr>
        </p:nvSpPr>
        <p:spPr>
          <a:xfrm>
            <a:off x="3936768" y="0"/>
            <a:ext cx="3011699" cy="461804"/>
          </a:xfrm>
          <a:prstGeom prst="rect">
            <a:avLst/>
          </a:prstGeom>
        </p:spPr>
        <p:txBody>
          <a:bodyPr vert="horz" lIns="92492" tIns="46246" rIns="92492" bIns="46246" rtlCol="0"/>
          <a:lstStyle>
            <a:lvl1pPr algn="r">
              <a:defRPr sz="1200"/>
            </a:lvl1pPr>
          </a:lstStyle>
          <a:p>
            <a:fld id="{F06BCFC7-755A-CD4D-B97A-35E99C6AB40B}" type="datetimeFigureOut">
              <a:rPr lang="en-US" smtClean="0"/>
              <a:t>5/6/2015</a:t>
            </a:fld>
            <a:endParaRPr lang="en-US"/>
          </a:p>
        </p:txBody>
      </p:sp>
      <p:sp>
        <p:nvSpPr>
          <p:cNvPr id="4" name="Footer Placeholder 3"/>
          <p:cNvSpPr>
            <a:spLocks noGrp="1"/>
          </p:cNvSpPr>
          <p:nvPr>
            <p:ph type="ftr" sz="quarter" idx="2"/>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a:p>
        </p:txBody>
      </p:sp>
      <p:sp>
        <p:nvSpPr>
          <p:cNvPr id="5" name="Slide Number Placeholder 4"/>
          <p:cNvSpPr>
            <a:spLocks noGrp="1"/>
          </p:cNvSpPr>
          <p:nvPr>
            <p:ph type="sldNum" sz="quarter" idx="3"/>
          </p:nvPr>
        </p:nvSpPr>
        <p:spPr>
          <a:xfrm>
            <a:off x="3936768" y="8772668"/>
            <a:ext cx="3011699" cy="461804"/>
          </a:xfrm>
          <a:prstGeom prst="rect">
            <a:avLst/>
          </a:prstGeom>
        </p:spPr>
        <p:txBody>
          <a:bodyPr vert="horz" lIns="92492" tIns="46246" rIns="92492" bIns="46246" rtlCol="0" anchor="b"/>
          <a:lstStyle>
            <a:lvl1pPr algn="r">
              <a:defRPr sz="1200"/>
            </a:lvl1pPr>
          </a:lstStyle>
          <a:p>
            <a:fld id="{B909385A-BD9A-6845-8803-9310A142C9EA}" type="slidenum">
              <a:rPr lang="en-US" smtClean="0"/>
              <a:t>‹#›</a:t>
            </a:fld>
            <a:endParaRPr lang="en-US"/>
          </a:p>
        </p:txBody>
      </p:sp>
    </p:spTree>
    <p:extLst>
      <p:ext uri="{BB962C8B-B14F-4D97-AF65-F5344CB8AC3E}">
        <p14:creationId xmlns:p14="http://schemas.microsoft.com/office/powerpoint/2010/main" val="29677295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vl1pPr>
          </a:lstStyle>
          <a:p>
            <a:fld id="{FDB5BB57-D441-2A4D-B035-7EAADD61632E}" type="datetimeFigureOut">
              <a:rPr lang="en-US" smtClean="0"/>
              <a:t>5/6/2015</a:t>
            </a:fld>
            <a:endParaRPr lang="en-US"/>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vl1pPr>
          </a:lstStyle>
          <a:p>
            <a:fld id="{840A7008-A64D-0140-BE67-9250B2A5EEBD}" type="slidenum">
              <a:rPr lang="en-US" smtClean="0"/>
              <a:t>‹#›</a:t>
            </a:fld>
            <a:endParaRPr lang="en-US"/>
          </a:p>
        </p:txBody>
      </p:sp>
    </p:spTree>
    <p:extLst>
      <p:ext uri="{BB962C8B-B14F-4D97-AF65-F5344CB8AC3E}">
        <p14:creationId xmlns:p14="http://schemas.microsoft.com/office/powerpoint/2010/main" val="16030821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rPr>
              <a:t>The purpose of this appendix is to provide more in-depth, technical information about progress in quality measures. </a:t>
            </a:r>
            <a:r>
              <a:rPr lang="en-US" baseline="0" dirty="0" smtClean="0"/>
              <a:t>You may use as is on the America’s Essential Hospitals template or you may put on your own organization’s template. We do ask you note this presentation framework was provided by EHEN. You may choose whichever slides are applicable to your presentation.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1" baseline="0" dirty="0" smtClean="0"/>
              <a:t>Note to Presenter: </a:t>
            </a:r>
            <a:r>
              <a:rPr lang="en-US" baseline="0" dirty="0" smtClean="0"/>
              <a:t>Slides 4, 5, and 6 contain information not publicly released. Please utilize information on these slides in an internal manner only.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If you have questions regarding use of this template, please direct them to Allison Cater, Project Analyst at America’s Essential Hospitals at acater@essentialhospitals.org.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40A7008-A64D-0140-BE67-9250B2A5EEBD}" type="slidenum">
              <a:rPr lang="en-US" smtClean="0"/>
              <a:t>1</a:t>
            </a:fld>
            <a:endParaRPr lang="en-US"/>
          </a:p>
        </p:txBody>
      </p:sp>
    </p:spTree>
    <p:extLst>
      <p:ext uri="{BB962C8B-B14F-4D97-AF65-F5344CB8AC3E}">
        <p14:creationId xmlns:p14="http://schemas.microsoft.com/office/powerpoint/2010/main" val="1419759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dirty="0" smtClean="0"/>
              <a:t>Talking</a:t>
            </a:r>
            <a:r>
              <a:rPr lang="en-US" sz="1200" baseline="0" dirty="0" smtClean="0"/>
              <a:t> Points:</a:t>
            </a:r>
          </a:p>
          <a:p>
            <a:pPr marL="171450" indent="-171450">
              <a:buFont typeface="Arial" panose="020B0604020202020204" pitchFamily="34" charset="0"/>
              <a:buChar char="•"/>
            </a:pPr>
            <a:r>
              <a:rPr lang="en-US" sz="1200" dirty="0" smtClean="0"/>
              <a:t>The</a:t>
            </a:r>
            <a:r>
              <a:rPr lang="en-US" sz="1200" baseline="0" dirty="0" smtClean="0"/>
              <a:t> AHRQ National Scorecard is a measurement strategy of the national hospital-acquired conditions rate. A vast majority of the data comes from an annual review of approximately 18,000 to 33,000 Medicare medical records. All of the hospital-acquired conditions in the scope of the Partnership for Patients, except readmissions, are included in the National Scorecard.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A report released by the Agency for Healthcare Research and Quality shows preliminary estimates of 1.3 million fewer harms from 2011 to 2013, 50,000 fewer patients died in hospitals and approximately $12 billion in health care costs avoided as a result of a reduction in hospital-acquired conditions from 2010 to 2013.  </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The report was released in December 2014. A finalized report is expected in third quarter 2015.</a:t>
            </a:r>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aseline="0" dirty="0" smtClean="0"/>
          </a:p>
          <a:p>
            <a:pPr marL="173422" indent="-173422">
              <a:buFont typeface="Arial" panose="020B0604020202020204" pitchFamily="34" charset="0"/>
              <a:buChar char="•"/>
            </a:pPr>
            <a:r>
              <a:rPr lang="en-US" dirty="0" smtClean="0"/>
              <a:t>It</a:t>
            </a:r>
            <a:r>
              <a:rPr lang="en-US" baseline="0" dirty="0" smtClean="0"/>
              <a:t> is important to note the differences in these evaluations because their findings can conflict due to different data sources, measure definitions and baseline periods.</a:t>
            </a:r>
          </a:p>
          <a:p>
            <a:pPr marL="635879" lvl="1" indent="-173422">
              <a:buFont typeface="Arial" panose="020B0604020202020204" pitchFamily="34" charset="0"/>
              <a:buChar char="•"/>
            </a:pPr>
            <a:r>
              <a:rPr lang="en-US" baseline="0" dirty="0" smtClean="0"/>
              <a:t>Main differences include:</a:t>
            </a:r>
          </a:p>
          <a:p>
            <a:pPr marL="1098337" lvl="2" indent="-173422">
              <a:buFont typeface="Arial" panose="020B0604020202020204" pitchFamily="34" charset="0"/>
              <a:buChar char="•"/>
            </a:pPr>
            <a:r>
              <a:rPr lang="en-US" baseline="0" dirty="0" smtClean="0"/>
              <a:t>Different sources of data- AHRQ primarily uses medical records; HEN evaluation uses Medicare claims, NHSN, NDNQI, and HEN-reported data</a:t>
            </a:r>
          </a:p>
          <a:p>
            <a:pPr marL="1098337" lvl="2" indent="-173422">
              <a:buFont typeface="Arial" panose="020B0604020202020204" pitchFamily="34" charset="0"/>
              <a:buChar char="•"/>
            </a:pPr>
            <a:r>
              <a:rPr lang="en-US" baseline="0" dirty="0" smtClean="0"/>
              <a:t>Measure definitions- Because the data sources differ, measure definitions differ in ways like rate versus standardized infection ratio (SIR) or hospital-wide versus intensive care units (ICU) only</a:t>
            </a:r>
          </a:p>
          <a:p>
            <a:pPr marL="1098337" lvl="2" indent="-173422">
              <a:buFont typeface="Arial" panose="020B0604020202020204" pitchFamily="34" charset="0"/>
              <a:buChar char="•"/>
            </a:pPr>
            <a:r>
              <a:rPr lang="en-US" baseline="0" dirty="0" smtClean="0"/>
              <a:t>Different baseline and performance periods</a:t>
            </a:r>
          </a:p>
          <a:p>
            <a:pPr marL="924915" lvl="2" indent="0">
              <a:buFont typeface="Arial" panose="020B0604020202020204" pitchFamily="34" charset="0"/>
              <a:buNone/>
            </a:pPr>
            <a:endParaRPr lang="en-US" baseline="0" dirty="0" smtClean="0"/>
          </a:p>
          <a:p>
            <a:pPr marL="0" indent="0">
              <a:buFont typeface="Arial" panose="020B0604020202020204" pitchFamily="34" charse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840A7008-A64D-0140-BE67-9250B2A5EEBD}" type="slidenum">
              <a:rPr lang="en-US" smtClean="0"/>
              <a:t>2</a:t>
            </a:fld>
            <a:endParaRPr lang="en-US"/>
          </a:p>
        </p:txBody>
      </p:sp>
    </p:spTree>
    <p:extLst>
      <p:ext uri="{BB962C8B-B14F-4D97-AF65-F5344CB8AC3E}">
        <p14:creationId xmlns:p14="http://schemas.microsoft.com/office/powerpoint/2010/main" val="2375291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Highlights: </a:t>
            </a:r>
          </a:p>
          <a:p>
            <a:pPr marL="173422" indent="-173422">
              <a:buFont typeface="Arial" panose="020B0604020202020204" pitchFamily="34" charset="0"/>
              <a:buChar char="•"/>
            </a:pPr>
            <a:r>
              <a:rPr lang="en-US" dirty="0" smtClean="0"/>
              <a:t>From </a:t>
            </a:r>
            <a:r>
              <a:rPr lang="en-US" baseline="0" dirty="0" smtClean="0"/>
              <a:t>the </a:t>
            </a:r>
            <a:r>
              <a:rPr lang="en-US" dirty="0" smtClean="0"/>
              <a:t>AHRQ</a:t>
            </a:r>
            <a:r>
              <a:rPr lang="en-US" baseline="0" dirty="0" smtClean="0"/>
              <a:t> National Scorecard findings in December 2014, t</a:t>
            </a:r>
            <a:r>
              <a:rPr lang="en-US" dirty="0" smtClean="0"/>
              <a:t>his graph breaks down, by condition, the overall 17</a:t>
            </a:r>
            <a:r>
              <a:rPr lang="en-US" baseline="0" dirty="0" smtClean="0"/>
              <a:t> percent</a:t>
            </a:r>
            <a:r>
              <a:rPr lang="en-US" dirty="0" smtClean="0"/>
              <a:t> decline in hospital-acquired</a:t>
            </a:r>
            <a:r>
              <a:rPr lang="en-US" baseline="0" dirty="0" smtClean="0"/>
              <a:t> conditions from 2010 to 2013. </a:t>
            </a:r>
          </a:p>
          <a:p>
            <a:pPr marL="173422" indent="-173422">
              <a:buFont typeface="Arial" panose="020B0604020202020204" pitchFamily="34" charset="0"/>
              <a:buChar char="•"/>
            </a:pPr>
            <a:r>
              <a:rPr lang="en-US" baseline="0" dirty="0" smtClean="0"/>
              <a:t>Significant improvement in CLABSI</a:t>
            </a:r>
            <a:endParaRPr lang="en-US" dirty="0"/>
          </a:p>
          <a:p>
            <a:pPr defTabSz="462458">
              <a:defRPr/>
            </a:pPr>
            <a:endParaRPr lang="en-US" dirty="0"/>
          </a:p>
          <a:p>
            <a:pPr defTabSz="462458">
              <a:defRPr/>
            </a:pPr>
            <a:r>
              <a:rPr lang="en-US" dirty="0"/>
              <a:t>Source:</a:t>
            </a:r>
          </a:p>
          <a:p>
            <a:pPr defTabSz="462458">
              <a:defRPr/>
            </a:pPr>
            <a:r>
              <a:rPr lang="en-US" dirty="0"/>
              <a:t> Efforts To Improve Patient Safety Result in 1.3 Million Fewer Patient Harms: Interim Update on 2013 Annual Hospital-Acquired Condition Rate and Estimates of Cost Savings and Deaths Averted From 2010 to 2013. December 2014. Agency for Healthcare Research and Quality, Rockville, MD. http://www.ahrq.gov/professionals/quality-patient-safety/pfp/interimhacrate2013.html</a:t>
            </a:r>
          </a:p>
          <a:p>
            <a:endParaRPr lang="en-US" dirty="0" smtClean="0"/>
          </a:p>
        </p:txBody>
      </p:sp>
      <p:sp>
        <p:nvSpPr>
          <p:cNvPr id="4" name="Slide Number Placeholder 3"/>
          <p:cNvSpPr>
            <a:spLocks noGrp="1"/>
          </p:cNvSpPr>
          <p:nvPr>
            <p:ph type="sldNum" sz="quarter" idx="10"/>
          </p:nvPr>
        </p:nvSpPr>
        <p:spPr/>
        <p:txBody>
          <a:bodyPr/>
          <a:lstStyle/>
          <a:p>
            <a:fld id="{840A7008-A64D-0140-BE67-9250B2A5EEBD}" type="slidenum">
              <a:rPr lang="en-US" smtClean="0"/>
              <a:t>3</a:t>
            </a:fld>
            <a:endParaRPr lang="en-US"/>
          </a:p>
        </p:txBody>
      </p:sp>
    </p:spTree>
    <p:extLst>
      <p:ext uri="{BB962C8B-B14F-4D97-AF65-F5344CB8AC3E}">
        <p14:creationId xmlns:p14="http://schemas.microsoft.com/office/powerpoint/2010/main" val="3082751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2458">
              <a:defRPr/>
            </a:pPr>
            <a:r>
              <a:rPr lang="en-US" dirty="0" smtClean="0"/>
              <a:t>*For internal</a:t>
            </a:r>
            <a:r>
              <a:rPr lang="en-US" baseline="0" dirty="0" smtClean="0"/>
              <a:t> use only*</a:t>
            </a:r>
          </a:p>
          <a:p>
            <a:pPr defTabSz="462458">
              <a:defRPr/>
            </a:pPr>
            <a:r>
              <a:rPr lang="en-US" dirty="0" smtClean="0"/>
              <a:t>Talking </a:t>
            </a:r>
            <a:r>
              <a:rPr lang="en-US" dirty="0"/>
              <a:t>Points:</a:t>
            </a:r>
          </a:p>
          <a:p>
            <a:pPr marL="173422" indent="-173422" defTabSz="462458">
              <a:buFont typeface="Arial" panose="020B0604020202020204" pitchFamily="34" charset="0"/>
              <a:buChar char="•"/>
              <a:defRPr/>
            </a:pPr>
            <a:r>
              <a:rPr lang="en-US" dirty="0"/>
              <a:t>Similar to the AHRQ National Scorecard, the HEN evaluation found large improvements in </a:t>
            </a:r>
            <a:r>
              <a:rPr lang="en-US" dirty="0" smtClean="0"/>
              <a:t>CLABSI.</a:t>
            </a:r>
            <a:endParaRPr lang="en-US" dirty="0"/>
          </a:p>
          <a:p>
            <a:pPr marL="173422" indent="-173422" defTabSz="462458">
              <a:buFont typeface="Arial" panose="020B0604020202020204" pitchFamily="34" charset="0"/>
              <a:buChar char="•"/>
              <a:defRPr/>
            </a:pPr>
            <a:r>
              <a:rPr lang="en-US" dirty="0"/>
              <a:t>The story is less straightforward when looking at SSI and CAUTI. While SSIs for abdominal hysterectomies improved, they worsened for colon surgeries. </a:t>
            </a:r>
          </a:p>
          <a:p>
            <a:pPr marL="173422" indent="-173422" defTabSz="462458">
              <a:buFont typeface="Arial" panose="020B0604020202020204" pitchFamily="34" charset="0"/>
              <a:buChar char="•"/>
              <a:defRPr/>
            </a:pPr>
            <a:r>
              <a:rPr lang="en-US" dirty="0"/>
              <a:t>For CAUTI, the standardized infection ratios among intensive care units (ICUs) worsened. This data comes from NHSN. The CAUTI rate, on the other hand, improved but this is from a smaller sample using NDNQI data.     </a:t>
            </a:r>
          </a:p>
          <a:p>
            <a:pPr defTabSz="462458">
              <a:defRPr/>
            </a:pPr>
            <a:endParaRPr lang="en-US" dirty="0"/>
          </a:p>
          <a:p>
            <a:pPr defTabSz="462458">
              <a:defRPr/>
            </a:pPr>
            <a:r>
              <a:rPr lang="en-US" dirty="0"/>
              <a:t>Source: PfP Leading Indicators Dashboard, HSAG and Mathematica,  November 2014.</a:t>
            </a:r>
          </a:p>
          <a:p>
            <a:pPr marL="173422" indent="-173422" defTabSz="462458">
              <a:buFont typeface="Arial" panose="020B0604020202020204" pitchFamily="34" charset="0"/>
              <a:buChar char="•"/>
              <a:defRPr/>
            </a:pPr>
            <a:r>
              <a:rPr lang="en-US" dirty="0"/>
              <a:t>NHSN data received August 2014. NDNQI and CALNOC data received September 2014. CMS PSI/readmissions and </a:t>
            </a:r>
            <a:r>
              <a:rPr lang="en-US" dirty="0" smtClean="0"/>
              <a:t>HEN-reported </a:t>
            </a:r>
            <a:r>
              <a:rPr lang="en-US" dirty="0"/>
              <a:t>data received November 2014.</a:t>
            </a:r>
          </a:p>
          <a:p>
            <a:pPr marL="173422" indent="-173422" defTabSz="462458">
              <a:buFont typeface="Arial" panose="020B0604020202020204" pitchFamily="34" charset="0"/>
              <a:buChar char="•"/>
              <a:defRPr/>
            </a:pPr>
            <a:r>
              <a:rPr lang="en-US" dirty="0"/>
              <a:t>Note: NHSN data presented for PfP-aligned hospitals only. This affects the following measures: CLABSI SIR (ICUs only), Central Line Utilization Ratio (ICUs), Colon Surgery SIR, Abdominal Hysterectomy SIR, CAUTI SIR (ICUs) and Urinary Catheter Utilization Ratio (ICUs).</a:t>
            </a:r>
          </a:p>
          <a:p>
            <a:pPr marL="173422" indent="-173422" defTabSz="462458">
              <a:buFont typeface="Arial" panose="020B0604020202020204" pitchFamily="34" charset="0"/>
              <a:buChar char="•"/>
              <a:defRPr/>
            </a:pPr>
            <a:endParaRPr lang="en-US" dirty="0"/>
          </a:p>
          <a:p>
            <a:pPr defTabSz="462458">
              <a:defRPr/>
            </a:pPr>
            <a:endParaRPr lang="en-US" dirty="0"/>
          </a:p>
          <a:p>
            <a:pPr defTabSz="462458">
              <a:defRPr/>
            </a:pPr>
            <a:endParaRPr lang="en-US" dirty="0"/>
          </a:p>
          <a:p>
            <a:pPr defTabSz="462458">
              <a:defRPr/>
            </a:pPr>
            <a:endParaRPr lang="en-US" dirty="0"/>
          </a:p>
          <a:p>
            <a:endParaRPr lang="en-US" dirty="0"/>
          </a:p>
        </p:txBody>
      </p:sp>
      <p:sp>
        <p:nvSpPr>
          <p:cNvPr id="4" name="Slide Number Placeholder 3"/>
          <p:cNvSpPr>
            <a:spLocks noGrp="1"/>
          </p:cNvSpPr>
          <p:nvPr>
            <p:ph type="sldNum" sz="quarter" idx="10"/>
          </p:nvPr>
        </p:nvSpPr>
        <p:spPr/>
        <p:txBody>
          <a:bodyPr/>
          <a:lstStyle/>
          <a:p>
            <a:fld id="{840A7008-A64D-0140-BE67-9250B2A5EEBD}" type="slidenum">
              <a:rPr lang="en-US" smtClean="0"/>
              <a:t>4</a:t>
            </a:fld>
            <a:endParaRPr lang="en-US" dirty="0"/>
          </a:p>
        </p:txBody>
      </p:sp>
    </p:spTree>
    <p:extLst>
      <p:ext uri="{BB962C8B-B14F-4D97-AF65-F5344CB8AC3E}">
        <p14:creationId xmlns:p14="http://schemas.microsoft.com/office/powerpoint/2010/main" val="723186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62458" rtl="0" eaLnBrk="1" fontAlgn="auto" latinLnBrk="0" hangingPunct="1">
              <a:lnSpc>
                <a:spcPct val="100000"/>
              </a:lnSpc>
              <a:spcBef>
                <a:spcPts val="0"/>
              </a:spcBef>
              <a:spcAft>
                <a:spcPts val="0"/>
              </a:spcAft>
              <a:buClrTx/>
              <a:buSzTx/>
              <a:buFontTx/>
              <a:buNone/>
              <a:tabLst/>
              <a:defRPr/>
            </a:pPr>
            <a:r>
              <a:rPr lang="en-US" dirty="0" smtClean="0"/>
              <a:t>*For internal</a:t>
            </a:r>
            <a:r>
              <a:rPr lang="en-US" baseline="0" dirty="0" smtClean="0"/>
              <a:t> use only*</a:t>
            </a:r>
          </a:p>
          <a:p>
            <a:pPr defTabSz="462458">
              <a:defRPr/>
            </a:pPr>
            <a:r>
              <a:rPr lang="en-US" dirty="0" smtClean="0"/>
              <a:t>Talking </a:t>
            </a:r>
            <a:r>
              <a:rPr lang="en-US" dirty="0"/>
              <a:t>Points:</a:t>
            </a:r>
          </a:p>
          <a:p>
            <a:pPr marL="173422" indent="-173422" defTabSz="462458">
              <a:buFont typeface="Arial" panose="020B0604020202020204" pitchFamily="34" charset="0"/>
              <a:buChar char="•"/>
              <a:defRPr/>
            </a:pPr>
            <a:r>
              <a:rPr lang="en-US" dirty="0"/>
              <a:t>The Partnership for Patients (PfP) put a special focus on reducing early elective deliveries (EEDs), </a:t>
            </a:r>
            <a:r>
              <a:rPr lang="en-US" dirty="0" smtClean="0"/>
              <a:t>HENs </a:t>
            </a:r>
            <a:r>
              <a:rPr lang="en-US" dirty="0"/>
              <a:t>and their hospitals met the challenge by reducing EEDs by approximately </a:t>
            </a:r>
            <a:r>
              <a:rPr lang="en-US" dirty="0" smtClean="0"/>
              <a:t>70</a:t>
            </a:r>
            <a:r>
              <a:rPr lang="en-US" baseline="0" dirty="0" smtClean="0"/>
              <a:t> percent.</a:t>
            </a:r>
            <a:endParaRPr lang="en-US" dirty="0"/>
          </a:p>
          <a:p>
            <a:pPr marL="173422" indent="-173422" defTabSz="462458">
              <a:buFont typeface="Arial" panose="020B0604020202020204" pitchFamily="34" charset="0"/>
              <a:buChar char="•"/>
              <a:defRPr/>
            </a:pPr>
            <a:r>
              <a:rPr lang="en-US" dirty="0"/>
              <a:t>Nationally, PfP-aligned hospitals performed better on reducing hospital-acquired conditions than infections. </a:t>
            </a:r>
          </a:p>
          <a:p>
            <a:pPr defTabSz="462458">
              <a:defRPr/>
            </a:pPr>
            <a:endParaRPr lang="en-US" dirty="0"/>
          </a:p>
          <a:p>
            <a:pPr defTabSz="462458">
              <a:defRPr/>
            </a:pPr>
            <a:r>
              <a:rPr lang="en-US" dirty="0"/>
              <a:t>Source: PfP Leading Indicators Dashboard, HSAG and Mathematica,  November 2014.</a:t>
            </a:r>
          </a:p>
          <a:p>
            <a:pPr marL="173422" indent="-173422" defTabSz="462458">
              <a:buFont typeface="Arial" panose="020B0604020202020204" pitchFamily="34" charset="0"/>
              <a:buChar char="•"/>
              <a:defRPr/>
            </a:pPr>
            <a:r>
              <a:rPr lang="en-US" dirty="0"/>
              <a:t>NDNQI and CALNOC data received September 2014. CMS PSI/readmissions and HEN-submitted data received November 2014. </a:t>
            </a:r>
          </a:p>
          <a:p>
            <a:pPr defTabSz="462458">
              <a:defRPr/>
            </a:pPr>
            <a:endParaRPr lang="en-US" dirty="0"/>
          </a:p>
          <a:p>
            <a:endParaRPr lang="en-US" dirty="0"/>
          </a:p>
        </p:txBody>
      </p:sp>
      <p:sp>
        <p:nvSpPr>
          <p:cNvPr id="4" name="Slide Number Placeholder 3"/>
          <p:cNvSpPr>
            <a:spLocks noGrp="1"/>
          </p:cNvSpPr>
          <p:nvPr>
            <p:ph type="sldNum" sz="quarter" idx="10"/>
          </p:nvPr>
        </p:nvSpPr>
        <p:spPr/>
        <p:txBody>
          <a:bodyPr/>
          <a:lstStyle/>
          <a:p>
            <a:fld id="{840A7008-A64D-0140-BE67-9250B2A5EEBD}" type="slidenum">
              <a:rPr lang="en-US" smtClean="0"/>
              <a:t>5</a:t>
            </a:fld>
            <a:endParaRPr lang="en-US" dirty="0"/>
          </a:p>
        </p:txBody>
      </p:sp>
    </p:spTree>
    <p:extLst>
      <p:ext uri="{BB962C8B-B14F-4D97-AF65-F5344CB8AC3E}">
        <p14:creationId xmlns:p14="http://schemas.microsoft.com/office/powerpoint/2010/main" val="1606520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*For internal</a:t>
            </a:r>
            <a:r>
              <a:rPr lang="en-US" baseline="0" dirty="0" smtClean="0"/>
              <a:t> use only*</a:t>
            </a:r>
          </a:p>
          <a:p>
            <a:r>
              <a:rPr lang="en-US" dirty="0" smtClean="0"/>
              <a:t>Talking </a:t>
            </a:r>
            <a:r>
              <a:rPr lang="en-US" dirty="0"/>
              <a:t>Points:</a:t>
            </a:r>
          </a:p>
          <a:p>
            <a:pPr marL="173422" indent="-173422">
              <a:buFont typeface="Arial" panose="020B0604020202020204" pitchFamily="34" charset="0"/>
              <a:buChar char="•"/>
            </a:pPr>
            <a:r>
              <a:rPr lang="en-US" dirty="0"/>
              <a:t>When comparing EHEN to the collective HENs, EHEN performed as well, if not better, on several measures.</a:t>
            </a:r>
          </a:p>
          <a:p>
            <a:pPr marL="635879" lvl="1" indent="-173422">
              <a:buFont typeface="Arial" panose="020B0604020202020204" pitchFamily="34" charset="0"/>
              <a:buChar char="•"/>
            </a:pPr>
            <a:r>
              <a:rPr lang="en-US" dirty="0"/>
              <a:t>For example, EHEN’s improvement in CLABSI and SSIs for abdominal hysterectomies far exceeded that of the combined HENs.</a:t>
            </a:r>
          </a:p>
          <a:p>
            <a:pPr marL="635879" lvl="1" indent="-173422">
              <a:buFont typeface="Arial" panose="020B0604020202020204" pitchFamily="34" charset="0"/>
              <a:buChar char="•"/>
            </a:pPr>
            <a:r>
              <a:rPr lang="en-US" dirty="0"/>
              <a:t>EHEN mirrored the overall HEN worsening in CAUTI and SSIs for colon surgeries, but to a lesser degree. In SSIs for colon surgeries, EHEN worsened by 0.6%, while the overall HENs worsened by 19.4%. Similarly for CAUTI SIR, EHEN worsened by 14.8%, while the overall HENs worsened by 22.4%.</a:t>
            </a:r>
          </a:p>
          <a:p>
            <a:pPr marL="173422" indent="-173422">
              <a:buFont typeface="Arial" panose="020B0604020202020204" pitchFamily="34" charset="0"/>
              <a:buChar char="•"/>
            </a:pPr>
            <a:r>
              <a:rPr lang="en-US" dirty="0"/>
              <a:t>Regarding this data, please keep in mind:</a:t>
            </a:r>
          </a:p>
          <a:p>
            <a:pPr marL="635879" lvl="1" indent="-173422">
              <a:buFont typeface="Arial" panose="020B0604020202020204" pitchFamily="34" charset="0"/>
              <a:buChar char="•"/>
            </a:pPr>
            <a:r>
              <a:rPr lang="en-US" dirty="0"/>
              <a:t>The readmissions data only covers Medicare fee for service patients, which does not represent a large portion of those served by essential hospitals including those with Medicaid or uninsured. </a:t>
            </a:r>
          </a:p>
          <a:p>
            <a:pPr marL="635879" lvl="1" indent="-173422">
              <a:buFont typeface="Arial" panose="020B0604020202020204" pitchFamily="34" charset="0"/>
              <a:buChar char="•"/>
            </a:pPr>
            <a:r>
              <a:rPr lang="en-US" dirty="0"/>
              <a:t>The NHSN measures are reflective of ICUs only. Many hospitals report additional units to NHSN.</a:t>
            </a:r>
          </a:p>
          <a:p>
            <a:endParaRPr lang="en-US" dirty="0"/>
          </a:p>
          <a:p>
            <a:r>
              <a:rPr lang="en-US" dirty="0"/>
              <a:t>Source of Data: </a:t>
            </a:r>
            <a:r>
              <a:rPr lang="en-US" dirty="0" err="1"/>
              <a:t>PfP</a:t>
            </a:r>
            <a:r>
              <a:rPr lang="en-US" dirty="0"/>
              <a:t> Leading Indicators Dashboard, HSAG and Mathematica, November 2014.</a:t>
            </a:r>
          </a:p>
          <a:p>
            <a:pPr marL="173422" indent="-173422" defTabSz="462458">
              <a:buFont typeface="Arial" panose="020B0604020202020204" pitchFamily="34" charset="0"/>
              <a:buChar char="•"/>
              <a:defRPr/>
            </a:pPr>
            <a:r>
              <a:rPr lang="en-US" dirty="0"/>
              <a:t>NHSN </a:t>
            </a:r>
            <a:r>
              <a:rPr lang="en-US" dirty="0" smtClean="0"/>
              <a:t>data - </a:t>
            </a:r>
            <a:r>
              <a:rPr lang="en-US" dirty="0"/>
              <a:t>Received August 2014; Baseline: Q1 2012 (CAUTI &amp; SSI), 2011 (CLABSI); Performance Period: Q1 2014 </a:t>
            </a:r>
          </a:p>
          <a:p>
            <a:pPr marL="173422" indent="-173422" defTabSz="462458">
              <a:buFont typeface="Arial" panose="020B0604020202020204" pitchFamily="34" charset="0"/>
              <a:buChar char="•"/>
              <a:defRPr/>
            </a:pPr>
            <a:r>
              <a:rPr lang="en-US" dirty="0"/>
              <a:t>Medicare claims readmissions data- Received November 2014; Baseline: 2010; Performance Period: March-May 2014</a:t>
            </a:r>
          </a:p>
          <a:p>
            <a:pPr marL="173422" indent="-173422">
              <a:buFont typeface="Arial" panose="020B0604020202020204" pitchFamily="34" charset="0"/>
              <a:buChar char="•"/>
            </a:pPr>
            <a:endParaRPr lang="en-US" dirty="0"/>
          </a:p>
          <a:p>
            <a:pPr marL="462458" lvl="1"/>
            <a:endParaRPr lang="en-US" dirty="0"/>
          </a:p>
        </p:txBody>
      </p:sp>
      <p:sp>
        <p:nvSpPr>
          <p:cNvPr id="4" name="Slide Number Placeholder 3"/>
          <p:cNvSpPr>
            <a:spLocks noGrp="1"/>
          </p:cNvSpPr>
          <p:nvPr>
            <p:ph type="sldNum" sz="quarter" idx="10"/>
          </p:nvPr>
        </p:nvSpPr>
        <p:spPr/>
        <p:txBody>
          <a:bodyPr/>
          <a:lstStyle/>
          <a:p>
            <a:fld id="{840A7008-A64D-0140-BE67-9250B2A5EEBD}" type="slidenum">
              <a:rPr lang="en-US" smtClean="0"/>
              <a:t>6</a:t>
            </a:fld>
            <a:endParaRPr lang="en-US" dirty="0"/>
          </a:p>
        </p:txBody>
      </p:sp>
    </p:spTree>
    <p:extLst>
      <p:ext uri="{BB962C8B-B14F-4D97-AF65-F5344CB8AC3E}">
        <p14:creationId xmlns:p14="http://schemas.microsoft.com/office/powerpoint/2010/main" val="815580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Talking points:</a:t>
            </a:r>
          </a:p>
          <a:p>
            <a:pPr marL="171450" indent="-171450">
              <a:buFont typeface="Arial" panose="020B0604020202020204" pitchFamily="34" charset="0"/>
              <a:buChar char="•"/>
            </a:pPr>
            <a:r>
              <a:rPr lang="en-US" dirty="0" smtClean="0"/>
              <a:t>CMS issued a call for proposals regarding a 12 month</a:t>
            </a:r>
            <a:r>
              <a:rPr lang="en-US" baseline="0" dirty="0" smtClean="0"/>
              <a:t> contract for EHEN 2.0. </a:t>
            </a:r>
          </a:p>
          <a:p>
            <a:pPr marL="171450" indent="-171450">
              <a:buFont typeface="Arial" panose="020B0604020202020204" pitchFamily="34" charset="0"/>
              <a:buChar char="•"/>
            </a:pPr>
            <a:r>
              <a:rPr lang="en-US" dirty="0" smtClean="0"/>
              <a:t>The EHEN 2.0 proposal includes process and outcome measures for:</a:t>
            </a:r>
          </a:p>
          <a:p>
            <a:pPr marL="628650" lvl="1" indent="-171450">
              <a:buFont typeface="Arial" panose="020B0604020202020204" pitchFamily="34" charset="0"/>
              <a:buChar char="•"/>
            </a:pPr>
            <a:r>
              <a:rPr lang="en-US" dirty="0" smtClean="0"/>
              <a:t>30-day readmissions</a:t>
            </a:r>
          </a:p>
          <a:p>
            <a:pPr marL="628650" lvl="1" indent="-171450">
              <a:buFont typeface="Arial" panose="020B0604020202020204" pitchFamily="34" charset="0"/>
              <a:buChar char="•"/>
            </a:pPr>
            <a:r>
              <a:rPr lang="en-US" dirty="0" smtClean="0"/>
              <a:t>Hospital-acquired conditions:</a:t>
            </a:r>
          </a:p>
          <a:p>
            <a:pPr marL="1085850" lvl="2" indent="-171450">
              <a:buFont typeface="Arial" panose="020B0604020202020204" pitchFamily="34" charset="0"/>
              <a:buChar char="•"/>
            </a:pPr>
            <a:r>
              <a:rPr lang="en-US" dirty="0" smtClean="0"/>
              <a:t>Central line-associated blood stream infections (CLABSI)</a:t>
            </a:r>
          </a:p>
          <a:p>
            <a:pPr marL="1085850" lvl="2" indent="-171450">
              <a:buFont typeface="Arial" panose="020B0604020202020204" pitchFamily="34" charset="0"/>
              <a:buChar char="•"/>
            </a:pPr>
            <a:r>
              <a:rPr lang="en-US" dirty="0" smtClean="0"/>
              <a:t>Catheter-associated urinary tract infections (CAUTI)</a:t>
            </a:r>
          </a:p>
          <a:p>
            <a:pPr marL="1085850" lvl="2" indent="-171450">
              <a:buFont typeface="Arial" panose="020B0604020202020204" pitchFamily="34" charset="0"/>
              <a:buChar char="•"/>
            </a:pPr>
            <a:r>
              <a:rPr lang="en-US" dirty="0" smtClean="0"/>
              <a:t>Surgical site infections (SSI)</a:t>
            </a:r>
          </a:p>
          <a:p>
            <a:pPr marL="1085850" lvl="2" indent="-171450">
              <a:buFont typeface="Arial" panose="020B0604020202020204" pitchFamily="34" charset="0"/>
              <a:buChar char="•"/>
            </a:pPr>
            <a:r>
              <a:rPr lang="en-US" dirty="0" smtClean="0"/>
              <a:t>Adverse drug events</a:t>
            </a:r>
          </a:p>
          <a:p>
            <a:pPr marL="1085850" lvl="2" indent="-171450">
              <a:buFont typeface="Arial" panose="020B0604020202020204" pitchFamily="34" charset="0"/>
              <a:buChar char="•"/>
            </a:pPr>
            <a:r>
              <a:rPr lang="en-US" dirty="0" smtClean="0"/>
              <a:t>Falls</a:t>
            </a:r>
          </a:p>
          <a:p>
            <a:pPr marL="1085850" lvl="2" indent="-171450">
              <a:buFont typeface="Arial" panose="020B0604020202020204" pitchFamily="34" charset="0"/>
              <a:buChar char="•"/>
            </a:pPr>
            <a:r>
              <a:rPr lang="en-US" dirty="0" smtClean="0"/>
              <a:t>Pressure ulcers</a:t>
            </a:r>
          </a:p>
          <a:p>
            <a:pPr marL="1085850" lvl="2" indent="-171450">
              <a:buFont typeface="Arial" panose="020B0604020202020204" pitchFamily="34" charset="0"/>
              <a:buChar char="•"/>
            </a:pPr>
            <a:r>
              <a:rPr lang="en-US" dirty="0" smtClean="0"/>
              <a:t>Ventilator-associated events (VAE)</a:t>
            </a:r>
          </a:p>
          <a:p>
            <a:pPr marL="1085850" lvl="2" indent="-171450">
              <a:buFont typeface="Arial" panose="020B0604020202020204" pitchFamily="34" charset="0"/>
              <a:buChar char="•"/>
            </a:pPr>
            <a:r>
              <a:rPr lang="en-US" dirty="0" smtClean="0"/>
              <a:t>Venous thromboembolisms (VTE)</a:t>
            </a:r>
          </a:p>
          <a:p>
            <a:pPr marL="1085850" lvl="2" indent="-171450">
              <a:buFont typeface="Arial" panose="020B0604020202020204" pitchFamily="34" charset="0"/>
              <a:buChar char="•"/>
            </a:pPr>
            <a:r>
              <a:rPr lang="en-US" dirty="0" smtClean="0"/>
              <a:t>Adverse obstetrical events (includes early elective delivery)</a:t>
            </a:r>
          </a:p>
          <a:p>
            <a:pPr marL="1085850" lvl="2" indent="-171450">
              <a:buFont typeface="Arial" panose="020B0604020202020204" pitchFamily="34" charset="0"/>
              <a:buChar char="•"/>
            </a:pPr>
            <a:r>
              <a:rPr lang="en-US" dirty="0" smtClean="0"/>
              <a:t>Sepsis</a:t>
            </a:r>
          </a:p>
          <a:p>
            <a:pPr marL="1085850" lvl="2" indent="-171450">
              <a:buFont typeface="Arial" panose="020B0604020202020204" pitchFamily="34" charset="0"/>
              <a:buChar char="•"/>
            </a:pPr>
            <a:r>
              <a:rPr lang="en-US" dirty="0" smtClean="0"/>
              <a:t>C.difficile</a:t>
            </a:r>
          </a:p>
          <a:p>
            <a:pPr marL="171450" indent="-171450">
              <a:buFont typeface="Arial" panose="020B0604020202020204" pitchFamily="34" charset="0"/>
              <a:buChar char="•"/>
            </a:pPr>
            <a:r>
              <a:rPr lang="en-US" dirty="0" smtClean="0"/>
              <a:t>Proposed new</a:t>
            </a:r>
            <a:r>
              <a:rPr lang="en-US" baseline="0" dirty="0" smtClean="0"/>
              <a:t> measures to be discussed with Steering Council:</a:t>
            </a:r>
          </a:p>
          <a:p>
            <a:r>
              <a:rPr lang="en-US" dirty="0"/>
              <a:t>Sepsis</a:t>
            </a:r>
          </a:p>
          <a:p>
            <a:r>
              <a:rPr lang="en-US" i="1" dirty="0"/>
              <a:t>Outcome</a:t>
            </a:r>
          </a:p>
          <a:p>
            <a:r>
              <a:rPr lang="en-US" dirty="0"/>
              <a:t>Postoperative sepsis rate (AHRQ PSI-13)-UHC CDB/CDB-lite</a:t>
            </a:r>
          </a:p>
          <a:p>
            <a:endParaRPr lang="en-US" dirty="0"/>
          </a:p>
          <a:p>
            <a:r>
              <a:rPr lang="en-US" i="1" dirty="0" smtClean="0"/>
              <a:t>C.difficile</a:t>
            </a:r>
            <a:endParaRPr lang="en-US" dirty="0"/>
          </a:p>
          <a:p>
            <a:r>
              <a:rPr lang="en-US" i="1" dirty="0"/>
              <a:t>Outcome</a:t>
            </a:r>
          </a:p>
          <a:p>
            <a:r>
              <a:rPr lang="en-US" dirty="0"/>
              <a:t>SIR for adult </a:t>
            </a:r>
            <a:r>
              <a:rPr lang="en-US" i="1" dirty="0"/>
              <a:t>C. difficile</a:t>
            </a:r>
            <a:r>
              <a:rPr lang="en-US" dirty="0"/>
              <a:t> -NHSN</a:t>
            </a:r>
          </a:p>
          <a:p>
            <a:r>
              <a:rPr lang="en-US" i="1" dirty="0"/>
              <a:t>C. difficile</a:t>
            </a:r>
            <a:r>
              <a:rPr lang="en-US" dirty="0"/>
              <a:t> due to antibiotic exposure (UHC-defined)-UHC CDB/CDB-lite</a:t>
            </a:r>
          </a:p>
          <a:p>
            <a:endParaRPr lang="en-US" baseline="0" dirty="0" smtClean="0"/>
          </a:p>
        </p:txBody>
      </p:sp>
      <p:sp>
        <p:nvSpPr>
          <p:cNvPr id="4" name="Slide Number Placeholder 3"/>
          <p:cNvSpPr>
            <a:spLocks noGrp="1"/>
          </p:cNvSpPr>
          <p:nvPr>
            <p:ph type="sldNum" sz="quarter" idx="10"/>
          </p:nvPr>
        </p:nvSpPr>
        <p:spPr/>
        <p:txBody>
          <a:bodyPr/>
          <a:lstStyle/>
          <a:p>
            <a:fld id="{840A7008-A64D-0140-BE67-9250B2A5EEBD}" type="slidenum">
              <a:rPr lang="en-US" smtClean="0"/>
              <a:t>7</a:t>
            </a:fld>
            <a:endParaRPr lang="en-US"/>
          </a:p>
        </p:txBody>
      </p:sp>
    </p:spTree>
    <p:extLst>
      <p:ext uri="{BB962C8B-B14F-4D97-AF65-F5344CB8AC3E}">
        <p14:creationId xmlns:p14="http://schemas.microsoft.com/office/powerpoint/2010/main" val="13414450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descr="PrimaryLogo_Horiz_Color_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9412" y="1366266"/>
            <a:ext cx="5492972" cy="2547853"/>
          </a:xfrm>
          <a:prstGeom prst="rect">
            <a:avLst/>
          </a:prstGeom>
        </p:spPr>
      </p:pic>
      <p:sp>
        <p:nvSpPr>
          <p:cNvPr id="9" name="Text Placeholder 8"/>
          <p:cNvSpPr>
            <a:spLocks noGrp="1"/>
          </p:cNvSpPr>
          <p:nvPr>
            <p:ph type="body" sz="quarter" idx="14" hasCustomPrompt="1"/>
          </p:nvPr>
        </p:nvSpPr>
        <p:spPr>
          <a:xfrm>
            <a:off x="1651000" y="3821114"/>
            <a:ext cx="5349875" cy="408388"/>
          </a:xfrm>
          <a:prstGeom prst="rect">
            <a:avLst/>
          </a:prstGeom>
        </p:spPr>
        <p:txBody>
          <a:bodyPr vert="horz"/>
          <a:lstStyle>
            <a:lvl1pPr marL="0" indent="0">
              <a:buNone/>
              <a:defRPr sz="1800" b="1" i="0">
                <a:solidFill>
                  <a:srgbClr val="F05133"/>
                </a:solidFill>
                <a:latin typeface="Arial" panose="020B0604020202020204" pitchFamily="34" charset="0"/>
                <a:cs typeface="Arial" panose="020B0604020202020204" pitchFamily="34" charset="0"/>
              </a:defRPr>
            </a:lvl1pPr>
          </a:lstStyle>
          <a:p>
            <a:pPr lvl="0"/>
            <a:r>
              <a:rPr lang="en-US" dirty="0" smtClean="0"/>
              <a:t>Event/Title Presenter Name Here </a:t>
            </a:r>
            <a:endParaRPr lang="en-US" dirty="0"/>
          </a:p>
        </p:txBody>
      </p:sp>
      <p:sp>
        <p:nvSpPr>
          <p:cNvPr id="13" name="Text Placeholder 12"/>
          <p:cNvSpPr>
            <a:spLocks noGrp="1"/>
          </p:cNvSpPr>
          <p:nvPr>
            <p:ph type="body" sz="quarter" idx="15" hasCustomPrompt="1"/>
          </p:nvPr>
        </p:nvSpPr>
        <p:spPr>
          <a:xfrm>
            <a:off x="1651000" y="4245810"/>
            <a:ext cx="6264275" cy="312007"/>
          </a:xfrm>
          <a:prstGeom prst="rect">
            <a:avLst/>
          </a:prstGeom>
        </p:spPr>
        <p:txBody>
          <a:bodyPr vert="horz"/>
          <a:lstStyle>
            <a:lvl1pPr marL="0" indent="0">
              <a:buNone/>
              <a:defRPr sz="1800" b="0" i="0">
                <a:solidFill>
                  <a:srgbClr val="717073"/>
                </a:solidFill>
                <a:latin typeface="Georgia"/>
                <a:cs typeface="Georgia"/>
              </a:defRPr>
            </a:lvl1pPr>
          </a:lstStyle>
          <a:p>
            <a:pPr lvl="0"/>
            <a:r>
              <a:rPr lang="en-US" dirty="0" smtClean="0"/>
              <a:t>Department</a:t>
            </a:r>
            <a:endParaRPr lang="en-US" dirty="0"/>
          </a:p>
        </p:txBody>
      </p:sp>
      <p:sp>
        <p:nvSpPr>
          <p:cNvPr id="20" name="Content Placeholder 19"/>
          <p:cNvSpPr>
            <a:spLocks noGrp="1"/>
          </p:cNvSpPr>
          <p:nvPr>
            <p:ph sz="quarter" idx="16" hasCustomPrompt="1"/>
          </p:nvPr>
        </p:nvSpPr>
        <p:spPr>
          <a:xfrm>
            <a:off x="1651000" y="4595648"/>
            <a:ext cx="5570538" cy="376335"/>
          </a:xfrm>
          <a:prstGeom prst="rect">
            <a:avLst/>
          </a:prstGeom>
        </p:spPr>
        <p:txBody>
          <a:bodyPr vert="horz"/>
          <a:lstStyle>
            <a:lvl1pPr marL="0" indent="0">
              <a:buNone/>
              <a:defRPr sz="1800" b="0" i="1" baseline="0">
                <a:solidFill>
                  <a:srgbClr val="717073"/>
                </a:solidFill>
                <a:latin typeface="Georgia"/>
                <a:cs typeface="Georgia"/>
              </a:defRPr>
            </a:lvl1pPr>
          </a:lstStyle>
          <a:p>
            <a:pPr lvl="0"/>
            <a:r>
              <a:rPr lang="en-US" dirty="0" smtClean="0"/>
              <a:t>June 5, 2013</a:t>
            </a:r>
            <a:endParaRPr lang="en-US" dirty="0"/>
          </a:p>
        </p:txBody>
      </p:sp>
    </p:spTree>
    <p:extLst>
      <p:ext uri="{BB962C8B-B14F-4D97-AF65-F5344CB8AC3E}">
        <p14:creationId xmlns:p14="http://schemas.microsoft.com/office/powerpoint/2010/main" val="179759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7658572" cy="502692"/>
          </a:xfrm>
          <a:prstGeom prst="rect">
            <a:avLst/>
          </a:prstGeom>
        </p:spPr>
        <p:txBody>
          <a:bodyPr>
            <a:normAutofit/>
          </a:bodyPr>
          <a:lstStyle>
            <a:lvl1pPr algn="l">
              <a:defRPr sz="2400" b="0" i="0" cap="all">
                <a:solidFill>
                  <a:srgbClr val="F05133"/>
                </a:solidFill>
                <a:latin typeface="Arial" panose="020B0604020202020204" pitchFamily="34" charset="0"/>
                <a:cs typeface="Arial" panose="020B0604020202020204" pitchFamily="34" charset="0"/>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F05133"/>
            </a:solidFill>
          </a:ln>
        </p:spPr>
        <p:style>
          <a:lnRef idx="1">
            <a:schemeClr val="dk1"/>
          </a:lnRef>
          <a:fillRef idx="0">
            <a:schemeClr val="dk1"/>
          </a:fillRef>
          <a:effectRef idx="0">
            <a:schemeClr val="dk1"/>
          </a:effectRef>
          <a:fontRef idx="minor">
            <a:schemeClr val="tx1"/>
          </a:fontRef>
        </p:style>
      </p:cxnSp>
      <p:sp>
        <p:nvSpPr>
          <p:cNvPr id="6" name="Picture Placeholder 2"/>
          <p:cNvSpPr>
            <a:spLocks noGrp="1"/>
          </p:cNvSpPr>
          <p:nvPr>
            <p:ph type="pic" idx="1"/>
          </p:nvPr>
        </p:nvSpPr>
        <p:spPr>
          <a:xfrm>
            <a:off x="698625" y="1915076"/>
            <a:ext cx="4290230" cy="3217673"/>
          </a:xfrm>
          <a:prstGeom prst="rect">
            <a:avLst/>
          </a:prstGeom>
        </p:spPr>
        <p:txBody>
          <a:bodyPr/>
          <a:lstStyle>
            <a:lvl1pPr marL="0" indent="0">
              <a:buNone/>
              <a:defRPr sz="3200" b="0" i="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Content Placeholder 2"/>
          <p:cNvSpPr>
            <a:spLocks noGrp="1"/>
          </p:cNvSpPr>
          <p:nvPr>
            <p:ph idx="10"/>
          </p:nvPr>
        </p:nvSpPr>
        <p:spPr>
          <a:xfrm>
            <a:off x="5115524" y="1915076"/>
            <a:ext cx="3237668" cy="3217673"/>
          </a:xfrm>
          <a:prstGeom prst="rect">
            <a:avLst/>
          </a:prstGeom>
        </p:spPr>
        <p:txBody>
          <a:bodyPr>
            <a:normAutofit/>
          </a:bodyPr>
          <a:lstStyle>
            <a:lvl1pPr>
              <a:defRPr sz="2000" b="0" i="0">
                <a:solidFill>
                  <a:schemeClr val="tx1">
                    <a:lumMod val="75000"/>
                    <a:lumOff val="25000"/>
                  </a:schemeClr>
                </a:solidFill>
                <a:latin typeface="Arial" panose="020B0604020202020204" pitchFamily="34" charset="0"/>
                <a:cs typeface="Arial" panose="020B0604020202020204" pitchFamily="34" charset="0"/>
              </a:defRPr>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p:txBody>
      </p:sp>
      <p:sp>
        <p:nvSpPr>
          <p:cNvPr id="9" name="TextBox 8"/>
          <p:cNvSpPr txBox="1"/>
          <p:nvPr userDrawn="1"/>
        </p:nvSpPr>
        <p:spPr>
          <a:xfrm>
            <a:off x="8679271" y="6488002"/>
            <a:ext cx="591931" cy="276999"/>
          </a:xfrm>
          <a:prstGeom prst="rect">
            <a:avLst/>
          </a:prstGeom>
          <a:noFill/>
        </p:spPr>
        <p:txBody>
          <a:bodyPr wrap="square" rtlCol="0">
            <a:spAutoFit/>
          </a:bodyPr>
          <a:lstStyle/>
          <a:p>
            <a:fld id="{4EBDF319-9836-5844-803B-28E653005CFF}" type="slidenum">
              <a:rPr lang="en-US" sz="1200" b="0" i="0" cap="none" normalizeH="0" smtClean="0">
                <a:solidFill>
                  <a:srgbClr val="F05133"/>
                </a:solidFill>
                <a:latin typeface="Arial" panose="020B0604020202020204" pitchFamily="34" charset="0"/>
                <a:cs typeface="Arial" panose="020B0604020202020204" pitchFamily="34" charset="0"/>
              </a:rPr>
              <a:t>‹#›</a:t>
            </a:fld>
            <a:endParaRPr lang="en-US" sz="1200" b="0" i="0" cap="none" normalizeH="0" dirty="0">
              <a:solidFill>
                <a:srgbClr val="F0513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5337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7658572" cy="502692"/>
          </a:xfrm>
          <a:prstGeom prst="rect">
            <a:avLst/>
          </a:prstGeom>
        </p:spPr>
        <p:txBody>
          <a:bodyPr>
            <a:normAutofit/>
          </a:bodyPr>
          <a:lstStyle>
            <a:lvl1pPr algn="l">
              <a:defRPr sz="2400" b="0" i="0" cap="all">
                <a:solidFill>
                  <a:srgbClr val="00AEEF"/>
                </a:solidFill>
                <a:latin typeface="Arial" panose="020B0604020202020204" pitchFamily="34" charset="0"/>
                <a:cs typeface="Arial" panose="020B0604020202020204" pitchFamily="34" charset="0"/>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00AEEF"/>
            </a:solidFill>
          </a:ln>
        </p:spPr>
        <p:style>
          <a:lnRef idx="1">
            <a:schemeClr val="dk1"/>
          </a:lnRef>
          <a:fillRef idx="0">
            <a:schemeClr val="dk1"/>
          </a:fillRef>
          <a:effectRef idx="0">
            <a:schemeClr val="dk1"/>
          </a:effectRef>
          <a:fontRef idx="minor">
            <a:schemeClr val="tx1"/>
          </a:fontRef>
        </p:style>
      </p:cxnSp>
      <p:sp>
        <p:nvSpPr>
          <p:cNvPr id="6" name="Picture Placeholder 2"/>
          <p:cNvSpPr>
            <a:spLocks noGrp="1"/>
          </p:cNvSpPr>
          <p:nvPr>
            <p:ph type="pic" idx="1"/>
          </p:nvPr>
        </p:nvSpPr>
        <p:spPr>
          <a:xfrm>
            <a:off x="698625" y="1915076"/>
            <a:ext cx="4290230" cy="3217673"/>
          </a:xfrm>
          <a:prstGeom prst="rect">
            <a:avLst/>
          </a:prstGeom>
        </p:spPr>
        <p:txBody>
          <a:bodyPr/>
          <a:lstStyle>
            <a:lvl1pPr marL="0" indent="0">
              <a:buNone/>
              <a:defRPr sz="3200" b="0" i="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Content Placeholder 2"/>
          <p:cNvSpPr>
            <a:spLocks noGrp="1"/>
          </p:cNvSpPr>
          <p:nvPr>
            <p:ph idx="10"/>
          </p:nvPr>
        </p:nvSpPr>
        <p:spPr>
          <a:xfrm>
            <a:off x="5115524" y="1915076"/>
            <a:ext cx="3237668" cy="3217673"/>
          </a:xfrm>
          <a:prstGeom prst="rect">
            <a:avLst/>
          </a:prstGeom>
        </p:spPr>
        <p:txBody>
          <a:bodyPr>
            <a:normAutofit/>
          </a:bodyPr>
          <a:lstStyle>
            <a:lvl1pPr>
              <a:defRPr sz="2000" b="0" i="0">
                <a:solidFill>
                  <a:schemeClr val="tx1">
                    <a:lumMod val="75000"/>
                    <a:lumOff val="25000"/>
                  </a:schemeClr>
                </a:solidFill>
                <a:latin typeface="Arial" panose="020B0604020202020204" pitchFamily="34" charset="0"/>
                <a:cs typeface="Arial" panose="020B0604020202020204" pitchFamily="34" charset="0"/>
              </a:defRPr>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p:txBody>
      </p:sp>
      <p:sp>
        <p:nvSpPr>
          <p:cNvPr id="9" name="TextBox 8"/>
          <p:cNvSpPr txBox="1"/>
          <p:nvPr userDrawn="1"/>
        </p:nvSpPr>
        <p:spPr>
          <a:xfrm>
            <a:off x="8679271" y="6488002"/>
            <a:ext cx="591931" cy="276999"/>
          </a:xfrm>
          <a:prstGeom prst="rect">
            <a:avLst/>
          </a:prstGeom>
          <a:noFill/>
        </p:spPr>
        <p:txBody>
          <a:bodyPr wrap="square" rtlCol="0">
            <a:spAutoFit/>
          </a:bodyPr>
          <a:lstStyle/>
          <a:p>
            <a:fld id="{4EBDF319-9836-5844-803B-28E653005CFF}" type="slidenum">
              <a:rPr lang="en-US" sz="1200" b="0" i="0" cap="none" normalizeH="0" smtClean="0">
                <a:solidFill>
                  <a:srgbClr val="00AEEF"/>
                </a:solidFill>
                <a:latin typeface="Arial" panose="020B0604020202020204" pitchFamily="34" charset="0"/>
                <a:cs typeface="Arial" panose="020B0604020202020204" pitchFamily="34" charset="0"/>
              </a:rPr>
              <a:t>‹#›</a:t>
            </a:fld>
            <a:endParaRPr lang="en-US" sz="1200" b="0" i="0" cap="none" normalizeH="0" dirty="0">
              <a:solidFill>
                <a:srgbClr val="00AEE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2655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7658572" cy="502692"/>
          </a:xfrm>
          <a:prstGeom prst="rect">
            <a:avLst/>
          </a:prstGeom>
        </p:spPr>
        <p:txBody>
          <a:bodyPr>
            <a:normAutofit/>
          </a:bodyPr>
          <a:lstStyle>
            <a:lvl1pPr algn="l">
              <a:defRPr sz="2400" b="0" i="0" cap="all">
                <a:solidFill>
                  <a:srgbClr val="35BDB2"/>
                </a:solidFill>
                <a:latin typeface="Arial" panose="020B0604020202020204" pitchFamily="34" charset="0"/>
                <a:cs typeface="Arial" panose="020B0604020202020204" pitchFamily="34" charset="0"/>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35BDB2"/>
            </a:solidFill>
          </a:ln>
        </p:spPr>
        <p:style>
          <a:lnRef idx="1">
            <a:schemeClr val="dk1"/>
          </a:lnRef>
          <a:fillRef idx="0">
            <a:schemeClr val="dk1"/>
          </a:fillRef>
          <a:effectRef idx="0">
            <a:schemeClr val="dk1"/>
          </a:effectRef>
          <a:fontRef idx="minor">
            <a:schemeClr val="tx1"/>
          </a:fontRef>
        </p:style>
      </p:cxnSp>
      <p:sp>
        <p:nvSpPr>
          <p:cNvPr id="6" name="Picture Placeholder 2"/>
          <p:cNvSpPr>
            <a:spLocks noGrp="1"/>
          </p:cNvSpPr>
          <p:nvPr>
            <p:ph type="pic" idx="1"/>
          </p:nvPr>
        </p:nvSpPr>
        <p:spPr>
          <a:xfrm>
            <a:off x="698625" y="1915076"/>
            <a:ext cx="4290230" cy="3217673"/>
          </a:xfrm>
          <a:prstGeom prst="rect">
            <a:avLst/>
          </a:prstGeom>
        </p:spPr>
        <p:txBody>
          <a:bodyPr/>
          <a:lstStyle>
            <a:lvl1pPr marL="0" indent="0">
              <a:buNone/>
              <a:defRPr sz="3200" b="0" i="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Content Placeholder 2"/>
          <p:cNvSpPr>
            <a:spLocks noGrp="1"/>
          </p:cNvSpPr>
          <p:nvPr>
            <p:ph idx="10"/>
          </p:nvPr>
        </p:nvSpPr>
        <p:spPr>
          <a:xfrm>
            <a:off x="5115524" y="1915076"/>
            <a:ext cx="3237668" cy="3217673"/>
          </a:xfrm>
          <a:prstGeom prst="rect">
            <a:avLst/>
          </a:prstGeom>
        </p:spPr>
        <p:txBody>
          <a:bodyPr>
            <a:normAutofit/>
          </a:bodyPr>
          <a:lstStyle>
            <a:lvl1pPr>
              <a:defRPr sz="2000" b="0" i="0">
                <a:solidFill>
                  <a:schemeClr val="tx1">
                    <a:lumMod val="75000"/>
                    <a:lumOff val="25000"/>
                  </a:schemeClr>
                </a:solidFill>
                <a:latin typeface="Arial" panose="020B0604020202020204" pitchFamily="34" charset="0"/>
                <a:cs typeface="Arial" panose="020B0604020202020204" pitchFamily="34" charset="0"/>
              </a:defRPr>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p:txBody>
      </p:sp>
      <p:sp>
        <p:nvSpPr>
          <p:cNvPr id="9" name="TextBox 8"/>
          <p:cNvSpPr txBox="1"/>
          <p:nvPr userDrawn="1"/>
        </p:nvSpPr>
        <p:spPr>
          <a:xfrm>
            <a:off x="8679271" y="6488002"/>
            <a:ext cx="591931" cy="276999"/>
          </a:xfrm>
          <a:prstGeom prst="rect">
            <a:avLst/>
          </a:prstGeom>
          <a:noFill/>
        </p:spPr>
        <p:txBody>
          <a:bodyPr wrap="square" rtlCol="0">
            <a:spAutoFit/>
          </a:bodyPr>
          <a:lstStyle/>
          <a:p>
            <a:fld id="{4EBDF319-9836-5844-803B-28E653005CFF}" type="slidenum">
              <a:rPr lang="en-US" sz="1200" b="0" i="0" cap="none" normalizeH="0" smtClean="0">
                <a:solidFill>
                  <a:srgbClr val="35BDB2"/>
                </a:solidFill>
                <a:latin typeface="Arial" panose="020B0604020202020204" pitchFamily="34" charset="0"/>
                <a:cs typeface="Arial" panose="020B0604020202020204" pitchFamily="34" charset="0"/>
              </a:rPr>
              <a:t>‹#›</a:t>
            </a:fld>
            <a:endParaRPr lang="en-US" sz="1200" b="0" i="0" cap="none" normalizeH="0" dirty="0">
              <a:solidFill>
                <a:srgbClr val="35BDB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1301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7658572" cy="502692"/>
          </a:xfrm>
          <a:prstGeom prst="rect">
            <a:avLst/>
          </a:prstGeom>
        </p:spPr>
        <p:txBody>
          <a:bodyPr>
            <a:normAutofit/>
          </a:bodyPr>
          <a:lstStyle>
            <a:lvl1pPr algn="l">
              <a:defRPr sz="2400" b="0" i="0" cap="all">
                <a:solidFill>
                  <a:srgbClr val="717073"/>
                </a:solidFill>
                <a:latin typeface="Arial" panose="020B0604020202020204" pitchFamily="34" charset="0"/>
                <a:cs typeface="Arial" panose="020B0604020202020204" pitchFamily="34" charset="0"/>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717073"/>
            </a:solidFill>
          </a:ln>
        </p:spPr>
        <p:style>
          <a:lnRef idx="1">
            <a:schemeClr val="dk1"/>
          </a:lnRef>
          <a:fillRef idx="0">
            <a:schemeClr val="dk1"/>
          </a:fillRef>
          <a:effectRef idx="0">
            <a:schemeClr val="dk1"/>
          </a:effectRef>
          <a:fontRef idx="minor">
            <a:schemeClr val="tx1"/>
          </a:fontRef>
        </p:style>
      </p:cxnSp>
      <p:sp>
        <p:nvSpPr>
          <p:cNvPr id="6" name="Picture Placeholder 2"/>
          <p:cNvSpPr>
            <a:spLocks noGrp="1"/>
          </p:cNvSpPr>
          <p:nvPr>
            <p:ph type="pic" idx="1"/>
          </p:nvPr>
        </p:nvSpPr>
        <p:spPr>
          <a:xfrm>
            <a:off x="698625" y="1915076"/>
            <a:ext cx="4290230" cy="3217673"/>
          </a:xfrm>
          <a:prstGeom prst="rect">
            <a:avLst/>
          </a:prstGeom>
        </p:spPr>
        <p:txBody>
          <a:bodyPr/>
          <a:lstStyle>
            <a:lvl1pPr marL="0" indent="0">
              <a:buNone/>
              <a:defRPr sz="3200" b="0" i="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Content Placeholder 2"/>
          <p:cNvSpPr>
            <a:spLocks noGrp="1"/>
          </p:cNvSpPr>
          <p:nvPr>
            <p:ph idx="10"/>
          </p:nvPr>
        </p:nvSpPr>
        <p:spPr>
          <a:xfrm>
            <a:off x="5115524" y="1915076"/>
            <a:ext cx="3237668" cy="3217673"/>
          </a:xfrm>
          <a:prstGeom prst="rect">
            <a:avLst/>
          </a:prstGeom>
        </p:spPr>
        <p:txBody>
          <a:bodyPr>
            <a:normAutofit/>
          </a:bodyPr>
          <a:lstStyle>
            <a:lvl1pPr>
              <a:defRPr sz="2000" b="0" i="0">
                <a:solidFill>
                  <a:schemeClr val="tx1">
                    <a:lumMod val="75000"/>
                    <a:lumOff val="25000"/>
                  </a:schemeClr>
                </a:solidFill>
                <a:latin typeface="Arial" panose="020B0604020202020204" pitchFamily="34" charset="0"/>
                <a:cs typeface="Arial" panose="020B0604020202020204" pitchFamily="34" charset="0"/>
              </a:defRPr>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p:txBody>
      </p:sp>
      <p:sp>
        <p:nvSpPr>
          <p:cNvPr id="9" name="TextBox 8"/>
          <p:cNvSpPr txBox="1"/>
          <p:nvPr userDrawn="1"/>
        </p:nvSpPr>
        <p:spPr>
          <a:xfrm>
            <a:off x="8679271" y="6488002"/>
            <a:ext cx="591931" cy="276999"/>
          </a:xfrm>
          <a:prstGeom prst="rect">
            <a:avLst/>
          </a:prstGeom>
          <a:noFill/>
        </p:spPr>
        <p:txBody>
          <a:bodyPr wrap="square" rtlCol="0">
            <a:spAutoFit/>
          </a:bodyPr>
          <a:lstStyle/>
          <a:p>
            <a:fld id="{4EBDF319-9836-5844-803B-28E653005CFF}" type="slidenum">
              <a:rPr lang="en-US" sz="1200" b="0" i="0" cap="none" normalizeH="0" smtClean="0">
                <a:solidFill>
                  <a:srgbClr val="717073"/>
                </a:solidFill>
                <a:latin typeface="Arial" panose="020B0604020202020204" pitchFamily="34" charset="0"/>
                <a:cs typeface="Arial" panose="020B0604020202020204" pitchFamily="34" charset="0"/>
              </a:rPr>
              <a:t>‹#›</a:t>
            </a:fld>
            <a:endParaRPr lang="en-US" sz="1200" b="0" i="0" cap="none" normalizeH="0" dirty="0">
              <a:solidFill>
                <a:srgbClr val="71707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3773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8225042" cy="502692"/>
          </a:xfrm>
          <a:prstGeom prst="rect">
            <a:avLst/>
          </a:prstGeom>
        </p:spPr>
        <p:txBody>
          <a:bodyPr>
            <a:normAutofit/>
          </a:bodyPr>
          <a:lstStyle>
            <a:lvl1pPr algn="l">
              <a:defRPr sz="2400" b="0" i="0" cap="all">
                <a:solidFill>
                  <a:srgbClr val="F05133"/>
                </a:solidFill>
                <a:latin typeface="Arial" panose="020B0604020202020204" pitchFamily="34" charset="0"/>
                <a:cs typeface="Arial" panose="020B0604020202020204" pitchFamily="34" charset="0"/>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F05133"/>
            </a:solidFill>
          </a:ln>
        </p:spPr>
        <p:style>
          <a:lnRef idx="1">
            <a:schemeClr val="dk1"/>
          </a:lnRef>
          <a:fillRef idx="0">
            <a:schemeClr val="dk1"/>
          </a:fillRef>
          <a:effectRef idx="0">
            <a:schemeClr val="dk1"/>
          </a:effectRef>
          <a:fontRef idx="minor">
            <a:schemeClr val="tx1"/>
          </a:fontRef>
        </p:style>
      </p:cxnSp>
      <p:sp>
        <p:nvSpPr>
          <p:cNvPr id="12" name="Picture Placeholder 2"/>
          <p:cNvSpPr>
            <a:spLocks noGrp="1"/>
          </p:cNvSpPr>
          <p:nvPr>
            <p:ph type="pic" idx="1"/>
          </p:nvPr>
        </p:nvSpPr>
        <p:spPr>
          <a:xfrm>
            <a:off x="694620"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4" name="Picture Placeholder 2"/>
          <p:cNvSpPr>
            <a:spLocks noGrp="1"/>
          </p:cNvSpPr>
          <p:nvPr>
            <p:ph type="pic" idx="10"/>
          </p:nvPr>
        </p:nvSpPr>
        <p:spPr>
          <a:xfrm>
            <a:off x="3536106"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5" name="Picture Placeholder 2"/>
          <p:cNvSpPr>
            <a:spLocks noGrp="1"/>
          </p:cNvSpPr>
          <p:nvPr>
            <p:ph type="pic" idx="11"/>
          </p:nvPr>
        </p:nvSpPr>
        <p:spPr>
          <a:xfrm>
            <a:off x="6369747"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TextBox 6"/>
          <p:cNvSpPr txBox="1"/>
          <p:nvPr userDrawn="1"/>
        </p:nvSpPr>
        <p:spPr>
          <a:xfrm>
            <a:off x="8679271" y="6488002"/>
            <a:ext cx="591931" cy="276999"/>
          </a:xfrm>
          <a:prstGeom prst="rect">
            <a:avLst/>
          </a:prstGeom>
          <a:noFill/>
        </p:spPr>
        <p:txBody>
          <a:bodyPr wrap="square" rtlCol="0">
            <a:spAutoFit/>
          </a:bodyPr>
          <a:lstStyle/>
          <a:p>
            <a:fld id="{4EBDF319-9836-5844-803B-28E653005CFF}" type="slidenum">
              <a:rPr lang="en-US" sz="1200" b="0" i="0" cap="none" normalizeH="0" smtClean="0">
                <a:solidFill>
                  <a:srgbClr val="F05133"/>
                </a:solidFill>
                <a:latin typeface="Arial" panose="020B0604020202020204" pitchFamily="34" charset="0"/>
                <a:cs typeface="Arial" panose="020B0604020202020204" pitchFamily="34" charset="0"/>
              </a:rPr>
              <a:t>‹#›</a:t>
            </a:fld>
            <a:endParaRPr lang="en-US" sz="1200" b="0" i="0" cap="none" normalizeH="0" dirty="0">
              <a:solidFill>
                <a:srgbClr val="F0513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187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8225042" cy="502692"/>
          </a:xfrm>
          <a:prstGeom prst="rect">
            <a:avLst/>
          </a:prstGeom>
        </p:spPr>
        <p:txBody>
          <a:bodyPr>
            <a:normAutofit/>
          </a:bodyPr>
          <a:lstStyle>
            <a:lvl1pPr algn="l">
              <a:defRPr sz="2400" b="0" i="0" cap="all">
                <a:solidFill>
                  <a:srgbClr val="00AEEF"/>
                </a:solidFill>
                <a:latin typeface="Arial" panose="020B0604020202020204" pitchFamily="34" charset="0"/>
                <a:cs typeface="Arial" panose="020B0604020202020204" pitchFamily="34" charset="0"/>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00AEEF"/>
            </a:solidFill>
          </a:ln>
        </p:spPr>
        <p:style>
          <a:lnRef idx="1">
            <a:schemeClr val="dk1"/>
          </a:lnRef>
          <a:fillRef idx="0">
            <a:schemeClr val="dk1"/>
          </a:fillRef>
          <a:effectRef idx="0">
            <a:schemeClr val="dk1"/>
          </a:effectRef>
          <a:fontRef idx="minor">
            <a:schemeClr val="tx1"/>
          </a:fontRef>
        </p:style>
      </p:cxnSp>
      <p:sp>
        <p:nvSpPr>
          <p:cNvPr id="12" name="Picture Placeholder 2"/>
          <p:cNvSpPr>
            <a:spLocks noGrp="1"/>
          </p:cNvSpPr>
          <p:nvPr>
            <p:ph type="pic" idx="1"/>
          </p:nvPr>
        </p:nvSpPr>
        <p:spPr>
          <a:xfrm>
            <a:off x="694620"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3" name="Picture Placeholder 2"/>
          <p:cNvSpPr>
            <a:spLocks noGrp="1"/>
          </p:cNvSpPr>
          <p:nvPr>
            <p:ph type="pic" idx="10"/>
          </p:nvPr>
        </p:nvSpPr>
        <p:spPr>
          <a:xfrm>
            <a:off x="3536106"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4" name="Picture Placeholder 2"/>
          <p:cNvSpPr>
            <a:spLocks noGrp="1"/>
          </p:cNvSpPr>
          <p:nvPr>
            <p:ph type="pic" idx="11"/>
          </p:nvPr>
        </p:nvSpPr>
        <p:spPr>
          <a:xfrm>
            <a:off x="6369747"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TextBox 6"/>
          <p:cNvSpPr txBox="1"/>
          <p:nvPr userDrawn="1"/>
        </p:nvSpPr>
        <p:spPr>
          <a:xfrm>
            <a:off x="8679271" y="6488002"/>
            <a:ext cx="591931" cy="276999"/>
          </a:xfrm>
          <a:prstGeom prst="rect">
            <a:avLst/>
          </a:prstGeom>
          <a:noFill/>
        </p:spPr>
        <p:txBody>
          <a:bodyPr wrap="square" rtlCol="0">
            <a:spAutoFit/>
          </a:bodyPr>
          <a:lstStyle/>
          <a:p>
            <a:fld id="{4EBDF319-9836-5844-803B-28E653005CFF}" type="slidenum">
              <a:rPr lang="en-US" sz="1200" b="0" i="0" cap="none" normalizeH="0" smtClean="0">
                <a:solidFill>
                  <a:srgbClr val="00AEEF"/>
                </a:solidFill>
                <a:latin typeface="Arial" panose="020B0604020202020204" pitchFamily="34" charset="0"/>
                <a:cs typeface="Arial" panose="020B0604020202020204" pitchFamily="34" charset="0"/>
              </a:rPr>
              <a:t>‹#›</a:t>
            </a:fld>
            <a:endParaRPr lang="en-US" sz="1200" b="0" i="0" cap="none" normalizeH="0" dirty="0">
              <a:solidFill>
                <a:srgbClr val="00AEE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1155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8225042" cy="502692"/>
          </a:xfrm>
          <a:prstGeom prst="rect">
            <a:avLst/>
          </a:prstGeom>
        </p:spPr>
        <p:txBody>
          <a:bodyPr>
            <a:normAutofit/>
          </a:bodyPr>
          <a:lstStyle>
            <a:lvl1pPr algn="l">
              <a:defRPr sz="2400" b="0" i="0" cap="all">
                <a:solidFill>
                  <a:srgbClr val="35BDB2"/>
                </a:solidFill>
                <a:latin typeface="Arial" panose="020B0604020202020204" pitchFamily="34" charset="0"/>
                <a:cs typeface="Arial" panose="020B0604020202020204" pitchFamily="34" charset="0"/>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35BDB2"/>
            </a:solidFill>
          </a:ln>
        </p:spPr>
        <p:style>
          <a:lnRef idx="1">
            <a:schemeClr val="dk1"/>
          </a:lnRef>
          <a:fillRef idx="0">
            <a:schemeClr val="dk1"/>
          </a:fillRef>
          <a:effectRef idx="0">
            <a:schemeClr val="dk1"/>
          </a:effectRef>
          <a:fontRef idx="minor">
            <a:schemeClr val="tx1"/>
          </a:fontRef>
        </p:style>
      </p:cxnSp>
      <p:sp>
        <p:nvSpPr>
          <p:cNvPr id="12" name="Picture Placeholder 2"/>
          <p:cNvSpPr>
            <a:spLocks noGrp="1"/>
          </p:cNvSpPr>
          <p:nvPr>
            <p:ph type="pic" idx="1"/>
          </p:nvPr>
        </p:nvSpPr>
        <p:spPr>
          <a:xfrm>
            <a:off x="694620"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3" name="Picture Placeholder 2"/>
          <p:cNvSpPr>
            <a:spLocks noGrp="1"/>
          </p:cNvSpPr>
          <p:nvPr>
            <p:ph type="pic" idx="10"/>
          </p:nvPr>
        </p:nvSpPr>
        <p:spPr>
          <a:xfrm>
            <a:off x="3536106"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4" name="Picture Placeholder 2"/>
          <p:cNvSpPr>
            <a:spLocks noGrp="1"/>
          </p:cNvSpPr>
          <p:nvPr>
            <p:ph type="pic" idx="11"/>
          </p:nvPr>
        </p:nvSpPr>
        <p:spPr>
          <a:xfrm>
            <a:off x="6369747"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TextBox 6"/>
          <p:cNvSpPr txBox="1"/>
          <p:nvPr userDrawn="1"/>
        </p:nvSpPr>
        <p:spPr>
          <a:xfrm>
            <a:off x="8679271" y="6488002"/>
            <a:ext cx="591931" cy="276999"/>
          </a:xfrm>
          <a:prstGeom prst="rect">
            <a:avLst/>
          </a:prstGeom>
          <a:noFill/>
        </p:spPr>
        <p:txBody>
          <a:bodyPr wrap="square" rtlCol="0">
            <a:spAutoFit/>
          </a:bodyPr>
          <a:lstStyle/>
          <a:p>
            <a:fld id="{4EBDF319-9836-5844-803B-28E653005CFF}" type="slidenum">
              <a:rPr lang="en-US" sz="1200" b="0" i="0" cap="none" normalizeH="0" smtClean="0">
                <a:solidFill>
                  <a:srgbClr val="35BDB2"/>
                </a:solidFill>
                <a:latin typeface="Arial" panose="020B0604020202020204" pitchFamily="34" charset="0"/>
                <a:cs typeface="Arial" panose="020B0604020202020204" pitchFamily="34" charset="0"/>
              </a:rPr>
              <a:t>‹#›</a:t>
            </a:fld>
            <a:endParaRPr lang="en-US" sz="1200" b="0" i="0" cap="none" normalizeH="0" dirty="0">
              <a:solidFill>
                <a:srgbClr val="35BDB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49397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8225042" cy="502692"/>
          </a:xfrm>
          <a:prstGeom prst="rect">
            <a:avLst/>
          </a:prstGeom>
        </p:spPr>
        <p:txBody>
          <a:bodyPr>
            <a:normAutofit/>
          </a:bodyPr>
          <a:lstStyle>
            <a:lvl1pPr algn="l">
              <a:defRPr sz="2400" b="0" i="0" cap="all">
                <a:solidFill>
                  <a:srgbClr val="717073"/>
                </a:solidFill>
                <a:latin typeface="Arial" panose="020B0604020202020204" pitchFamily="34" charset="0"/>
                <a:cs typeface="Arial" panose="020B0604020202020204" pitchFamily="34" charset="0"/>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717073"/>
            </a:solidFill>
          </a:ln>
        </p:spPr>
        <p:style>
          <a:lnRef idx="1">
            <a:schemeClr val="dk1"/>
          </a:lnRef>
          <a:fillRef idx="0">
            <a:schemeClr val="dk1"/>
          </a:fillRef>
          <a:effectRef idx="0">
            <a:schemeClr val="dk1"/>
          </a:effectRef>
          <a:fontRef idx="minor">
            <a:schemeClr val="tx1"/>
          </a:fontRef>
        </p:style>
      </p:cxnSp>
      <p:sp>
        <p:nvSpPr>
          <p:cNvPr id="9" name="Picture Placeholder 2"/>
          <p:cNvSpPr>
            <a:spLocks noGrp="1"/>
          </p:cNvSpPr>
          <p:nvPr>
            <p:ph type="pic" idx="1"/>
          </p:nvPr>
        </p:nvSpPr>
        <p:spPr>
          <a:xfrm>
            <a:off x="694620"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0"/>
          </p:nvPr>
        </p:nvSpPr>
        <p:spPr>
          <a:xfrm>
            <a:off x="3536106"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1" name="Picture Placeholder 2"/>
          <p:cNvSpPr>
            <a:spLocks noGrp="1"/>
          </p:cNvSpPr>
          <p:nvPr>
            <p:ph type="pic" idx="11"/>
          </p:nvPr>
        </p:nvSpPr>
        <p:spPr>
          <a:xfrm>
            <a:off x="6369747"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TextBox 6"/>
          <p:cNvSpPr txBox="1"/>
          <p:nvPr userDrawn="1"/>
        </p:nvSpPr>
        <p:spPr>
          <a:xfrm>
            <a:off x="8679271" y="6488002"/>
            <a:ext cx="591931" cy="276999"/>
          </a:xfrm>
          <a:prstGeom prst="rect">
            <a:avLst/>
          </a:prstGeom>
          <a:noFill/>
        </p:spPr>
        <p:txBody>
          <a:bodyPr wrap="square" rtlCol="0">
            <a:spAutoFit/>
          </a:bodyPr>
          <a:lstStyle/>
          <a:p>
            <a:fld id="{4EBDF319-9836-5844-803B-28E653005CFF}" type="slidenum">
              <a:rPr lang="en-US" sz="1200" b="0" i="0" cap="none" normalizeH="0" smtClean="0">
                <a:solidFill>
                  <a:srgbClr val="717073"/>
                </a:solidFill>
                <a:latin typeface="Arial" panose="020B0604020202020204" pitchFamily="34" charset="0"/>
                <a:cs typeface="Arial" panose="020B0604020202020204" pitchFamily="34" charset="0"/>
              </a:rPr>
              <a:t>‹#›</a:t>
            </a:fld>
            <a:endParaRPr lang="en-US" sz="1200" b="0" i="0" cap="none" normalizeH="0" dirty="0">
              <a:solidFill>
                <a:srgbClr val="71707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2702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rgbClr val="717073"/>
        </a:soli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457200" y="1991678"/>
            <a:ext cx="8229600" cy="2021522"/>
          </a:xfrm>
          <a:prstGeom prst="rect">
            <a:avLst/>
          </a:prstGeom>
          <a:ln>
            <a:noFill/>
          </a:ln>
        </p:spPr>
        <p:txBody>
          <a:bodyPr vert="horz"/>
          <a:lstStyle>
            <a:lvl1pPr>
              <a:defRPr sz="4400" b="1" baseline="0">
                <a:latin typeface="Arial" panose="020B0604020202020204" pitchFamily="34" charset="0"/>
                <a:cs typeface="Arial" panose="020B0604020202020204" pitchFamily="34" charset="0"/>
              </a:defRPr>
            </a:lvl1pPr>
          </a:lstStyle>
          <a:p>
            <a:r>
              <a:rPr lang="en-US" sz="5600" b="1" dirty="0" smtClean="0">
                <a:solidFill>
                  <a:srgbClr val="FFFFFF"/>
                </a:solidFill>
                <a:latin typeface="Arial" panose="020B0604020202020204" pitchFamily="34" charset="0"/>
                <a:cs typeface="Arial" panose="020B0604020202020204" pitchFamily="34" charset="0"/>
              </a:rPr>
              <a:t>BUMP SLIDE TITLE CAN GO HERE</a:t>
            </a:r>
            <a:endParaRPr lang="en-US" sz="5600" dirty="0">
              <a:solidFill>
                <a:srgbClr val="FFFFFF"/>
              </a:solidFill>
              <a:latin typeface="Cabin Bold"/>
              <a:cs typeface="Cabin Bold"/>
            </a:endParaRPr>
          </a:p>
        </p:txBody>
      </p:sp>
    </p:spTree>
    <p:extLst>
      <p:ext uri="{BB962C8B-B14F-4D97-AF65-F5344CB8AC3E}">
        <p14:creationId xmlns:p14="http://schemas.microsoft.com/office/powerpoint/2010/main" val="20260582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rgbClr val="35BDB2"/>
        </a:soli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457200" y="1991678"/>
            <a:ext cx="8229600" cy="2021522"/>
          </a:xfrm>
          <a:prstGeom prst="rect">
            <a:avLst/>
          </a:prstGeom>
          <a:ln>
            <a:noFill/>
          </a:ln>
        </p:spPr>
        <p:txBody>
          <a:bodyPr vert="horz"/>
          <a:lstStyle>
            <a:lvl1pPr>
              <a:defRPr sz="4400" b="1" baseline="0">
                <a:latin typeface="Arial" panose="020B0604020202020204" pitchFamily="34" charset="0"/>
                <a:cs typeface="Arial" panose="020B0604020202020204" pitchFamily="34" charset="0"/>
              </a:defRPr>
            </a:lvl1pPr>
          </a:lstStyle>
          <a:p>
            <a:r>
              <a:rPr lang="en-US" sz="5600" dirty="0" smtClean="0">
                <a:solidFill>
                  <a:srgbClr val="FFFFFF"/>
                </a:solidFill>
                <a:latin typeface="Arial" panose="020B0604020202020204" pitchFamily="34" charset="0"/>
                <a:cs typeface="Arial" panose="020B0604020202020204" pitchFamily="34" charset="0"/>
              </a:rPr>
              <a:t>BUMP SLIDE TITLE CAN GO HERE</a:t>
            </a:r>
            <a:endParaRPr lang="en-US" sz="5600" dirty="0">
              <a:solidFill>
                <a:srgbClr val="FFFFFF"/>
              </a:solidFill>
              <a:latin typeface="Cabin Bold"/>
              <a:cs typeface="Cabin Bold"/>
            </a:endParaRPr>
          </a:p>
        </p:txBody>
      </p:sp>
    </p:spTree>
    <p:extLst>
      <p:ext uri="{BB962C8B-B14F-4D97-AF65-F5344CB8AC3E}">
        <p14:creationId xmlns:p14="http://schemas.microsoft.com/office/powerpoint/2010/main" val="2333214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7992180" cy="502692"/>
          </a:xfrm>
          <a:prstGeom prst="rect">
            <a:avLst/>
          </a:prstGeom>
        </p:spPr>
        <p:txBody>
          <a:bodyPr>
            <a:normAutofit/>
          </a:bodyPr>
          <a:lstStyle>
            <a:lvl1pPr algn="l">
              <a:defRPr sz="2400" b="0" i="0" cap="all">
                <a:solidFill>
                  <a:srgbClr val="F05133"/>
                </a:solidFill>
                <a:latin typeface="Arial" panose="020B0604020202020204" pitchFamily="34" charset="0"/>
                <a:cs typeface="Arial" panose="020B0604020202020204" pitchFamily="34" charset="0"/>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F05133"/>
            </a:solidFill>
          </a:ln>
        </p:spPr>
        <p:style>
          <a:lnRef idx="1">
            <a:schemeClr val="dk1"/>
          </a:lnRef>
          <a:fillRef idx="0">
            <a:schemeClr val="dk1"/>
          </a:fillRef>
          <a:effectRef idx="0">
            <a:schemeClr val="dk1"/>
          </a:effectRef>
          <a:fontRef idx="minor">
            <a:schemeClr val="tx1"/>
          </a:fontRef>
        </p:style>
      </p:cxnSp>
      <p:sp>
        <p:nvSpPr>
          <p:cNvPr id="12" name="Content Placeholder 2"/>
          <p:cNvSpPr>
            <a:spLocks noGrp="1"/>
          </p:cNvSpPr>
          <p:nvPr>
            <p:ph idx="1"/>
          </p:nvPr>
        </p:nvSpPr>
        <p:spPr>
          <a:xfrm>
            <a:off x="693144" y="1600200"/>
            <a:ext cx="7993656" cy="3585467"/>
          </a:xfrm>
          <a:prstGeom prst="rect">
            <a:avLst/>
          </a:prstGeom>
        </p:spPr>
        <p:txBody>
          <a:bodyPr/>
          <a:lstStyle>
            <a:lvl1pPr>
              <a:defRPr sz="2000">
                <a:solidFill>
                  <a:srgbClr val="404040"/>
                </a:solidFill>
                <a:latin typeface="Arial" panose="020B0604020202020204" pitchFamily="34" charset="0"/>
                <a:cs typeface="Arial" panose="020B0604020202020204" pitchFamily="34" charset="0"/>
              </a:defRPr>
            </a:lvl1pPr>
            <a:lvl2pPr marL="742950" indent="-285750">
              <a:buFont typeface="Lucida Grande"/>
              <a:buChar char="»"/>
              <a:defRPr sz="1800">
                <a:solidFill>
                  <a:srgbClr val="404040"/>
                </a:solidFill>
                <a:latin typeface="Arial" panose="020B0604020202020204" pitchFamily="34" charset="0"/>
                <a:cs typeface="Arial" panose="020B0604020202020204" pitchFamily="34" charset="0"/>
              </a:defRPr>
            </a:lvl2pPr>
            <a:lvl3pPr>
              <a:defRPr sz="1600">
                <a:solidFill>
                  <a:srgbClr val="404040"/>
                </a:solidFill>
                <a:latin typeface="Arial" panose="020B0604020202020204" pitchFamily="34" charset="0"/>
                <a:cs typeface="Arial" panose="020B0604020202020204" pitchFamily="34" charset="0"/>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TextBox 5"/>
          <p:cNvSpPr txBox="1"/>
          <p:nvPr userDrawn="1"/>
        </p:nvSpPr>
        <p:spPr>
          <a:xfrm>
            <a:off x="8679271" y="6488002"/>
            <a:ext cx="591931" cy="276999"/>
          </a:xfrm>
          <a:prstGeom prst="rect">
            <a:avLst/>
          </a:prstGeom>
          <a:noFill/>
        </p:spPr>
        <p:txBody>
          <a:bodyPr wrap="square" rtlCol="0">
            <a:spAutoFit/>
          </a:bodyPr>
          <a:lstStyle/>
          <a:p>
            <a:fld id="{4EBDF319-9836-5844-803B-28E653005CFF}" type="slidenum">
              <a:rPr lang="en-US" sz="1200" b="0" i="0" cap="none" normalizeH="0" smtClean="0">
                <a:solidFill>
                  <a:srgbClr val="F05133"/>
                </a:solidFill>
                <a:latin typeface="Arial" panose="020B0604020202020204" pitchFamily="34" charset="0"/>
                <a:cs typeface="Arial" panose="020B0604020202020204" pitchFamily="34" charset="0"/>
              </a:rPr>
              <a:t>‹#›</a:t>
            </a:fld>
            <a:endParaRPr lang="en-US" sz="1200" b="0" i="0" cap="none" normalizeH="0" dirty="0">
              <a:solidFill>
                <a:srgbClr val="F0513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27943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AEEF"/>
        </a:soli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457200" y="1991678"/>
            <a:ext cx="8229600" cy="2021522"/>
          </a:xfrm>
          <a:prstGeom prst="rect">
            <a:avLst/>
          </a:prstGeom>
          <a:ln>
            <a:noFill/>
          </a:ln>
        </p:spPr>
        <p:txBody>
          <a:bodyPr vert="horz"/>
          <a:lstStyle>
            <a:lvl1pPr>
              <a:defRPr sz="4400" b="1" baseline="0">
                <a:latin typeface="Arial" panose="020B0604020202020204" pitchFamily="34" charset="0"/>
                <a:cs typeface="Arial" panose="020B0604020202020204" pitchFamily="34" charset="0"/>
              </a:defRPr>
            </a:lvl1pPr>
          </a:lstStyle>
          <a:p>
            <a:r>
              <a:rPr lang="en-US" sz="5600" dirty="0" smtClean="0">
                <a:solidFill>
                  <a:srgbClr val="FFFFFF"/>
                </a:solidFill>
                <a:latin typeface="Arial" panose="020B0604020202020204" pitchFamily="34" charset="0"/>
                <a:cs typeface="Arial" panose="020B0604020202020204" pitchFamily="34" charset="0"/>
              </a:rPr>
              <a:t>BUMP SLIDE TITLE CAN GO HERE</a:t>
            </a:r>
            <a:endParaRPr lang="en-US" sz="5600" dirty="0">
              <a:solidFill>
                <a:srgbClr val="FFFFFF"/>
              </a:solidFill>
              <a:latin typeface="Cabin Bold"/>
              <a:cs typeface="Cabin Bold"/>
            </a:endParaRPr>
          </a:p>
        </p:txBody>
      </p:sp>
    </p:spTree>
    <p:extLst>
      <p:ext uri="{BB962C8B-B14F-4D97-AF65-F5344CB8AC3E}">
        <p14:creationId xmlns:p14="http://schemas.microsoft.com/office/powerpoint/2010/main" val="23332145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rgbClr val="F05133"/>
        </a:soli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457200" y="1991678"/>
            <a:ext cx="8229600" cy="2021522"/>
          </a:xfrm>
          <a:prstGeom prst="rect">
            <a:avLst/>
          </a:prstGeom>
          <a:ln>
            <a:noFill/>
          </a:ln>
        </p:spPr>
        <p:txBody>
          <a:bodyPr vert="horz"/>
          <a:lstStyle>
            <a:lvl1pPr>
              <a:defRPr sz="4400" b="1" baseline="0">
                <a:latin typeface="Arial" panose="020B0604020202020204" pitchFamily="34" charset="0"/>
                <a:cs typeface="Arial" panose="020B0604020202020204" pitchFamily="34" charset="0"/>
              </a:defRPr>
            </a:lvl1pPr>
          </a:lstStyle>
          <a:p>
            <a:r>
              <a:rPr lang="en-US" sz="5600" dirty="0" smtClean="0">
                <a:solidFill>
                  <a:srgbClr val="FFFFFF"/>
                </a:solidFill>
                <a:latin typeface="Arial" panose="020B0604020202020204" pitchFamily="34" charset="0"/>
                <a:cs typeface="Arial" panose="020B0604020202020204" pitchFamily="34" charset="0"/>
              </a:rPr>
              <a:t>BUMP SLIDE TITLE CAN GO HERE</a:t>
            </a:r>
            <a:endParaRPr lang="en-US" sz="5600" dirty="0">
              <a:solidFill>
                <a:srgbClr val="FFFFFF"/>
              </a:solidFill>
              <a:latin typeface="Cabin Bold"/>
              <a:cs typeface="Cabin Bold"/>
            </a:endParaRPr>
          </a:p>
        </p:txBody>
      </p:sp>
    </p:spTree>
    <p:extLst>
      <p:ext uri="{BB962C8B-B14F-4D97-AF65-F5344CB8AC3E}">
        <p14:creationId xmlns:p14="http://schemas.microsoft.com/office/powerpoint/2010/main" val="2333214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19" y="599703"/>
            <a:ext cx="7984651" cy="502692"/>
          </a:xfrm>
          <a:prstGeom prst="rect">
            <a:avLst/>
          </a:prstGeom>
        </p:spPr>
        <p:txBody>
          <a:bodyPr>
            <a:normAutofit/>
          </a:bodyPr>
          <a:lstStyle>
            <a:lvl1pPr algn="l">
              <a:defRPr sz="2400" b="0" i="0" cap="all">
                <a:solidFill>
                  <a:srgbClr val="00AEEF"/>
                </a:solidFill>
                <a:latin typeface="Arial" panose="020B0604020202020204" pitchFamily="34" charset="0"/>
                <a:cs typeface="Arial" panose="020B0604020202020204" pitchFamily="34" charset="0"/>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00AEEF"/>
            </a:solidFill>
          </a:ln>
        </p:spPr>
        <p:style>
          <a:lnRef idx="1">
            <a:schemeClr val="dk1"/>
          </a:lnRef>
          <a:fillRef idx="0">
            <a:schemeClr val="dk1"/>
          </a:fillRef>
          <a:effectRef idx="0">
            <a:schemeClr val="dk1"/>
          </a:effectRef>
          <a:fontRef idx="minor">
            <a:schemeClr val="tx1"/>
          </a:fontRef>
        </p:style>
      </p:cxnSp>
      <p:sp>
        <p:nvSpPr>
          <p:cNvPr id="12" name="Content Placeholder 2"/>
          <p:cNvSpPr>
            <a:spLocks noGrp="1"/>
          </p:cNvSpPr>
          <p:nvPr>
            <p:ph idx="1"/>
          </p:nvPr>
        </p:nvSpPr>
        <p:spPr>
          <a:xfrm>
            <a:off x="693144" y="1600200"/>
            <a:ext cx="7993656" cy="3585467"/>
          </a:xfrm>
          <a:prstGeom prst="rect">
            <a:avLst/>
          </a:prstGeom>
        </p:spPr>
        <p:txBody>
          <a:bodyPr/>
          <a:lstStyle>
            <a:lvl1pPr>
              <a:defRPr sz="2000">
                <a:solidFill>
                  <a:schemeClr val="tx1">
                    <a:lumMod val="75000"/>
                    <a:lumOff val="25000"/>
                  </a:schemeClr>
                </a:solidFill>
                <a:latin typeface="Arial" panose="020B0604020202020204" pitchFamily="34" charset="0"/>
                <a:cs typeface="Arial" panose="020B0604020202020204" pitchFamily="34" charset="0"/>
              </a:defRPr>
            </a:lvl1pPr>
            <a:lvl2pPr marL="742950" indent="-285750">
              <a:buFont typeface="Lucida Grande"/>
              <a:buChar char="»"/>
              <a:defRPr sz="1800">
                <a:solidFill>
                  <a:schemeClr val="tx1">
                    <a:lumMod val="75000"/>
                    <a:lumOff val="25000"/>
                  </a:schemeClr>
                </a:solidFill>
                <a:latin typeface="Arial" panose="020B0604020202020204" pitchFamily="34" charset="0"/>
                <a:cs typeface="Arial" panose="020B0604020202020204" pitchFamily="34" charset="0"/>
              </a:defRPr>
            </a:lvl2pPr>
            <a:lvl3pPr>
              <a:defRPr sz="1600">
                <a:solidFill>
                  <a:schemeClr val="tx1">
                    <a:lumMod val="75000"/>
                    <a:lumOff val="25000"/>
                  </a:schemeClr>
                </a:solidFill>
                <a:latin typeface="Arial" panose="020B0604020202020204" pitchFamily="34" charset="0"/>
                <a:cs typeface="Arial" panose="020B0604020202020204" pitchFamily="34" charset="0"/>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Box 4"/>
          <p:cNvSpPr txBox="1"/>
          <p:nvPr userDrawn="1"/>
        </p:nvSpPr>
        <p:spPr>
          <a:xfrm>
            <a:off x="8679271" y="6488002"/>
            <a:ext cx="591931" cy="276999"/>
          </a:xfrm>
          <a:prstGeom prst="rect">
            <a:avLst/>
          </a:prstGeom>
          <a:noFill/>
        </p:spPr>
        <p:txBody>
          <a:bodyPr wrap="square" rtlCol="0">
            <a:spAutoFit/>
          </a:bodyPr>
          <a:lstStyle/>
          <a:p>
            <a:fld id="{4EBDF319-9836-5844-803B-28E653005CFF}" type="slidenum">
              <a:rPr lang="en-US" sz="1200" b="0" i="0" cap="none" normalizeH="0" smtClean="0">
                <a:solidFill>
                  <a:srgbClr val="00AEEF"/>
                </a:solidFill>
                <a:latin typeface="Arial" panose="020B0604020202020204" pitchFamily="34" charset="0"/>
                <a:cs typeface="Arial" panose="020B0604020202020204" pitchFamily="34" charset="0"/>
              </a:rPr>
              <a:t>‹#›</a:t>
            </a:fld>
            <a:endParaRPr lang="en-US" sz="1200" b="0" i="0" cap="none" normalizeH="0" dirty="0">
              <a:solidFill>
                <a:srgbClr val="00AEE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0974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7992180" cy="502692"/>
          </a:xfrm>
          <a:prstGeom prst="rect">
            <a:avLst/>
          </a:prstGeom>
        </p:spPr>
        <p:txBody>
          <a:bodyPr>
            <a:normAutofit/>
          </a:bodyPr>
          <a:lstStyle>
            <a:lvl1pPr algn="l">
              <a:defRPr sz="2400" b="0" i="0" cap="all">
                <a:solidFill>
                  <a:srgbClr val="35BDB2"/>
                </a:solidFill>
                <a:latin typeface="Arial" panose="020B0604020202020204" pitchFamily="34" charset="0"/>
                <a:cs typeface="Arial" panose="020B0604020202020204" pitchFamily="34" charset="0"/>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35BDB2"/>
            </a:solidFill>
          </a:ln>
        </p:spPr>
        <p:style>
          <a:lnRef idx="1">
            <a:schemeClr val="dk1"/>
          </a:lnRef>
          <a:fillRef idx="0">
            <a:schemeClr val="dk1"/>
          </a:fillRef>
          <a:effectRef idx="0">
            <a:schemeClr val="dk1"/>
          </a:effectRef>
          <a:fontRef idx="minor">
            <a:schemeClr val="tx1"/>
          </a:fontRef>
        </p:style>
      </p:cxnSp>
      <p:sp>
        <p:nvSpPr>
          <p:cNvPr id="12" name="Content Placeholder 2"/>
          <p:cNvSpPr>
            <a:spLocks noGrp="1"/>
          </p:cNvSpPr>
          <p:nvPr>
            <p:ph idx="1"/>
          </p:nvPr>
        </p:nvSpPr>
        <p:spPr>
          <a:xfrm>
            <a:off x="693144" y="1600200"/>
            <a:ext cx="7993656" cy="3585467"/>
          </a:xfrm>
          <a:prstGeom prst="rect">
            <a:avLst/>
          </a:prstGeom>
        </p:spPr>
        <p:txBody>
          <a:bodyPr/>
          <a:lstStyle>
            <a:lvl1pPr>
              <a:defRPr sz="2000">
                <a:solidFill>
                  <a:schemeClr val="tx1">
                    <a:lumMod val="75000"/>
                    <a:lumOff val="25000"/>
                  </a:schemeClr>
                </a:solidFill>
                <a:latin typeface="Arial" panose="020B0604020202020204" pitchFamily="34" charset="0"/>
                <a:cs typeface="Arial" panose="020B0604020202020204" pitchFamily="34" charset="0"/>
              </a:defRPr>
            </a:lvl1pPr>
            <a:lvl2pPr marL="742950" indent="-285750">
              <a:buFont typeface="Lucida Grande"/>
              <a:buChar char="»"/>
              <a:defRPr sz="1800">
                <a:solidFill>
                  <a:schemeClr val="tx1">
                    <a:lumMod val="75000"/>
                    <a:lumOff val="25000"/>
                  </a:schemeClr>
                </a:solidFill>
                <a:latin typeface="Arial" panose="020B0604020202020204" pitchFamily="34" charset="0"/>
                <a:cs typeface="Arial" panose="020B0604020202020204" pitchFamily="34" charset="0"/>
              </a:defRPr>
            </a:lvl2pPr>
            <a:lvl3pPr>
              <a:defRPr sz="1600">
                <a:solidFill>
                  <a:schemeClr val="tx1">
                    <a:lumMod val="75000"/>
                    <a:lumOff val="25000"/>
                  </a:schemeClr>
                </a:solidFill>
                <a:latin typeface="Arial" panose="020B0604020202020204" pitchFamily="34" charset="0"/>
                <a:cs typeface="Arial" panose="020B0604020202020204" pitchFamily="34" charset="0"/>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Box 4"/>
          <p:cNvSpPr txBox="1"/>
          <p:nvPr userDrawn="1"/>
        </p:nvSpPr>
        <p:spPr>
          <a:xfrm>
            <a:off x="8690033" y="6498764"/>
            <a:ext cx="591931" cy="276999"/>
          </a:xfrm>
          <a:prstGeom prst="rect">
            <a:avLst/>
          </a:prstGeom>
          <a:noFill/>
        </p:spPr>
        <p:txBody>
          <a:bodyPr wrap="square" rtlCol="0">
            <a:spAutoFit/>
          </a:bodyPr>
          <a:lstStyle/>
          <a:p>
            <a:fld id="{4EBDF319-9836-5844-803B-28E653005CFF}" type="slidenum">
              <a:rPr lang="en-US" sz="1200" b="0" i="0" cap="none" normalizeH="0" smtClean="0">
                <a:solidFill>
                  <a:srgbClr val="35BDB2"/>
                </a:solidFill>
                <a:latin typeface="Arial" panose="020B0604020202020204" pitchFamily="34" charset="0"/>
                <a:cs typeface="Arial" panose="020B0604020202020204" pitchFamily="34" charset="0"/>
              </a:rPr>
              <a:t>‹#›</a:t>
            </a:fld>
            <a:endParaRPr lang="en-US" sz="1200" b="0" i="0" cap="none" normalizeH="0" dirty="0">
              <a:solidFill>
                <a:srgbClr val="35BDB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283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7992180" cy="502692"/>
          </a:xfrm>
          <a:prstGeom prst="rect">
            <a:avLst/>
          </a:prstGeom>
        </p:spPr>
        <p:txBody>
          <a:bodyPr>
            <a:normAutofit/>
          </a:bodyPr>
          <a:lstStyle>
            <a:lvl1pPr algn="l">
              <a:defRPr sz="2400" b="0" i="0" cap="all">
                <a:solidFill>
                  <a:srgbClr val="717073"/>
                </a:solidFill>
                <a:latin typeface="Arial" panose="020B0604020202020204" pitchFamily="34" charset="0"/>
                <a:cs typeface="Arial" panose="020B0604020202020204" pitchFamily="34" charset="0"/>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717073"/>
            </a:solidFill>
          </a:ln>
        </p:spPr>
        <p:style>
          <a:lnRef idx="1">
            <a:schemeClr val="dk1"/>
          </a:lnRef>
          <a:fillRef idx="0">
            <a:schemeClr val="dk1"/>
          </a:fillRef>
          <a:effectRef idx="0">
            <a:schemeClr val="dk1"/>
          </a:effectRef>
          <a:fontRef idx="minor">
            <a:schemeClr val="tx1"/>
          </a:fontRef>
        </p:style>
      </p:cxnSp>
      <p:sp>
        <p:nvSpPr>
          <p:cNvPr id="12" name="Content Placeholder 2"/>
          <p:cNvSpPr>
            <a:spLocks noGrp="1"/>
          </p:cNvSpPr>
          <p:nvPr>
            <p:ph idx="1"/>
          </p:nvPr>
        </p:nvSpPr>
        <p:spPr>
          <a:xfrm>
            <a:off x="693144" y="1600200"/>
            <a:ext cx="7993656" cy="3585467"/>
          </a:xfrm>
          <a:prstGeom prst="rect">
            <a:avLst/>
          </a:prstGeom>
        </p:spPr>
        <p:txBody>
          <a:bodyPr/>
          <a:lstStyle>
            <a:lvl1pPr>
              <a:defRPr sz="2000">
                <a:solidFill>
                  <a:schemeClr val="tx1">
                    <a:lumMod val="75000"/>
                    <a:lumOff val="25000"/>
                  </a:schemeClr>
                </a:solidFill>
                <a:latin typeface="Arial" panose="020B0604020202020204" pitchFamily="34" charset="0"/>
                <a:cs typeface="Arial" panose="020B0604020202020204" pitchFamily="34" charset="0"/>
              </a:defRPr>
            </a:lvl1pPr>
            <a:lvl2pPr marL="742950" indent="-285750">
              <a:buFont typeface="Lucida Grande"/>
              <a:buChar char="»"/>
              <a:defRPr sz="1800">
                <a:solidFill>
                  <a:schemeClr val="tx1">
                    <a:lumMod val="75000"/>
                    <a:lumOff val="25000"/>
                  </a:schemeClr>
                </a:solidFill>
                <a:latin typeface="Arial" panose="020B0604020202020204" pitchFamily="34" charset="0"/>
                <a:cs typeface="Arial" panose="020B0604020202020204" pitchFamily="34" charset="0"/>
              </a:defRPr>
            </a:lvl2pPr>
            <a:lvl3pPr>
              <a:defRPr sz="1600">
                <a:solidFill>
                  <a:schemeClr val="tx1">
                    <a:lumMod val="75000"/>
                    <a:lumOff val="25000"/>
                  </a:schemeClr>
                </a:solidFill>
                <a:latin typeface="Arial" panose="020B0604020202020204" pitchFamily="34" charset="0"/>
                <a:cs typeface="Arial" panose="020B0604020202020204" pitchFamily="34" charset="0"/>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Box 4"/>
          <p:cNvSpPr txBox="1"/>
          <p:nvPr userDrawn="1"/>
        </p:nvSpPr>
        <p:spPr>
          <a:xfrm>
            <a:off x="8679271" y="6488002"/>
            <a:ext cx="591931" cy="276999"/>
          </a:xfrm>
          <a:prstGeom prst="rect">
            <a:avLst/>
          </a:prstGeom>
          <a:noFill/>
        </p:spPr>
        <p:txBody>
          <a:bodyPr wrap="square" rtlCol="0">
            <a:spAutoFit/>
          </a:bodyPr>
          <a:lstStyle/>
          <a:p>
            <a:fld id="{4EBDF319-9836-5844-803B-28E653005CFF}" type="slidenum">
              <a:rPr lang="en-US" sz="1200" b="0" i="0" cap="none" normalizeH="0" smtClean="0">
                <a:solidFill>
                  <a:srgbClr val="717073"/>
                </a:solidFill>
                <a:latin typeface="Arial" panose="020B0604020202020204" pitchFamily="34" charset="0"/>
                <a:cs typeface="Arial" panose="020B0604020202020204" pitchFamily="34" charset="0"/>
              </a:rPr>
              <a:t>‹#›</a:t>
            </a:fld>
            <a:endParaRPr lang="en-US" sz="1200" b="0" i="0" cap="none" normalizeH="0" dirty="0">
              <a:solidFill>
                <a:srgbClr val="71707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9895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8171810" cy="502692"/>
          </a:xfrm>
          <a:prstGeom prst="rect">
            <a:avLst/>
          </a:prstGeom>
        </p:spPr>
        <p:txBody>
          <a:bodyPr>
            <a:normAutofit/>
          </a:bodyPr>
          <a:lstStyle>
            <a:lvl1pPr algn="l">
              <a:defRPr sz="2400" b="0" i="0" cap="all">
                <a:solidFill>
                  <a:srgbClr val="F05133"/>
                </a:solidFill>
                <a:latin typeface="Arial" panose="020B0604020202020204" pitchFamily="34" charset="0"/>
                <a:cs typeface="Arial" panose="020B0604020202020204" pitchFamily="34" charset="0"/>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F05133"/>
            </a:solidFill>
          </a:ln>
        </p:spPr>
        <p:style>
          <a:lnRef idx="1">
            <a:schemeClr val="dk1"/>
          </a:lnRef>
          <a:fillRef idx="0">
            <a:schemeClr val="dk1"/>
          </a:fillRef>
          <a:effectRef idx="0">
            <a:schemeClr val="dk1"/>
          </a:effectRef>
          <a:fontRef idx="minor">
            <a:schemeClr val="tx1"/>
          </a:fontRef>
        </p:style>
      </p:cxnSp>
      <p:sp>
        <p:nvSpPr>
          <p:cNvPr id="12" name="Content Placeholder 2"/>
          <p:cNvSpPr>
            <a:spLocks noGrp="1"/>
          </p:cNvSpPr>
          <p:nvPr>
            <p:ph idx="1"/>
          </p:nvPr>
        </p:nvSpPr>
        <p:spPr>
          <a:xfrm>
            <a:off x="693144" y="1600200"/>
            <a:ext cx="3981387" cy="3585467"/>
          </a:xfrm>
          <a:prstGeom prst="rect">
            <a:avLst/>
          </a:prstGeom>
        </p:spPr>
        <p:txBody>
          <a:bodyPr/>
          <a:lstStyle>
            <a:lvl1pPr>
              <a:defRPr sz="2000">
                <a:solidFill>
                  <a:schemeClr val="tx1">
                    <a:lumMod val="75000"/>
                    <a:lumOff val="25000"/>
                  </a:schemeClr>
                </a:solidFill>
                <a:latin typeface="Arial" panose="020B0604020202020204" pitchFamily="34" charset="0"/>
                <a:cs typeface="Arial" panose="020B0604020202020204" pitchFamily="34" charset="0"/>
              </a:defRPr>
            </a:lvl1pPr>
            <a:lvl2pPr marL="742950" indent="-285750">
              <a:buFont typeface="Lucida Grande"/>
              <a:buChar char="»"/>
              <a:defRPr sz="1800">
                <a:solidFill>
                  <a:schemeClr val="tx1">
                    <a:lumMod val="75000"/>
                    <a:lumOff val="25000"/>
                  </a:schemeClr>
                </a:solidFill>
                <a:latin typeface="Arial" panose="020B0604020202020204" pitchFamily="34" charset="0"/>
                <a:cs typeface="Arial" panose="020B0604020202020204" pitchFamily="34" charset="0"/>
              </a:defRPr>
            </a:lvl2pPr>
            <a:lvl3pPr>
              <a:defRPr sz="1600">
                <a:solidFill>
                  <a:schemeClr val="tx1">
                    <a:lumMod val="75000"/>
                    <a:lumOff val="25000"/>
                  </a:schemeClr>
                </a:solidFill>
                <a:latin typeface="Arial" panose="020B0604020202020204" pitchFamily="34" charset="0"/>
                <a:cs typeface="Arial" panose="020B0604020202020204" pitchFamily="34" charset="0"/>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Content Placeholder 2"/>
          <p:cNvSpPr>
            <a:spLocks noGrp="1"/>
          </p:cNvSpPr>
          <p:nvPr>
            <p:ph idx="10"/>
          </p:nvPr>
        </p:nvSpPr>
        <p:spPr>
          <a:xfrm>
            <a:off x="4885043" y="1588968"/>
            <a:ext cx="3981387" cy="3585467"/>
          </a:xfrm>
          <a:prstGeom prst="rect">
            <a:avLst/>
          </a:prstGeom>
        </p:spPr>
        <p:txBody>
          <a:bodyPr/>
          <a:lstStyle>
            <a:lvl1pPr>
              <a:defRPr sz="2000">
                <a:solidFill>
                  <a:schemeClr val="tx1">
                    <a:lumMod val="75000"/>
                    <a:lumOff val="25000"/>
                  </a:schemeClr>
                </a:solidFill>
                <a:latin typeface="Arial" panose="020B0604020202020204" pitchFamily="34" charset="0"/>
                <a:cs typeface="Arial" panose="020B0604020202020204" pitchFamily="34" charset="0"/>
              </a:defRPr>
            </a:lvl1pPr>
            <a:lvl2pPr marL="742950" indent="-285750">
              <a:buFont typeface="Lucida Grande"/>
              <a:buChar char="»"/>
              <a:defRPr sz="1800">
                <a:solidFill>
                  <a:schemeClr val="tx1">
                    <a:lumMod val="75000"/>
                    <a:lumOff val="25000"/>
                  </a:schemeClr>
                </a:solidFill>
                <a:latin typeface="Arial" panose="020B0604020202020204" pitchFamily="34" charset="0"/>
                <a:cs typeface="Arial" panose="020B0604020202020204" pitchFamily="34" charset="0"/>
              </a:defRPr>
            </a:lvl2pPr>
            <a:lvl3pPr>
              <a:defRPr sz="1600">
                <a:solidFill>
                  <a:schemeClr val="tx1">
                    <a:lumMod val="75000"/>
                    <a:lumOff val="25000"/>
                  </a:schemeClr>
                </a:solidFill>
                <a:latin typeface="Arial" panose="020B0604020202020204" pitchFamily="34" charset="0"/>
                <a:cs typeface="Arial" panose="020B0604020202020204" pitchFamily="34" charset="0"/>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extBox 6"/>
          <p:cNvSpPr txBox="1"/>
          <p:nvPr userDrawn="1"/>
        </p:nvSpPr>
        <p:spPr>
          <a:xfrm>
            <a:off x="8679271" y="6488002"/>
            <a:ext cx="591931" cy="276999"/>
          </a:xfrm>
          <a:prstGeom prst="rect">
            <a:avLst/>
          </a:prstGeom>
          <a:noFill/>
        </p:spPr>
        <p:txBody>
          <a:bodyPr wrap="square" rtlCol="0">
            <a:spAutoFit/>
          </a:bodyPr>
          <a:lstStyle/>
          <a:p>
            <a:fld id="{4EBDF319-9836-5844-803B-28E653005CFF}" type="slidenum">
              <a:rPr lang="en-US" sz="1200" b="0" i="0" cap="none" normalizeH="0" smtClean="0">
                <a:solidFill>
                  <a:srgbClr val="F05133"/>
                </a:solidFill>
                <a:latin typeface="Arial" panose="020B0604020202020204" pitchFamily="34" charset="0"/>
                <a:cs typeface="Arial" panose="020B0604020202020204" pitchFamily="34" charset="0"/>
              </a:rPr>
              <a:t>‹#›</a:t>
            </a:fld>
            <a:endParaRPr lang="en-US" sz="1200" b="0" i="0" cap="none" normalizeH="0" dirty="0">
              <a:solidFill>
                <a:srgbClr val="F0513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9980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8171810" cy="502692"/>
          </a:xfrm>
          <a:prstGeom prst="rect">
            <a:avLst/>
          </a:prstGeom>
        </p:spPr>
        <p:txBody>
          <a:bodyPr>
            <a:normAutofit/>
          </a:bodyPr>
          <a:lstStyle>
            <a:lvl1pPr algn="l">
              <a:defRPr sz="2400" b="0" i="0" cap="all">
                <a:solidFill>
                  <a:srgbClr val="00AEEF"/>
                </a:solidFill>
                <a:latin typeface="Arial" panose="020B0604020202020204" pitchFamily="34" charset="0"/>
                <a:cs typeface="Arial" panose="020B0604020202020204" pitchFamily="34" charset="0"/>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00AEEF"/>
            </a:solidFill>
          </a:ln>
        </p:spPr>
        <p:style>
          <a:lnRef idx="1">
            <a:schemeClr val="dk1"/>
          </a:lnRef>
          <a:fillRef idx="0">
            <a:schemeClr val="dk1"/>
          </a:fillRef>
          <a:effectRef idx="0">
            <a:schemeClr val="dk1"/>
          </a:effectRef>
          <a:fontRef idx="minor">
            <a:schemeClr val="tx1"/>
          </a:fontRef>
        </p:style>
      </p:cxnSp>
      <p:sp>
        <p:nvSpPr>
          <p:cNvPr id="6" name="Content Placeholder 2"/>
          <p:cNvSpPr>
            <a:spLocks noGrp="1"/>
          </p:cNvSpPr>
          <p:nvPr>
            <p:ph idx="1"/>
          </p:nvPr>
        </p:nvSpPr>
        <p:spPr>
          <a:xfrm>
            <a:off x="693144" y="1600200"/>
            <a:ext cx="3981387" cy="3585467"/>
          </a:xfrm>
          <a:prstGeom prst="rect">
            <a:avLst/>
          </a:prstGeom>
        </p:spPr>
        <p:txBody>
          <a:bodyPr/>
          <a:lstStyle>
            <a:lvl1pPr>
              <a:defRPr sz="2000">
                <a:solidFill>
                  <a:schemeClr val="tx1">
                    <a:lumMod val="75000"/>
                    <a:lumOff val="25000"/>
                  </a:schemeClr>
                </a:solidFill>
                <a:latin typeface="Arial" panose="020B0604020202020204" pitchFamily="34" charset="0"/>
                <a:cs typeface="Arial" panose="020B0604020202020204" pitchFamily="34" charset="0"/>
              </a:defRPr>
            </a:lvl1pPr>
            <a:lvl2pPr marL="742950" indent="-285750">
              <a:buFont typeface="Lucida Grande"/>
              <a:buChar char="»"/>
              <a:defRPr sz="1800">
                <a:solidFill>
                  <a:schemeClr val="tx1">
                    <a:lumMod val="75000"/>
                    <a:lumOff val="25000"/>
                  </a:schemeClr>
                </a:solidFill>
                <a:latin typeface="Arial" panose="020B0604020202020204" pitchFamily="34" charset="0"/>
                <a:cs typeface="Arial" panose="020B0604020202020204" pitchFamily="34" charset="0"/>
              </a:defRPr>
            </a:lvl2pPr>
            <a:lvl3pPr>
              <a:defRPr sz="1600">
                <a:solidFill>
                  <a:schemeClr val="tx1">
                    <a:lumMod val="75000"/>
                    <a:lumOff val="25000"/>
                  </a:schemeClr>
                </a:solidFill>
                <a:latin typeface="Arial" panose="020B0604020202020204" pitchFamily="34" charset="0"/>
                <a:cs typeface="Arial" panose="020B0604020202020204" pitchFamily="34" charset="0"/>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Content Placeholder 2"/>
          <p:cNvSpPr>
            <a:spLocks noGrp="1"/>
          </p:cNvSpPr>
          <p:nvPr>
            <p:ph idx="10"/>
          </p:nvPr>
        </p:nvSpPr>
        <p:spPr>
          <a:xfrm>
            <a:off x="4885043" y="1588968"/>
            <a:ext cx="3981387" cy="3585467"/>
          </a:xfrm>
          <a:prstGeom prst="rect">
            <a:avLst/>
          </a:prstGeom>
        </p:spPr>
        <p:txBody>
          <a:bodyPr/>
          <a:lstStyle>
            <a:lvl1pPr>
              <a:defRPr sz="2000">
                <a:solidFill>
                  <a:schemeClr val="tx1">
                    <a:lumMod val="75000"/>
                    <a:lumOff val="25000"/>
                  </a:schemeClr>
                </a:solidFill>
                <a:latin typeface="Arial" panose="020B0604020202020204" pitchFamily="34" charset="0"/>
                <a:cs typeface="Arial" panose="020B0604020202020204" pitchFamily="34" charset="0"/>
              </a:defRPr>
            </a:lvl1pPr>
            <a:lvl2pPr marL="742950" indent="-285750">
              <a:buFont typeface="Lucida Grande"/>
              <a:buChar char="»"/>
              <a:defRPr sz="1800">
                <a:solidFill>
                  <a:schemeClr val="tx1">
                    <a:lumMod val="75000"/>
                    <a:lumOff val="25000"/>
                  </a:schemeClr>
                </a:solidFill>
                <a:latin typeface="Arial" panose="020B0604020202020204" pitchFamily="34" charset="0"/>
                <a:cs typeface="Arial" panose="020B0604020202020204" pitchFamily="34" charset="0"/>
              </a:defRPr>
            </a:lvl2pPr>
            <a:lvl3pPr>
              <a:defRPr sz="1600">
                <a:solidFill>
                  <a:schemeClr val="tx1">
                    <a:lumMod val="75000"/>
                    <a:lumOff val="25000"/>
                  </a:schemeClr>
                </a:solidFill>
                <a:latin typeface="Arial" panose="020B0604020202020204" pitchFamily="34" charset="0"/>
                <a:cs typeface="Arial" panose="020B0604020202020204" pitchFamily="34" charset="0"/>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8679271" y="6488002"/>
            <a:ext cx="591931" cy="276999"/>
          </a:xfrm>
          <a:prstGeom prst="rect">
            <a:avLst/>
          </a:prstGeom>
          <a:noFill/>
        </p:spPr>
        <p:txBody>
          <a:bodyPr wrap="square" rtlCol="0">
            <a:spAutoFit/>
          </a:bodyPr>
          <a:lstStyle/>
          <a:p>
            <a:fld id="{4EBDF319-9836-5844-803B-28E653005CFF}" type="slidenum">
              <a:rPr lang="en-US" sz="1200" b="0" i="0" cap="none" normalizeH="0" smtClean="0">
                <a:solidFill>
                  <a:srgbClr val="00AEEF"/>
                </a:solidFill>
                <a:latin typeface="Arial" panose="020B0604020202020204" pitchFamily="34" charset="0"/>
                <a:cs typeface="Arial" panose="020B0604020202020204" pitchFamily="34" charset="0"/>
              </a:rPr>
              <a:t>‹#›</a:t>
            </a:fld>
            <a:endParaRPr lang="en-US" sz="1200" b="0" i="0" cap="none" normalizeH="0" dirty="0">
              <a:solidFill>
                <a:srgbClr val="00AEE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1823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8171810" cy="502692"/>
          </a:xfrm>
          <a:prstGeom prst="rect">
            <a:avLst/>
          </a:prstGeom>
        </p:spPr>
        <p:txBody>
          <a:bodyPr>
            <a:normAutofit/>
          </a:bodyPr>
          <a:lstStyle>
            <a:lvl1pPr algn="l">
              <a:defRPr sz="2400" b="0" i="0" cap="all">
                <a:solidFill>
                  <a:srgbClr val="35BDB2"/>
                </a:solidFill>
                <a:latin typeface="Arial" panose="020B0604020202020204" pitchFamily="34" charset="0"/>
                <a:cs typeface="Arial" panose="020B0604020202020204" pitchFamily="34" charset="0"/>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35BDB2"/>
            </a:solidFill>
          </a:ln>
        </p:spPr>
        <p:style>
          <a:lnRef idx="1">
            <a:schemeClr val="dk1"/>
          </a:lnRef>
          <a:fillRef idx="0">
            <a:schemeClr val="dk1"/>
          </a:fillRef>
          <a:effectRef idx="0">
            <a:schemeClr val="dk1"/>
          </a:effectRef>
          <a:fontRef idx="minor">
            <a:schemeClr val="tx1"/>
          </a:fontRef>
        </p:style>
      </p:cxnSp>
      <p:sp>
        <p:nvSpPr>
          <p:cNvPr id="6" name="Content Placeholder 2"/>
          <p:cNvSpPr>
            <a:spLocks noGrp="1"/>
          </p:cNvSpPr>
          <p:nvPr>
            <p:ph idx="1"/>
          </p:nvPr>
        </p:nvSpPr>
        <p:spPr>
          <a:xfrm>
            <a:off x="693144" y="1600200"/>
            <a:ext cx="3981387" cy="3585467"/>
          </a:xfrm>
          <a:prstGeom prst="rect">
            <a:avLst/>
          </a:prstGeom>
        </p:spPr>
        <p:txBody>
          <a:bodyPr/>
          <a:lstStyle>
            <a:lvl1pPr>
              <a:defRPr sz="2000">
                <a:solidFill>
                  <a:schemeClr val="tx1">
                    <a:lumMod val="75000"/>
                    <a:lumOff val="25000"/>
                  </a:schemeClr>
                </a:solidFill>
                <a:latin typeface="Arial" panose="020B0604020202020204" pitchFamily="34" charset="0"/>
                <a:cs typeface="Arial" panose="020B0604020202020204" pitchFamily="34" charset="0"/>
              </a:defRPr>
            </a:lvl1pPr>
            <a:lvl2pPr marL="742950" indent="-285750">
              <a:buFont typeface="Lucida Grande"/>
              <a:buChar char="»"/>
              <a:defRPr sz="1800">
                <a:solidFill>
                  <a:schemeClr val="tx1">
                    <a:lumMod val="75000"/>
                    <a:lumOff val="25000"/>
                  </a:schemeClr>
                </a:solidFill>
                <a:latin typeface="Arial" panose="020B0604020202020204" pitchFamily="34" charset="0"/>
                <a:cs typeface="Arial" panose="020B0604020202020204" pitchFamily="34" charset="0"/>
              </a:defRPr>
            </a:lvl2pPr>
            <a:lvl3pPr>
              <a:defRPr sz="1600">
                <a:solidFill>
                  <a:schemeClr val="tx1">
                    <a:lumMod val="75000"/>
                    <a:lumOff val="25000"/>
                  </a:schemeClr>
                </a:solidFill>
                <a:latin typeface="Arial" panose="020B0604020202020204" pitchFamily="34" charset="0"/>
                <a:cs typeface="Arial" panose="020B0604020202020204" pitchFamily="34" charset="0"/>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Content Placeholder 2"/>
          <p:cNvSpPr>
            <a:spLocks noGrp="1"/>
          </p:cNvSpPr>
          <p:nvPr>
            <p:ph idx="10"/>
          </p:nvPr>
        </p:nvSpPr>
        <p:spPr>
          <a:xfrm>
            <a:off x="4885043" y="1588968"/>
            <a:ext cx="3981387" cy="3585467"/>
          </a:xfrm>
          <a:prstGeom prst="rect">
            <a:avLst/>
          </a:prstGeom>
        </p:spPr>
        <p:txBody>
          <a:bodyPr/>
          <a:lstStyle>
            <a:lvl1pPr>
              <a:defRPr sz="2000">
                <a:solidFill>
                  <a:schemeClr val="tx1">
                    <a:lumMod val="75000"/>
                    <a:lumOff val="25000"/>
                  </a:schemeClr>
                </a:solidFill>
                <a:latin typeface="Arial" panose="020B0604020202020204" pitchFamily="34" charset="0"/>
                <a:cs typeface="Arial" panose="020B0604020202020204" pitchFamily="34" charset="0"/>
              </a:defRPr>
            </a:lvl1pPr>
            <a:lvl2pPr marL="742950" indent="-285750">
              <a:buFont typeface="Lucida Grande"/>
              <a:buChar char="»"/>
              <a:defRPr sz="1800">
                <a:solidFill>
                  <a:schemeClr val="tx1">
                    <a:lumMod val="75000"/>
                    <a:lumOff val="25000"/>
                  </a:schemeClr>
                </a:solidFill>
                <a:latin typeface="Arial" panose="020B0604020202020204" pitchFamily="34" charset="0"/>
                <a:cs typeface="Arial" panose="020B0604020202020204" pitchFamily="34" charset="0"/>
              </a:defRPr>
            </a:lvl2pPr>
            <a:lvl3pPr>
              <a:defRPr sz="1600">
                <a:solidFill>
                  <a:schemeClr val="tx1">
                    <a:lumMod val="75000"/>
                    <a:lumOff val="25000"/>
                  </a:schemeClr>
                </a:solidFill>
                <a:latin typeface="Arial" panose="020B0604020202020204" pitchFamily="34" charset="0"/>
                <a:cs typeface="Arial" panose="020B0604020202020204" pitchFamily="34" charset="0"/>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8679271" y="6488002"/>
            <a:ext cx="591931" cy="276999"/>
          </a:xfrm>
          <a:prstGeom prst="rect">
            <a:avLst/>
          </a:prstGeom>
          <a:noFill/>
        </p:spPr>
        <p:txBody>
          <a:bodyPr wrap="square" rtlCol="0">
            <a:spAutoFit/>
          </a:bodyPr>
          <a:lstStyle/>
          <a:p>
            <a:fld id="{4EBDF319-9836-5844-803B-28E653005CFF}" type="slidenum">
              <a:rPr lang="en-US" sz="1200" b="0" i="0" cap="none" normalizeH="0" smtClean="0">
                <a:solidFill>
                  <a:srgbClr val="35BDB2"/>
                </a:solidFill>
                <a:latin typeface="Arial" panose="020B0604020202020204" pitchFamily="34" charset="0"/>
                <a:cs typeface="Arial" panose="020B0604020202020204" pitchFamily="34" charset="0"/>
              </a:rPr>
              <a:t>‹#›</a:t>
            </a:fld>
            <a:endParaRPr lang="en-US" sz="1200" b="0" i="0" cap="none" normalizeH="0" dirty="0">
              <a:solidFill>
                <a:srgbClr val="35BDB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1619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8171810" cy="502692"/>
          </a:xfrm>
          <a:prstGeom prst="rect">
            <a:avLst/>
          </a:prstGeom>
        </p:spPr>
        <p:txBody>
          <a:bodyPr>
            <a:normAutofit/>
          </a:bodyPr>
          <a:lstStyle>
            <a:lvl1pPr algn="l">
              <a:defRPr sz="2400" b="0" i="0" cap="all">
                <a:solidFill>
                  <a:srgbClr val="717073"/>
                </a:solidFill>
                <a:latin typeface="Arial" panose="020B0604020202020204" pitchFamily="34" charset="0"/>
                <a:cs typeface="Arial" panose="020B0604020202020204" pitchFamily="34" charset="0"/>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717073"/>
            </a:solidFill>
          </a:ln>
        </p:spPr>
        <p:style>
          <a:lnRef idx="1">
            <a:schemeClr val="dk1"/>
          </a:lnRef>
          <a:fillRef idx="0">
            <a:schemeClr val="dk1"/>
          </a:fillRef>
          <a:effectRef idx="0">
            <a:schemeClr val="dk1"/>
          </a:effectRef>
          <a:fontRef idx="minor">
            <a:schemeClr val="tx1"/>
          </a:fontRef>
        </p:style>
      </p:cxnSp>
      <p:sp>
        <p:nvSpPr>
          <p:cNvPr id="6" name="Content Placeholder 2"/>
          <p:cNvSpPr>
            <a:spLocks noGrp="1"/>
          </p:cNvSpPr>
          <p:nvPr>
            <p:ph idx="1"/>
          </p:nvPr>
        </p:nvSpPr>
        <p:spPr>
          <a:xfrm>
            <a:off x="693144" y="1600200"/>
            <a:ext cx="3981387" cy="3585467"/>
          </a:xfrm>
          <a:prstGeom prst="rect">
            <a:avLst/>
          </a:prstGeom>
        </p:spPr>
        <p:txBody>
          <a:bodyPr/>
          <a:lstStyle>
            <a:lvl1pPr>
              <a:defRPr sz="2000">
                <a:solidFill>
                  <a:schemeClr val="tx1">
                    <a:lumMod val="75000"/>
                    <a:lumOff val="25000"/>
                  </a:schemeClr>
                </a:solidFill>
                <a:latin typeface="Arial" panose="020B0604020202020204" pitchFamily="34" charset="0"/>
                <a:cs typeface="Arial" panose="020B0604020202020204" pitchFamily="34" charset="0"/>
              </a:defRPr>
            </a:lvl1pPr>
            <a:lvl2pPr marL="742950" indent="-285750">
              <a:buFont typeface="Lucida Grande"/>
              <a:buChar char="»"/>
              <a:defRPr sz="1800">
                <a:solidFill>
                  <a:schemeClr val="tx1">
                    <a:lumMod val="75000"/>
                    <a:lumOff val="25000"/>
                  </a:schemeClr>
                </a:solidFill>
                <a:latin typeface="Arial" panose="020B0604020202020204" pitchFamily="34" charset="0"/>
                <a:cs typeface="Arial" panose="020B0604020202020204" pitchFamily="34" charset="0"/>
              </a:defRPr>
            </a:lvl2pPr>
            <a:lvl3pPr>
              <a:defRPr sz="1600">
                <a:solidFill>
                  <a:schemeClr val="tx1">
                    <a:lumMod val="75000"/>
                    <a:lumOff val="25000"/>
                  </a:schemeClr>
                </a:solidFill>
                <a:latin typeface="Arial" panose="020B0604020202020204" pitchFamily="34" charset="0"/>
                <a:cs typeface="Arial" panose="020B0604020202020204" pitchFamily="34" charset="0"/>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Content Placeholder 2"/>
          <p:cNvSpPr>
            <a:spLocks noGrp="1"/>
          </p:cNvSpPr>
          <p:nvPr>
            <p:ph idx="10"/>
          </p:nvPr>
        </p:nvSpPr>
        <p:spPr>
          <a:xfrm>
            <a:off x="4885043" y="1588968"/>
            <a:ext cx="3981387" cy="3585467"/>
          </a:xfrm>
          <a:prstGeom prst="rect">
            <a:avLst/>
          </a:prstGeom>
        </p:spPr>
        <p:txBody>
          <a:bodyPr/>
          <a:lstStyle>
            <a:lvl1pPr>
              <a:defRPr sz="2000">
                <a:solidFill>
                  <a:schemeClr val="tx1">
                    <a:lumMod val="75000"/>
                    <a:lumOff val="25000"/>
                  </a:schemeClr>
                </a:solidFill>
                <a:latin typeface="Arial" panose="020B0604020202020204" pitchFamily="34" charset="0"/>
                <a:cs typeface="Arial" panose="020B0604020202020204" pitchFamily="34" charset="0"/>
              </a:defRPr>
            </a:lvl1pPr>
            <a:lvl2pPr marL="742950" indent="-285750">
              <a:buFont typeface="Lucida Grande"/>
              <a:buChar char="»"/>
              <a:defRPr sz="1800">
                <a:solidFill>
                  <a:schemeClr val="tx1">
                    <a:lumMod val="75000"/>
                    <a:lumOff val="25000"/>
                  </a:schemeClr>
                </a:solidFill>
                <a:latin typeface="Arial" panose="020B0604020202020204" pitchFamily="34" charset="0"/>
                <a:cs typeface="Arial" panose="020B0604020202020204" pitchFamily="34" charset="0"/>
              </a:defRPr>
            </a:lvl2pPr>
            <a:lvl3pPr>
              <a:defRPr sz="1600">
                <a:solidFill>
                  <a:schemeClr val="tx1">
                    <a:lumMod val="75000"/>
                    <a:lumOff val="25000"/>
                  </a:schemeClr>
                </a:solidFill>
                <a:latin typeface="Arial" panose="020B0604020202020204" pitchFamily="34" charset="0"/>
                <a:cs typeface="Arial" panose="020B0604020202020204" pitchFamily="34" charset="0"/>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8679271" y="6488002"/>
            <a:ext cx="591931" cy="276999"/>
          </a:xfrm>
          <a:prstGeom prst="rect">
            <a:avLst/>
          </a:prstGeom>
          <a:noFill/>
        </p:spPr>
        <p:txBody>
          <a:bodyPr wrap="square" rtlCol="0">
            <a:spAutoFit/>
          </a:bodyPr>
          <a:lstStyle/>
          <a:p>
            <a:fld id="{4EBDF319-9836-5844-803B-28E653005CFF}" type="slidenum">
              <a:rPr lang="en-US" sz="1200" b="0" i="0" cap="none" normalizeH="0" smtClean="0">
                <a:solidFill>
                  <a:srgbClr val="717073"/>
                </a:solidFill>
                <a:latin typeface="Arial" panose="020B0604020202020204" pitchFamily="34" charset="0"/>
                <a:cs typeface="Arial" panose="020B0604020202020204" pitchFamily="34" charset="0"/>
              </a:rPr>
              <a:t>‹#›</a:t>
            </a:fld>
            <a:endParaRPr lang="en-US" sz="1200" b="0" i="0" cap="none" normalizeH="0" dirty="0">
              <a:solidFill>
                <a:srgbClr val="71707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7658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3.png"/><Relationship Id="rId5" Type="http://schemas.openxmlformats.org/officeDocument/2006/relationships/theme" Target="../theme/theme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7136" y="5336917"/>
            <a:ext cx="9151135" cy="1782097"/>
          </a:xfrm>
          <a:prstGeom prst="rect">
            <a:avLst/>
          </a:prstGeom>
        </p:spPr>
      </p:pic>
    </p:spTree>
    <p:extLst>
      <p:ext uri="{BB962C8B-B14F-4D97-AF65-F5344CB8AC3E}">
        <p14:creationId xmlns:p14="http://schemas.microsoft.com/office/powerpoint/2010/main" val="535722295"/>
      </p:ext>
    </p:extLst>
  </p:cSld>
  <p:clrMap bg1="lt1" tx1="dk1" bg2="lt2" tx2="dk2" accent1="accent1" accent2="accent2" accent3="accent3" accent4="accent4" accent5="accent5" accent6="accent6" hlink="hlink" folHlink="folHlink"/>
  <p:sldLayoutIdLst>
    <p:sldLayoutId id="2147483711" r:id="rId1"/>
    <p:sldLayoutId id="2147483700" r:id="rId2"/>
    <p:sldLayoutId id="2147483712" r:id="rId3"/>
    <p:sldLayoutId id="2147483713" r:id="rId4"/>
    <p:sldLayoutId id="2147483714" r:id="rId5"/>
    <p:sldLayoutId id="2147483723" r:id="rId6"/>
    <p:sldLayoutId id="2147483724" r:id="rId7"/>
    <p:sldLayoutId id="2147483725" r:id="rId8"/>
    <p:sldLayoutId id="2147483726"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05133"/>
        </a:solidFill>
        <a:effectLst/>
      </p:bgPr>
    </p:bg>
    <p:spTree>
      <p:nvGrpSpPr>
        <p:cNvPr id="1" name=""/>
        <p:cNvGrpSpPr/>
        <p:nvPr/>
      </p:nvGrpSpPr>
      <p:grpSpPr>
        <a:xfrm>
          <a:off x="0" y="0"/>
          <a:ext cx="0" cy="0"/>
          <a:chOff x="0" y="0"/>
          <a:chExt cx="0" cy="0"/>
        </a:xfrm>
      </p:grpSpPr>
      <p:pic>
        <p:nvPicPr>
          <p:cNvPr id="7" name="Picture 6" descr="icons+linework_WHITE.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5079077"/>
            <a:ext cx="9144000" cy="1778923"/>
          </a:xfrm>
          <a:prstGeom prst="rect">
            <a:avLst/>
          </a:prstGeom>
        </p:spPr>
      </p:pic>
    </p:spTree>
    <p:extLst>
      <p:ext uri="{BB962C8B-B14F-4D97-AF65-F5344CB8AC3E}">
        <p14:creationId xmlns:p14="http://schemas.microsoft.com/office/powerpoint/2010/main" val="1260583371"/>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Lst>
  <p:hf hdr="0" ftr="0" dt="0"/>
  <p:txStyles>
    <p:titleStyle>
      <a:lvl1pPr algn="ctr" defTabSz="457200" rtl="0" eaLnBrk="1" latinLnBrk="0" hangingPunct="1">
        <a:spcBef>
          <a:spcPct val="0"/>
        </a:spcBef>
        <a:buNone/>
        <a:defRPr sz="4400" kern="1200">
          <a:solidFill>
            <a:srgbClr val="FFFFFF"/>
          </a:solidFill>
          <a:latin typeface="Georgia"/>
          <a:ea typeface="+mj-ea"/>
          <a:cs typeface="Georgi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ahrq.gov/professionals/quality-patient-safety/pfp/interimhacrate2013.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smtClean="0"/>
              <a:t>HEN Results Appendix</a:t>
            </a:r>
            <a:endParaRPr lang="en-US" dirty="0"/>
          </a:p>
        </p:txBody>
      </p:sp>
      <p:sp>
        <p:nvSpPr>
          <p:cNvPr id="4" name="Content Placeholder 3"/>
          <p:cNvSpPr>
            <a:spLocks noGrp="1"/>
          </p:cNvSpPr>
          <p:nvPr>
            <p:ph sz="quarter" idx="16"/>
          </p:nvPr>
        </p:nvSpPr>
        <p:spPr>
          <a:xfrm>
            <a:off x="1651000" y="4815868"/>
            <a:ext cx="5570538" cy="376335"/>
          </a:xfrm>
        </p:spPr>
        <p:txBody>
          <a:bodyPr/>
          <a:lstStyle/>
          <a:p>
            <a:fld id="{07784539-6642-4584-8129-BFCF6217E358}" type="datetime4">
              <a:rPr lang="en-US" smtClean="0"/>
              <a:t>May 6, 2015</a:t>
            </a:fld>
            <a:endParaRPr lang="en-US" dirty="0"/>
          </a:p>
        </p:txBody>
      </p:sp>
    </p:spTree>
    <p:extLst>
      <p:ext uri="{BB962C8B-B14F-4D97-AF65-F5344CB8AC3E}">
        <p14:creationId xmlns:p14="http://schemas.microsoft.com/office/powerpoint/2010/main" val="4048262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Comparison of National Perspectives</a:t>
            </a:r>
          </a:p>
        </p:txBody>
      </p:sp>
      <p:graphicFrame>
        <p:nvGraphicFramePr>
          <p:cNvPr id="5" name="Content Placeholder 4"/>
          <p:cNvGraphicFramePr>
            <a:graphicFrameLocks noGrp="1"/>
          </p:cNvGraphicFramePr>
          <p:nvPr>
            <p:ph idx="10"/>
            <p:extLst>
              <p:ext uri="{D42A27DB-BD31-4B8C-83A1-F6EECF244321}">
                <p14:modId xmlns:p14="http://schemas.microsoft.com/office/powerpoint/2010/main" val="2678502405"/>
              </p:ext>
            </p:extLst>
          </p:nvPr>
        </p:nvGraphicFramePr>
        <p:xfrm>
          <a:off x="378482" y="1318896"/>
          <a:ext cx="8631937" cy="3589055"/>
        </p:xfrm>
        <a:graphic>
          <a:graphicData uri="http://schemas.openxmlformats.org/drawingml/2006/table">
            <a:tbl>
              <a:tblPr firstRow="1" bandRow="1">
                <a:tableStyleId>{5C22544A-7EE6-4342-B048-85BDC9FD1C3A}</a:tableStyleId>
              </a:tblPr>
              <a:tblGrid>
                <a:gridCol w="1392248"/>
                <a:gridCol w="3621938"/>
                <a:gridCol w="3617751"/>
              </a:tblGrid>
              <a:tr h="632495">
                <a:tc>
                  <a:txBody>
                    <a:bodyPr/>
                    <a:lstStyle/>
                    <a:p>
                      <a:endParaRPr lang="en-US" dirty="0"/>
                    </a:p>
                  </a:txBody>
                  <a:tcPr/>
                </a:tc>
                <a:tc>
                  <a:txBody>
                    <a:bodyPr/>
                    <a:lstStyle/>
                    <a:p>
                      <a:r>
                        <a:rPr lang="en-US" dirty="0" smtClean="0"/>
                        <a:t>AHRQ National Scorecard </a:t>
                      </a:r>
                    </a:p>
                  </a:txBody>
                  <a:tcPr/>
                </a:tc>
                <a:tc>
                  <a:txBody>
                    <a:bodyPr/>
                    <a:lstStyle/>
                    <a:p>
                      <a:r>
                        <a:rPr lang="en-US" dirty="0" smtClean="0"/>
                        <a:t>HEN Evaluation </a:t>
                      </a:r>
                    </a:p>
                    <a:p>
                      <a:r>
                        <a:rPr lang="en-US" sz="1600" dirty="0" smtClean="0"/>
                        <a:t>(Contracted to HSAG and Mathematica)</a:t>
                      </a:r>
                      <a:endParaRPr lang="en-US" sz="1600" dirty="0"/>
                    </a:p>
                  </a:txBody>
                  <a:tcPr/>
                </a:tc>
              </a:tr>
              <a:tr h="569869">
                <a:tc>
                  <a:txBody>
                    <a:bodyPr/>
                    <a:lstStyle/>
                    <a:p>
                      <a:r>
                        <a:rPr lang="en-US" sz="1600" dirty="0" smtClean="0"/>
                        <a:t>Scope</a:t>
                      </a:r>
                      <a:endParaRPr lang="en-US" sz="1600" dirty="0"/>
                    </a:p>
                  </a:txBody>
                  <a:tcPr/>
                </a:tc>
                <a:tc>
                  <a:txBody>
                    <a:bodyPr/>
                    <a:lstStyle/>
                    <a:p>
                      <a:r>
                        <a:rPr lang="en-US" sz="1600" dirty="0" smtClean="0"/>
                        <a:t>All federal</a:t>
                      </a:r>
                      <a:r>
                        <a:rPr lang="en-US" sz="1600" baseline="0" dirty="0" smtClean="0"/>
                        <a:t> quality improvement initiatives (e.g. HENs, QIOs)</a:t>
                      </a:r>
                      <a:endParaRPr lang="en-US" sz="1600" dirty="0"/>
                    </a:p>
                  </a:txBody>
                  <a:tcPr/>
                </a:tc>
                <a:tc>
                  <a:txBody>
                    <a:bodyPr/>
                    <a:lstStyle/>
                    <a:p>
                      <a:r>
                        <a:rPr lang="en-US" sz="1600" dirty="0" smtClean="0"/>
                        <a:t>Only</a:t>
                      </a:r>
                      <a:r>
                        <a:rPr lang="en-US" sz="1600" baseline="0" dirty="0" smtClean="0"/>
                        <a:t> the 27</a:t>
                      </a:r>
                      <a:r>
                        <a:rPr lang="en-US" sz="1600" dirty="0" smtClean="0"/>
                        <a:t> HENs</a:t>
                      </a:r>
                      <a:endParaRPr lang="en-US" sz="1600" dirty="0"/>
                    </a:p>
                  </a:txBody>
                  <a:tcPr/>
                </a:tc>
              </a:tr>
              <a:tr h="104591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Data Sources</a:t>
                      </a:r>
                      <a:endParaRPr lang="en-US" sz="1600" dirty="0"/>
                    </a:p>
                  </a:txBody>
                  <a:tcPr/>
                </a:tc>
                <a:tc>
                  <a:txBody>
                    <a:bodyPr/>
                    <a:lstStyle/>
                    <a:p>
                      <a:pPr marL="285750" indent="-285750">
                        <a:buFont typeface="Arial" panose="020B0604020202020204" pitchFamily="34" charset="0"/>
                        <a:buChar char="•"/>
                      </a:pPr>
                      <a:r>
                        <a:rPr lang="en-US" sz="1600" dirty="0" smtClean="0"/>
                        <a:t>MPSMS for 7</a:t>
                      </a:r>
                      <a:r>
                        <a:rPr lang="en-US" sz="1600" baseline="0" dirty="0" smtClean="0"/>
                        <a:t> PfP conditions</a:t>
                      </a:r>
                      <a:endParaRPr lang="en-US" sz="1600" dirty="0" smtClean="0"/>
                    </a:p>
                    <a:p>
                      <a:pPr marL="285750" indent="-285750">
                        <a:buFont typeface="Arial" panose="020B0604020202020204" pitchFamily="34" charset="0"/>
                        <a:buChar char="•"/>
                      </a:pPr>
                      <a:r>
                        <a:rPr lang="en-US" sz="1600" baseline="0" dirty="0" smtClean="0"/>
                        <a:t>NHSN for SSI </a:t>
                      </a:r>
                    </a:p>
                    <a:p>
                      <a:pPr marL="285750" indent="-285750">
                        <a:buFont typeface="Arial" panose="020B0604020202020204" pitchFamily="34" charset="0"/>
                        <a:buChar char="•"/>
                      </a:pPr>
                      <a:r>
                        <a:rPr lang="en-US" sz="1600" baseline="0" dirty="0" smtClean="0"/>
                        <a:t>HCUP for Adverse OB</a:t>
                      </a:r>
                      <a:endParaRPr lang="en-US" sz="1600" dirty="0"/>
                    </a:p>
                  </a:txBody>
                  <a:tcPr/>
                </a:tc>
                <a:tc>
                  <a:txBody>
                    <a:bodyPr/>
                    <a:lstStyle/>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aseline="0" dirty="0" smtClean="0"/>
                        <a:t>Medicare claims</a:t>
                      </a:r>
                      <a:endParaRPr lang="en-US" sz="1600" dirty="0" smtClean="0"/>
                    </a:p>
                    <a:p>
                      <a:pPr marL="285750" indent="-285750">
                        <a:buFont typeface="Arial" panose="020B0604020202020204" pitchFamily="34" charset="0"/>
                        <a:buChar char="•"/>
                      </a:pPr>
                      <a:r>
                        <a:rPr lang="en-US" sz="1600" dirty="0" smtClean="0"/>
                        <a:t>NHSN</a:t>
                      </a:r>
                    </a:p>
                    <a:p>
                      <a:pPr marL="285750" indent="-285750">
                        <a:buFont typeface="Arial" panose="020B0604020202020204" pitchFamily="34" charset="0"/>
                        <a:buChar char="•"/>
                      </a:pPr>
                      <a:r>
                        <a:rPr lang="en-US" sz="1600" dirty="0" smtClean="0"/>
                        <a:t>NDNQI &amp; CALNOC</a:t>
                      </a:r>
                      <a:endParaRPr lang="en-US" sz="1600" baseline="0" dirty="0" smtClean="0"/>
                    </a:p>
                    <a:p>
                      <a:pPr marL="285750" indent="-285750">
                        <a:buFont typeface="Arial" panose="020B0604020202020204" pitchFamily="34" charset="0"/>
                        <a:buChar char="•"/>
                      </a:pPr>
                      <a:r>
                        <a:rPr lang="en-US" sz="1600" baseline="0" dirty="0" smtClean="0"/>
                        <a:t>HEN-reported</a:t>
                      </a:r>
                    </a:p>
                  </a:txBody>
                  <a:tcPr/>
                </a:tc>
              </a:tr>
              <a:tr h="501297">
                <a:tc>
                  <a:txBody>
                    <a:bodyPr/>
                    <a:lstStyle/>
                    <a:p>
                      <a:r>
                        <a:rPr lang="en-US" sz="1600" dirty="0" smtClean="0"/>
                        <a:t>Baseline</a:t>
                      </a:r>
                      <a:endParaRPr lang="en-US" sz="1600" dirty="0"/>
                    </a:p>
                  </a:txBody>
                  <a:tcPr/>
                </a:tc>
                <a:tc>
                  <a:txBody>
                    <a:bodyPr/>
                    <a:lstStyle/>
                    <a:p>
                      <a:r>
                        <a:rPr lang="en-US" sz="1600" baseline="0" dirty="0" smtClean="0"/>
                        <a:t>2010</a:t>
                      </a:r>
                    </a:p>
                    <a:p>
                      <a:endParaRPr lang="en-US" sz="1600" dirty="0"/>
                    </a:p>
                  </a:txBody>
                  <a:tcPr/>
                </a:tc>
                <a:tc>
                  <a:txBody>
                    <a:bodyPr/>
                    <a:lstStyle/>
                    <a:p>
                      <a:r>
                        <a:rPr lang="en-US" sz="1600" dirty="0" smtClean="0"/>
                        <a:t>Varies by measure; 2011 for most</a:t>
                      </a:r>
                      <a:endParaRPr lang="en-US" sz="1600" dirty="0"/>
                    </a:p>
                  </a:txBody>
                  <a:tcPr/>
                </a:tc>
              </a:tr>
              <a:tr h="7315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Performance Period</a:t>
                      </a:r>
                    </a:p>
                  </a:txBody>
                  <a:tcPr/>
                </a:tc>
                <a:tc>
                  <a:txBody>
                    <a:bodyPr/>
                    <a:lstStyle/>
                    <a:p>
                      <a:r>
                        <a:rPr lang="en-US" sz="1600" dirty="0" smtClean="0"/>
                        <a:t>2011-2013,</a:t>
                      </a:r>
                      <a:r>
                        <a:rPr lang="en-US" sz="1600" baseline="0" dirty="0" smtClean="0"/>
                        <a:t> except NHSN is preliminary 2013 data and HCUP is 2012 data</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Varies by measure; Q1 or Q2 2014 for most</a:t>
                      </a:r>
                    </a:p>
                  </a:txBody>
                  <a:tcPr/>
                </a:tc>
              </a:tr>
            </a:tbl>
          </a:graphicData>
        </a:graphic>
      </p:graphicFrame>
      <p:sp>
        <p:nvSpPr>
          <p:cNvPr id="6" name="TextBox 5"/>
          <p:cNvSpPr txBox="1"/>
          <p:nvPr/>
        </p:nvSpPr>
        <p:spPr>
          <a:xfrm>
            <a:off x="275678" y="4922463"/>
            <a:ext cx="8734741" cy="769441"/>
          </a:xfrm>
          <a:prstGeom prst="rect">
            <a:avLst/>
          </a:prstGeom>
          <a:noFill/>
        </p:spPr>
        <p:txBody>
          <a:bodyPr wrap="square" rtlCol="0">
            <a:spAutoFit/>
          </a:bodyPr>
          <a:lstStyle/>
          <a:p>
            <a:r>
              <a:rPr lang="en-US" sz="1100" b="1" u="sng" dirty="0" smtClean="0"/>
              <a:t>Abbreviations</a:t>
            </a:r>
            <a:r>
              <a:rPr lang="en-US" sz="1100" dirty="0" smtClean="0"/>
              <a:t>: </a:t>
            </a:r>
            <a:r>
              <a:rPr lang="en-US" sz="1100" b="1" dirty="0" smtClean="0"/>
              <a:t>AHRQ</a:t>
            </a:r>
            <a:r>
              <a:rPr lang="en-US" sz="1100" dirty="0" smtClean="0"/>
              <a:t>- Agency for Healthcare Research and Quality; </a:t>
            </a:r>
            <a:r>
              <a:rPr lang="en-US" sz="1100" b="1" dirty="0" smtClean="0"/>
              <a:t>CALNOC</a:t>
            </a:r>
            <a:r>
              <a:rPr lang="en-US" sz="1100" dirty="0" smtClean="0"/>
              <a:t>- </a:t>
            </a:r>
            <a:r>
              <a:rPr lang="en-US" sz="1100" dirty="0"/>
              <a:t>Collaborative Alliance for Nursing Outcomes; </a:t>
            </a:r>
            <a:r>
              <a:rPr lang="en-US" sz="1100" b="1" dirty="0" smtClean="0"/>
              <a:t>HCUP</a:t>
            </a:r>
            <a:r>
              <a:rPr lang="en-US" sz="1100" dirty="0" smtClean="0"/>
              <a:t>- </a:t>
            </a:r>
            <a:r>
              <a:rPr lang="en-US" sz="1100" dirty="0"/>
              <a:t>Healthcare Cost and Utilization Project; </a:t>
            </a:r>
            <a:r>
              <a:rPr lang="en-US" sz="1100" b="1" dirty="0" smtClean="0"/>
              <a:t>HEN</a:t>
            </a:r>
            <a:r>
              <a:rPr lang="en-US" sz="1100" dirty="0" smtClean="0"/>
              <a:t>- Hospital Engagement Network; </a:t>
            </a:r>
            <a:r>
              <a:rPr lang="en-US" sz="1100" b="1" dirty="0" smtClean="0"/>
              <a:t>HSAG</a:t>
            </a:r>
            <a:r>
              <a:rPr lang="en-US" sz="1100" dirty="0" smtClean="0"/>
              <a:t>- Health Services Advisory Group; </a:t>
            </a:r>
            <a:r>
              <a:rPr lang="en-US" sz="1100" b="1" dirty="0" smtClean="0"/>
              <a:t>MPSMS</a:t>
            </a:r>
            <a:r>
              <a:rPr lang="en-US" sz="1100" dirty="0" smtClean="0"/>
              <a:t>- Medicare Patient Safety Monitoring System; </a:t>
            </a:r>
            <a:r>
              <a:rPr lang="en-US" sz="1100" b="1" dirty="0"/>
              <a:t>NDNQI</a:t>
            </a:r>
            <a:r>
              <a:rPr lang="en-US" sz="1100" dirty="0"/>
              <a:t>- National Database of Nursing Quality Indicators; </a:t>
            </a:r>
            <a:r>
              <a:rPr lang="en-US" sz="1100" b="1" dirty="0" smtClean="0"/>
              <a:t>NHSN</a:t>
            </a:r>
            <a:r>
              <a:rPr lang="en-US" sz="1100" dirty="0" smtClean="0"/>
              <a:t>- National Healthcare Safety Network; </a:t>
            </a:r>
            <a:r>
              <a:rPr lang="en-US" sz="1100" b="1" dirty="0" smtClean="0"/>
              <a:t>PfP</a:t>
            </a:r>
            <a:r>
              <a:rPr lang="en-US" sz="1100" dirty="0" smtClean="0"/>
              <a:t>- Partnership for Patients;</a:t>
            </a:r>
          </a:p>
          <a:p>
            <a:r>
              <a:rPr lang="en-US" sz="1100" dirty="0"/>
              <a:t>	</a:t>
            </a:r>
            <a:r>
              <a:rPr lang="en-US" sz="1100" dirty="0" smtClean="0"/>
              <a:t>				 </a:t>
            </a:r>
            <a:r>
              <a:rPr lang="en-US" sz="1100" b="1" dirty="0" smtClean="0"/>
              <a:t>QIO</a:t>
            </a:r>
            <a:r>
              <a:rPr lang="en-US" sz="1100" dirty="0" smtClean="0"/>
              <a:t>- Quality Improvement Organization; </a:t>
            </a:r>
            <a:r>
              <a:rPr lang="en-US" sz="1100" b="1" dirty="0" smtClean="0"/>
              <a:t>SSI-</a:t>
            </a:r>
            <a:r>
              <a:rPr lang="en-US" sz="1100" dirty="0" smtClean="0"/>
              <a:t>Surgical Site Infection</a:t>
            </a:r>
            <a:endParaRPr lang="en-US" sz="1100" dirty="0"/>
          </a:p>
        </p:txBody>
      </p:sp>
    </p:spTree>
    <p:extLst>
      <p:ext uri="{BB962C8B-B14F-4D97-AF65-F5344CB8AC3E}">
        <p14:creationId xmlns:p14="http://schemas.microsoft.com/office/powerpoint/2010/main" val="472038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000" dirty="0" smtClean="0"/>
              <a:t>AHRQ National scorecard</a:t>
            </a:r>
            <a:endParaRPr lang="en-US" sz="1800" cap="none"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29582" y="1188011"/>
            <a:ext cx="4096196" cy="4782843"/>
          </a:xfrm>
        </p:spPr>
      </p:pic>
      <p:sp>
        <p:nvSpPr>
          <p:cNvPr id="6" name="TextBox 5"/>
          <p:cNvSpPr txBox="1"/>
          <p:nvPr/>
        </p:nvSpPr>
        <p:spPr>
          <a:xfrm>
            <a:off x="2329582" y="6224508"/>
            <a:ext cx="5642869" cy="415498"/>
          </a:xfrm>
          <a:prstGeom prst="rect">
            <a:avLst/>
          </a:prstGeom>
          <a:noFill/>
        </p:spPr>
        <p:txBody>
          <a:bodyPr wrap="square" rtlCol="0">
            <a:spAutoFit/>
          </a:bodyPr>
          <a:lstStyle/>
          <a:p>
            <a:r>
              <a:rPr lang="en-US" sz="1050" dirty="0" smtClean="0"/>
              <a:t>Source: </a:t>
            </a:r>
            <a:r>
              <a:rPr lang="en-US" sz="1050" dirty="0"/>
              <a:t>Agency for Healthcare Research and </a:t>
            </a:r>
            <a:r>
              <a:rPr lang="en-US" sz="1050" dirty="0" smtClean="0"/>
              <a:t>Quality (AHRQ) National Scorecard. December 2014. </a:t>
            </a:r>
            <a:r>
              <a:rPr lang="en-US" sz="1050" dirty="0">
                <a:hlinkClick r:id="rId4"/>
              </a:rPr>
              <a:t>http://</a:t>
            </a:r>
            <a:r>
              <a:rPr lang="en-US" sz="1050" dirty="0" smtClean="0">
                <a:hlinkClick r:id="rId4"/>
              </a:rPr>
              <a:t>www.ahrq.gov/professionals/quality-patient-safety/pfp/interimhacrate2013.html</a:t>
            </a:r>
            <a:r>
              <a:rPr lang="en-US" sz="1050" dirty="0" smtClean="0"/>
              <a:t>  </a:t>
            </a:r>
            <a:endParaRPr lang="en-US" sz="1050" dirty="0"/>
          </a:p>
        </p:txBody>
      </p:sp>
    </p:spTree>
    <p:extLst>
      <p:ext uri="{BB962C8B-B14F-4D97-AF65-F5344CB8AC3E}">
        <p14:creationId xmlns:p14="http://schemas.microsoft.com/office/powerpoint/2010/main" val="32654516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000" dirty="0" smtClean="0"/>
              <a:t>HEN Evaluation - HAI</a:t>
            </a:r>
            <a:r>
              <a:rPr lang="en-US" sz="2000" cap="none" dirty="0" smtClean="0"/>
              <a:t>s</a:t>
            </a:r>
            <a:r>
              <a:rPr lang="en-US" sz="2000" dirty="0" smtClean="0"/>
              <a:t> And Readmissions</a:t>
            </a:r>
            <a:endParaRPr lang="en-US" sz="2000" dirty="0"/>
          </a:p>
        </p:txBody>
      </p:sp>
      <p:grpSp>
        <p:nvGrpSpPr>
          <p:cNvPr id="6" name="Group 5"/>
          <p:cNvGrpSpPr/>
          <p:nvPr/>
        </p:nvGrpSpPr>
        <p:grpSpPr>
          <a:xfrm>
            <a:off x="1085363" y="1268206"/>
            <a:ext cx="7732096" cy="4415964"/>
            <a:chOff x="1085363" y="1268206"/>
            <a:chExt cx="7732096" cy="4415964"/>
          </a:xfrm>
        </p:grpSpPr>
        <p:sp>
          <p:nvSpPr>
            <p:cNvPr id="8" name="Left Arrow 7"/>
            <p:cNvSpPr/>
            <p:nvPr/>
          </p:nvSpPr>
          <p:spPr>
            <a:xfrm>
              <a:off x="4431891" y="1268206"/>
              <a:ext cx="856198" cy="269415"/>
            </a:xfrm>
            <a:prstGeom prst="leftArrow">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Right Arrow 8"/>
            <p:cNvSpPr/>
            <p:nvPr/>
          </p:nvSpPr>
          <p:spPr>
            <a:xfrm>
              <a:off x="5366466" y="1268206"/>
              <a:ext cx="922024" cy="269415"/>
            </a:xfrm>
            <a:prstGeom prst="rightArrow">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 name="TextBox 9"/>
            <p:cNvSpPr txBox="1"/>
            <p:nvPr/>
          </p:nvSpPr>
          <p:spPr>
            <a:xfrm>
              <a:off x="5322290" y="1283705"/>
              <a:ext cx="1181805" cy="253916"/>
            </a:xfrm>
            <a:prstGeom prst="rect">
              <a:avLst/>
            </a:prstGeom>
            <a:noFill/>
          </p:spPr>
          <p:txBody>
            <a:bodyPr wrap="square" rtlCol="0">
              <a:spAutoFit/>
            </a:bodyPr>
            <a:lstStyle/>
            <a:p>
              <a:r>
                <a:rPr lang="en-US" sz="1050" b="1" dirty="0" smtClean="0">
                  <a:solidFill>
                    <a:schemeClr val="bg1"/>
                  </a:solidFill>
                </a:rPr>
                <a:t>Improvement</a:t>
              </a:r>
              <a:endParaRPr lang="en-US" sz="1050" b="1" dirty="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363" y="1595181"/>
              <a:ext cx="7423565" cy="3904471"/>
            </a:xfrm>
            <a:prstGeom prst="rect">
              <a:avLst/>
            </a:prstGeom>
          </p:spPr>
        </p:pic>
        <p:sp>
          <p:nvSpPr>
            <p:cNvPr id="11" name="TextBox 10"/>
            <p:cNvSpPr txBox="1"/>
            <p:nvPr/>
          </p:nvSpPr>
          <p:spPr>
            <a:xfrm>
              <a:off x="3174590" y="5430254"/>
              <a:ext cx="5642869" cy="253916"/>
            </a:xfrm>
            <a:prstGeom prst="rect">
              <a:avLst/>
            </a:prstGeom>
            <a:noFill/>
          </p:spPr>
          <p:txBody>
            <a:bodyPr wrap="square" rtlCol="0">
              <a:spAutoFit/>
            </a:bodyPr>
            <a:lstStyle/>
            <a:p>
              <a:r>
                <a:rPr lang="en-US" sz="1050" dirty="0" smtClean="0"/>
                <a:t>Source: HSAG and Mathematica. PfP Leading Indicators Dashboard. November 2014.</a:t>
              </a:r>
              <a:endParaRPr lang="en-US" sz="1050" dirty="0"/>
            </a:p>
          </p:txBody>
        </p:sp>
        <p:sp>
          <p:nvSpPr>
            <p:cNvPr id="4" name="TextBox 3"/>
            <p:cNvSpPr txBox="1"/>
            <p:nvPr/>
          </p:nvSpPr>
          <p:spPr>
            <a:xfrm>
              <a:off x="4789538" y="1537621"/>
              <a:ext cx="184355" cy="165811"/>
            </a:xfrm>
            <a:prstGeom prst="rect">
              <a:avLst/>
            </a:prstGeom>
            <a:solidFill>
              <a:schemeClr val="bg1"/>
            </a:solidFill>
          </p:spPr>
          <p:txBody>
            <a:bodyPr wrap="square" rtlCol="0">
              <a:spAutoFit/>
            </a:bodyPr>
            <a:lstStyle/>
            <a:p>
              <a:endParaRPr lang="en-US" dirty="0"/>
            </a:p>
          </p:txBody>
        </p:sp>
      </p:grpSp>
    </p:spTree>
    <p:extLst>
      <p:ext uri="{BB962C8B-B14F-4D97-AF65-F5344CB8AC3E}">
        <p14:creationId xmlns:p14="http://schemas.microsoft.com/office/powerpoint/2010/main" val="34865979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000" dirty="0" smtClean="0"/>
              <a:t>HEN Evaluation - Other Adverse Event Areas</a:t>
            </a:r>
            <a:endParaRPr lang="en-US" sz="2000" dirty="0"/>
          </a:p>
        </p:txBody>
      </p:sp>
      <p:grpSp>
        <p:nvGrpSpPr>
          <p:cNvPr id="3" name="Group 2"/>
          <p:cNvGrpSpPr/>
          <p:nvPr/>
        </p:nvGrpSpPr>
        <p:grpSpPr>
          <a:xfrm>
            <a:off x="1113942" y="1078418"/>
            <a:ext cx="7390730" cy="4474243"/>
            <a:chOff x="1113942" y="1078418"/>
            <a:chExt cx="7390730" cy="4474243"/>
          </a:xfrm>
        </p:grpSpPr>
        <p:sp>
          <p:nvSpPr>
            <p:cNvPr id="8" name="TextBox 7"/>
            <p:cNvSpPr txBox="1"/>
            <p:nvPr/>
          </p:nvSpPr>
          <p:spPr>
            <a:xfrm>
              <a:off x="5602750" y="1078418"/>
              <a:ext cx="1059754" cy="253916"/>
            </a:xfrm>
            <a:prstGeom prst="rect">
              <a:avLst/>
            </a:prstGeom>
            <a:noFill/>
          </p:spPr>
          <p:txBody>
            <a:bodyPr wrap="square" rtlCol="0">
              <a:spAutoFit/>
            </a:bodyPr>
            <a:lstStyle/>
            <a:p>
              <a:r>
                <a:rPr lang="en-US" sz="1050" b="1" dirty="0" smtClean="0">
                  <a:solidFill>
                    <a:schemeClr val="bg1"/>
                  </a:solidFill>
                </a:rPr>
                <a:t>Improvement</a:t>
              </a:r>
              <a:endParaRPr lang="en-US" sz="1050" b="1" dirty="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942" y="1368653"/>
              <a:ext cx="7390730" cy="4184008"/>
            </a:xfrm>
            <a:prstGeom prst="rect">
              <a:avLst/>
            </a:prstGeom>
          </p:spPr>
        </p:pic>
        <p:sp>
          <p:nvSpPr>
            <p:cNvPr id="10" name="TextBox 9"/>
            <p:cNvSpPr txBox="1"/>
            <p:nvPr/>
          </p:nvSpPr>
          <p:spPr>
            <a:xfrm>
              <a:off x="4887057" y="1187640"/>
              <a:ext cx="1219669" cy="277266"/>
            </a:xfrm>
            <a:prstGeom prst="rect">
              <a:avLst/>
            </a:prstGeom>
            <a:noFill/>
          </p:spPr>
          <p:txBody>
            <a:bodyPr wrap="square" rtlCol="0">
              <a:spAutoFit/>
            </a:bodyPr>
            <a:lstStyle/>
            <a:p>
              <a:r>
                <a:rPr lang="en-US" sz="1050" b="1" dirty="0" smtClean="0">
                  <a:solidFill>
                    <a:schemeClr val="bg1"/>
                  </a:solidFill>
                </a:rPr>
                <a:t>Improvement</a:t>
              </a:r>
              <a:endParaRPr lang="en-US" sz="1050" b="1" dirty="0">
                <a:solidFill>
                  <a:schemeClr val="bg1"/>
                </a:solidFill>
              </a:endParaRPr>
            </a:p>
          </p:txBody>
        </p:sp>
        <p:sp>
          <p:nvSpPr>
            <p:cNvPr id="6" name="Right Arrow 5"/>
            <p:cNvSpPr/>
            <p:nvPr/>
          </p:nvSpPr>
          <p:spPr>
            <a:xfrm>
              <a:off x="3578454" y="1150701"/>
              <a:ext cx="951565" cy="435903"/>
            </a:xfrm>
            <a:prstGeom prst="rightArrow">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 name="TextBox 10"/>
            <p:cNvSpPr txBox="1"/>
            <p:nvPr/>
          </p:nvSpPr>
          <p:spPr>
            <a:xfrm>
              <a:off x="3567108" y="1234855"/>
              <a:ext cx="1181805" cy="253916"/>
            </a:xfrm>
            <a:prstGeom prst="rect">
              <a:avLst/>
            </a:prstGeom>
            <a:noFill/>
          </p:spPr>
          <p:txBody>
            <a:bodyPr wrap="square" rtlCol="0">
              <a:spAutoFit/>
            </a:bodyPr>
            <a:lstStyle/>
            <a:p>
              <a:r>
                <a:rPr lang="en-US" sz="1050" b="1" dirty="0" smtClean="0">
                  <a:solidFill>
                    <a:schemeClr val="bg1"/>
                  </a:solidFill>
                </a:rPr>
                <a:t>Improvement</a:t>
              </a:r>
              <a:endParaRPr lang="en-US" sz="1050" b="1" dirty="0">
                <a:solidFill>
                  <a:schemeClr val="bg1"/>
                </a:solidFill>
              </a:endParaRPr>
            </a:p>
          </p:txBody>
        </p:sp>
      </p:grpSp>
      <p:sp>
        <p:nvSpPr>
          <p:cNvPr id="9" name="TextBox 8"/>
          <p:cNvSpPr txBox="1"/>
          <p:nvPr/>
        </p:nvSpPr>
        <p:spPr>
          <a:xfrm>
            <a:off x="3416902" y="5493796"/>
            <a:ext cx="5642869" cy="253916"/>
          </a:xfrm>
          <a:prstGeom prst="rect">
            <a:avLst/>
          </a:prstGeom>
          <a:noFill/>
        </p:spPr>
        <p:txBody>
          <a:bodyPr wrap="square" rtlCol="0">
            <a:spAutoFit/>
          </a:bodyPr>
          <a:lstStyle/>
          <a:p>
            <a:r>
              <a:rPr lang="en-US" sz="1050" dirty="0" smtClean="0"/>
              <a:t>Source: HSAG and Mathematica. PfP Leading Indicators Dashboard. November 2014.</a:t>
            </a:r>
            <a:endParaRPr lang="en-US" sz="1050" dirty="0"/>
          </a:p>
        </p:txBody>
      </p:sp>
    </p:spTree>
    <p:extLst>
      <p:ext uri="{BB962C8B-B14F-4D97-AF65-F5344CB8AC3E}">
        <p14:creationId xmlns:p14="http://schemas.microsoft.com/office/powerpoint/2010/main" val="1555452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EHEN vs National Hen Performance</a:t>
            </a:r>
            <a:endParaRPr lang="en-US" dirty="0"/>
          </a:p>
        </p:txBody>
      </p:sp>
      <p:grpSp>
        <p:nvGrpSpPr>
          <p:cNvPr id="3" name="Group 2"/>
          <p:cNvGrpSpPr/>
          <p:nvPr/>
        </p:nvGrpSpPr>
        <p:grpSpPr>
          <a:xfrm>
            <a:off x="1515782" y="1188720"/>
            <a:ext cx="7137034" cy="4734257"/>
            <a:chOff x="1515782" y="1188720"/>
            <a:chExt cx="7137034" cy="4734257"/>
          </a:xfrm>
        </p:grpSpPr>
        <p:sp>
          <p:nvSpPr>
            <p:cNvPr id="17" name="TextBox 16"/>
            <p:cNvSpPr txBox="1"/>
            <p:nvPr/>
          </p:nvSpPr>
          <p:spPr>
            <a:xfrm>
              <a:off x="3009947" y="5669061"/>
              <a:ext cx="5642869" cy="253916"/>
            </a:xfrm>
            <a:prstGeom prst="rect">
              <a:avLst/>
            </a:prstGeom>
            <a:noFill/>
          </p:spPr>
          <p:txBody>
            <a:bodyPr wrap="square" rtlCol="0">
              <a:spAutoFit/>
            </a:bodyPr>
            <a:lstStyle/>
            <a:p>
              <a:r>
                <a:rPr lang="en-US" sz="1050" dirty="0" smtClean="0"/>
                <a:t>Source: HSAG and Mathematica. PfP Leading Indicators Dashboard. November 2014.</a:t>
              </a:r>
            </a:p>
          </p:txBody>
        </p:sp>
        <p:pic>
          <p:nvPicPr>
            <p:cNvPr id="4" name="Picture 3"/>
            <p:cNvPicPr>
              <a:picLocks noChangeAspect="1"/>
            </p:cNvPicPr>
            <p:nvPr/>
          </p:nvPicPr>
          <p:blipFill>
            <a:blip r:embed="rId3"/>
            <a:stretch>
              <a:fillRect/>
            </a:stretch>
          </p:blipFill>
          <p:spPr>
            <a:xfrm>
              <a:off x="1515782" y="1188720"/>
              <a:ext cx="7009901" cy="4429760"/>
            </a:xfrm>
            <a:prstGeom prst="rect">
              <a:avLst/>
            </a:prstGeom>
          </p:spPr>
        </p:pic>
        <p:grpSp>
          <p:nvGrpSpPr>
            <p:cNvPr id="13" name="Group 12"/>
            <p:cNvGrpSpPr/>
            <p:nvPr/>
          </p:nvGrpSpPr>
          <p:grpSpPr>
            <a:xfrm>
              <a:off x="4012441" y="1448219"/>
              <a:ext cx="1750501" cy="308836"/>
              <a:chOff x="4316829" y="1268206"/>
              <a:chExt cx="2118862" cy="347152"/>
            </a:xfrm>
          </p:grpSpPr>
          <p:sp>
            <p:nvSpPr>
              <p:cNvPr id="18" name="Left Arrow 17"/>
              <p:cNvSpPr/>
              <p:nvPr/>
            </p:nvSpPr>
            <p:spPr>
              <a:xfrm>
                <a:off x="4316829" y="1268206"/>
                <a:ext cx="937058" cy="269415"/>
              </a:xfrm>
              <a:prstGeom prst="leftArrow">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 name="Right Arrow 18"/>
              <p:cNvSpPr/>
              <p:nvPr/>
            </p:nvSpPr>
            <p:spPr>
              <a:xfrm>
                <a:off x="5332264" y="1268206"/>
                <a:ext cx="922024" cy="269415"/>
              </a:xfrm>
              <a:prstGeom prst="rightArrow">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 name="TextBox 19"/>
              <p:cNvSpPr txBox="1"/>
              <p:nvPr/>
            </p:nvSpPr>
            <p:spPr>
              <a:xfrm>
                <a:off x="5253886" y="1268206"/>
                <a:ext cx="1181805" cy="347152"/>
              </a:xfrm>
              <a:prstGeom prst="rect">
                <a:avLst/>
              </a:prstGeom>
              <a:noFill/>
            </p:spPr>
            <p:txBody>
              <a:bodyPr wrap="square" rtlCol="0">
                <a:spAutoFit/>
              </a:bodyPr>
              <a:lstStyle/>
              <a:p>
                <a:r>
                  <a:rPr lang="en-US" sz="900" b="1" dirty="0" smtClean="0">
                    <a:solidFill>
                      <a:schemeClr val="bg1"/>
                    </a:solidFill>
                  </a:rPr>
                  <a:t>Improvement</a:t>
                </a:r>
                <a:endParaRPr lang="en-US" sz="900" b="1" dirty="0">
                  <a:solidFill>
                    <a:schemeClr val="bg1"/>
                  </a:solidFill>
                </a:endParaRPr>
              </a:p>
            </p:txBody>
          </p:sp>
        </p:grpSp>
      </p:grpSp>
    </p:spTree>
    <p:extLst>
      <p:ext uri="{BB962C8B-B14F-4D97-AF65-F5344CB8AC3E}">
        <p14:creationId xmlns:p14="http://schemas.microsoft.com/office/powerpoint/2010/main" val="1796346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EHEN 2.0</a:t>
            </a:r>
            <a:endParaRPr lang="en-US" dirty="0"/>
          </a:p>
        </p:txBody>
      </p:sp>
      <p:sp>
        <p:nvSpPr>
          <p:cNvPr id="5" name="Content Placeholder 4"/>
          <p:cNvSpPr>
            <a:spLocks noGrp="1"/>
          </p:cNvSpPr>
          <p:nvPr>
            <p:ph idx="1"/>
          </p:nvPr>
        </p:nvSpPr>
        <p:spPr/>
        <p:txBody>
          <a:bodyPr/>
          <a:lstStyle/>
          <a:p>
            <a:r>
              <a:rPr lang="en-US" dirty="0" smtClean="0"/>
              <a:t>Proposal submitted March 2015</a:t>
            </a:r>
          </a:p>
          <a:p>
            <a:r>
              <a:rPr lang="en-US" dirty="0" smtClean="0"/>
              <a:t>Outcome and Process Measures</a:t>
            </a:r>
          </a:p>
          <a:p>
            <a:r>
              <a:rPr lang="en-US" dirty="0" smtClean="0"/>
              <a:t>Includes original HEN 1.0 conditions, plus two elective:</a:t>
            </a:r>
          </a:p>
          <a:p>
            <a:pPr lvl="1"/>
            <a:r>
              <a:rPr lang="en-US" dirty="0" smtClean="0"/>
              <a:t>Sepsis</a:t>
            </a:r>
          </a:p>
          <a:p>
            <a:pPr lvl="1"/>
            <a:r>
              <a:rPr lang="en-US" i="1" dirty="0" smtClean="0"/>
              <a:t>C.difficile</a:t>
            </a:r>
          </a:p>
          <a:p>
            <a:r>
              <a:rPr lang="en-US" dirty="0" smtClean="0"/>
              <a:t>Continuing </a:t>
            </a:r>
            <a:r>
              <a:rPr lang="en-US" dirty="0"/>
              <a:t>focus on Patient and Family Engagement and Health Equity</a:t>
            </a:r>
          </a:p>
          <a:p>
            <a:pPr marL="0" indent="0">
              <a:buNone/>
            </a:pPr>
            <a:endParaRPr lang="en-US" dirty="0"/>
          </a:p>
        </p:txBody>
      </p:sp>
    </p:spTree>
    <p:extLst>
      <p:ext uri="{BB962C8B-B14F-4D97-AF65-F5344CB8AC3E}">
        <p14:creationId xmlns:p14="http://schemas.microsoft.com/office/powerpoint/2010/main" val="2900668853"/>
      </p:ext>
    </p:extLst>
  </p:cSld>
  <p:clrMapOvr>
    <a:masterClrMapping/>
  </p:clrMapOvr>
  <p:timing>
    <p:tnLst>
      <p:par>
        <p:cTn id="1" dur="indefinite" restart="never" nodeType="tmRoot"/>
      </p:par>
    </p:tnLst>
  </p:timing>
</p:sld>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6018</TotalTime>
  <Words>1329</Words>
  <Application>Microsoft Office PowerPoint</Application>
  <PresentationFormat>On-screen Show (4:3)</PresentationFormat>
  <Paragraphs>130</Paragraphs>
  <Slides>7</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vt:i4>
      </vt:variant>
    </vt:vector>
  </HeadingPairs>
  <TitlesOfParts>
    <vt:vector size="16" baseType="lpstr">
      <vt:lpstr>Arial</vt:lpstr>
      <vt:lpstr>Cabin Bold</vt:lpstr>
      <vt:lpstr>Cabin Regular</vt:lpstr>
      <vt:lpstr>Calibri</vt:lpstr>
      <vt:lpstr>Georgia</vt:lpstr>
      <vt:lpstr>Lucida Grande</vt:lpstr>
      <vt:lpstr>Times New Roman</vt:lpstr>
      <vt:lpstr>2_Custom Design</vt:lpstr>
      <vt:lpstr>1_Custom Design</vt:lpstr>
      <vt:lpstr>PowerPoint Presentation</vt:lpstr>
      <vt:lpstr>Comparison of National Perspectives</vt:lpstr>
      <vt:lpstr>AHRQ National scorecard</vt:lpstr>
      <vt:lpstr>HEN Evaluation - HAIs And Readmissions</vt:lpstr>
      <vt:lpstr>HEN Evaluation - Other Adverse Event Areas</vt:lpstr>
      <vt:lpstr>EHEN vs National Hen Performance</vt:lpstr>
      <vt:lpstr>EHEN 2.0</vt:lpstr>
    </vt:vector>
  </TitlesOfParts>
  <Company>MESH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Bullock</dc:creator>
  <cp:lastModifiedBy>Sarah Callahan</cp:lastModifiedBy>
  <cp:revision>287</cp:revision>
  <cp:lastPrinted>2015-04-14T19:01:16Z</cp:lastPrinted>
  <dcterms:created xsi:type="dcterms:W3CDTF">2013-06-05T17:38:40Z</dcterms:created>
  <dcterms:modified xsi:type="dcterms:W3CDTF">2015-05-06T14:08:35Z</dcterms:modified>
</cp:coreProperties>
</file>