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 id="2147483734" r:id="rId2"/>
  </p:sldMasterIdLst>
  <p:notesMasterIdLst>
    <p:notesMasterId r:id="rId12"/>
  </p:notesMasterIdLst>
  <p:handoutMasterIdLst>
    <p:handoutMasterId r:id="rId13"/>
  </p:handoutMasterIdLst>
  <p:sldIdLst>
    <p:sldId id="272" r:id="rId3"/>
    <p:sldId id="273" r:id="rId4"/>
    <p:sldId id="279" r:id="rId5"/>
    <p:sldId id="278" r:id="rId6"/>
    <p:sldId id="274" r:id="rId7"/>
    <p:sldId id="275" r:id="rId8"/>
    <p:sldId id="269" r:id="rId9"/>
    <p:sldId id="276" r:id="rId10"/>
    <p:sldId id="27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35BDB2"/>
    <a:srgbClr val="F05133"/>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58" autoAdjust="0"/>
    <p:restoredTop sz="75499" autoAdjust="0"/>
  </p:normalViewPr>
  <p:slideViewPr>
    <p:cSldViewPr snapToGrid="0" snapToObjects="1">
      <p:cViewPr varScale="1">
        <p:scale>
          <a:sx n="88" d="100"/>
          <a:sy n="88" d="100"/>
        </p:scale>
        <p:origin x="207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D69EA-0104-4E46-9B4B-4E8AA41583B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21DFA9F-C5B9-4F1B-A355-E971C2AA8FD4}">
      <dgm:prSet phldrT="[Text]" custT="1"/>
      <dgm:spPr>
        <a:solidFill>
          <a:srgbClr val="00AEEF"/>
        </a:solidFill>
      </dgm:spPr>
      <dgm:t>
        <a:bodyPr/>
        <a:lstStyle/>
        <a:p>
          <a:r>
            <a:rPr lang="en-US" sz="2000" b="0" dirty="0" smtClean="0">
              <a:latin typeface="Arial" panose="020B0604020202020204" pitchFamily="34" charset="0"/>
              <a:cs typeface="Arial" panose="020B0604020202020204" pitchFamily="34" charset="0"/>
            </a:rPr>
            <a:t>Partnership for Patients (</a:t>
          </a:r>
          <a:r>
            <a:rPr lang="en-US" sz="2000" b="0" dirty="0" err="1" smtClean="0">
              <a:latin typeface="Arial" panose="020B0604020202020204" pitchFamily="34" charset="0"/>
              <a:cs typeface="Arial" panose="020B0604020202020204" pitchFamily="34" charset="0"/>
            </a:rPr>
            <a:t>PfP</a:t>
          </a:r>
          <a:r>
            <a:rPr lang="en-US" sz="2000" b="0" dirty="0" smtClean="0">
              <a:latin typeface="Arial" panose="020B0604020202020204" pitchFamily="34" charset="0"/>
              <a:cs typeface="Arial" panose="020B0604020202020204" pitchFamily="34" charset="0"/>
            </a:rPr>
            <a:t>)</a:t>
          </a:r>
          <a:endParaRPr lang="en-US" sz="2000" b="0" dirty="0">
            <a:latin typeface="Arial" panose="020B0604020202020204" pitchFamily="34" charset="0"/>
            <a:cs typeface="Arial" panose="020B0604020202020204" pitchFamily="34" charset="0"/>
          </a:endParaRPr>
        </a:p>
      </dgm:t>
    </dgm:pt>
    <dgm:pt modelId="{61BE0907-C310-49B4-BE5F-1F4EDB86507A}" type="parTrans" cxnId="{E9F64DD2-0889-4317-8A49-9A48BEE58DBE}">
      <dgm:prSet/>
      <dgm:spPr/>
      <dgm:t>
        <a:bodyPr/>
        <a:lstStyle/>
        <a:p>
          <a:endParaRPr lang="en-US"/>
        </a:p>
      </dgm:t>
    </dgm:pt>
    <dgm:pt modelId="{8DAECEC6-1531-49B9-8CB2-872713D904FA}" type="sibTrans" cxnId="{E9F64DD2-0889-4317-8A49-9A48BEE58DBE}">
      <dgm:prSet/>
      <dgm:spPr/>
      <dgm:t>
        <a:bodyPr/>
        <a:lstStyle/>
        <a:p>
          <a:endParaRPr lang="en-US"/>
        </a:p>
      </dgm:t>
    </dgm:pt>
    <dgm:pt modelId="{1A1F440B-2AC3-4B86-9A24-C918B7DE7206}">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CMS-funded</a:t>
          </a:r>
          <a:endParaRPr lang="en-US" sz="1400" dirty="0">
            <a:solidFill>
              <a:srgbClr val="404040"/>
            </a:solidFill>
            <a:latin typeface="Arial" panose="020B0604020202020204" pitchFamily="34" charset="0"/>
            <a:cs typeface="Arial" panose="020B0604020202020204" pitchFamily="34" charset="0"/>
          </a:endParaRPr>
        </a:p>
      </dgm:t>
    </dgm:pt>
    <dgm:pt modelId="{77F43029-FD7F-4F0E-B889-F747F6F66EE3}" type="parTrans" cxnId="{84BDBD14-094F-4351-8CE2-F3008D5C8BF8}">
      <dgm:prSet/>
      <dgm:spPr/>
      <dgm:t>
        <a:bodyPr/>
        <a:lstStyle/>
        <a:p>
          <a:endParaRPr lang="en-US"/>
        </a:p>
      </dgm:t>
    </dgm:pt>
    <dgm:pt modelId="{1E434431-708A-4C69-91C7-40107D7C2577}" type="sibTrans" cxnId="{84BDBD14-094F-4351-8CE2-F3008D5C8BF8}">
      <dgm:prSet/>
      <dgm:spPr/>
      <dgm:t>
        <a:bodyPr/>
        <a:lstStyle/>
        <a:p>
          <a:endParaRPr lang="en-US"/>
        </a:p>
      </dgm:t>
    </dgm:pt>
    <dgm:pt modelId="{80C466F4-1EEA-40B5-9950-D9C41E861F36}">
      <dgm:prSet phldrT="[Text]" custT="1"/>
      <dgm:spPr>
        <a:solidFill>
          <a:srgbClr val="00AEEF"/>
        </a:solidFill>
      </dgm:spPr>
      <dgm:t>
        <a:bodyPr/>
        <a:lstStyle/>
        <a:p>
          <a:pPr>
            <a:lnSpc>
              <a:spcPct val="100000"/>
            </a:lnSpc>
            <a:spcAft>
              <a:spcPts val="0"/>
            </a:spcAft>
          </a:pPr>
          <a:r>
            <a:rPr lang="en-US" sz="1800" b="0" dirty="0" smtClean="0">
              <a:latin typeface="Arial" panose="020B0604020202020204" pitchFamily="34" charset="0"/>
              <a:cs typeface="Arial" panose="020B0604020202020204" pitchFamily="34" charset="0"/>
            </a:rPr>
            <a:t>Hospital Engagement  Networks</a:t>
          </a:r>
        </a:p>
        <a:p>
          <a:pPr>
            <a:lnSpc>
              <a:spcPct val="100000"/>
            </a:lnSpc>
            <a:spcAft>
              <a:spcPts val="0"/>
            </a:spcAft>
          </a:pPr>
          <a:r>
            <a:rPr lang="en-US" sz="1800" b="0" dirty="0" smtClean="0">
              <a:latin typeface="Arial" panose="020B0604020202020204" pitchFamily="34" charset="0"/>
              <a:cs typeface="Arial" panose="020B0604020202020204" pitchFamily="34" charset="0"/>
            </a:rPr>
            <a:t>(HENs)</a:t>
          </a:r>
          <a:endParaRPr lang="en-US" sz="1800" b="0" dirty="0">
            <a:latin typeface="Arial" panose="020B0604020202020204" pitchFamily="34" charset="0"/>
            <a:cs typeface="Arial" panose="020B0604020202020204" pitchFamily="34" charset="0"/>
          </a:endParaRPr>
        </a:p>
      </dgm:t>
    </dgm:pt>
    <dgm:pt modelId="{AD99D50E-A93B-4347-AF82-495F11F1E449}" type="parTrans" cxnId="{F8177BB7-2916-4D5F-AF28-74455AC672A8}">
      <dgm:prSet/>
      <dgm:spPr/>
      <dgm:t>
        <a:bodyPr/>
        <a:lstStyle/>
        <a:p>
          <a:endParaRPr lang="en-US"/>
        </a:p>
      </dgm:t>
    </dgm:pt>
    <dgm:pt modelId="{1FC4928B-23C3-4FD6-8A52-2298108D4C31}" type="sibTrans" cxnId="{F8177BB7-2916-4D5F-AF28-74455AC672A8}">
      <dgm:prSet/>
      <dgm:spPr/>
      <dgm:t>
        <a:bodyPr/>
        <a:lstStyle/>
        <a:p>
          <a:endParaRPr lang="en-US"/>
        </a:p>
      </dgm:t>
    </dgm:pt>
    <dgm:pt modelId="{6712D209-56B2-46C2-85E9-BC3591967A94}">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27 contracted organizations</a:t>
          </a:r>
          <a:endParaRPr lang="en-US" sz="1400" dirty="0">
            <a:solidFill>
              <a:srgbClr val="404040"/>
            </a:solidFill>
            <a:latin typeface="Arial" panose="020B0604020202020204" pitchFamily="34" charset="0"/>
            <a:cs typeface="Arial" panose="020B0604020202020204" pitchFamily="34" charset="0"/>
          </a:endParaRPr>
        </a:p>
      </dgm:t>
    </dgm:pt>
    <dgm:pt modelId="{F3CBF54A-49D0-43DD-8C97-0087EC19B21B}" type="parTrans" cxnId="{7839A2E6-F9AF-478F-897F-A6A34CF028E9}">
      <dgm:prSet/>
      <dgm:spPr/>
      <dgm:t>
        <a:bodyPr/>
        <a:lstStyle/>
        <a:p>
          <a:endParaRPr lang="en-US"/>
        </a:p>
      </dgm:t>
    </dgm:pt>
    <dgm:pt modelId="{66CF586A-99B7-4D31-98E1-DE8432E26AA0}" type="sibTrans" cxnId="{7839A2E6-F9AF-478F-897F-A6A34CF028E9}">
      <dgm:prSet/>
      <dgm:spPr/>
      <dgm:t>
        <a:bodyPr/>
        <a:lstStyle/>
        <a:p>
          <a:endParaRPr lang="en-US"/>
        </a:p>
      </dgm:t>
    </dgm:pt>
    <dgm:pt modelId="{E8576542-5A70-454A-BAC3-A9647A79F68B}">
      <dgm:prSet phldrT="[Text]"/>
      <dgm:spPr>
        <a:solidFill>
          <a:srgbClr val="00AEEF"/>
        </a:solidFill>
      </dgm:spPr>
      <dgm:t>
        <a:bodyPr/>
        <a:lstStyle/>
        <a:p>
          <a:r>
            <a:rPr lang="en-US" b="0" dirty="0" smtClean="0">
              <a:latin typeface="Arial" panose="020B0604020202020204" pitchFamily="34" charset="0"/>
              <a:cs typeface="Arial" panose="020B0604020202020204" pitchFamily="34" charset="0"/>
            </a:rPr>
            <a:t>Essential Hospitals Engagement Network (EHEN)</a:t>
          </a:r>
          <a:endParaRPr lang="en-US" b="0" dirty="0">
            <a:latin typeface="Arial" panose="020B0604020202020204" pitchFamily="34" charset="0"/>
            <a:cs typeface="Arial" panose="020B0604020202020204" pitchFamily="34" charset="0"/>
          </a:endParaRPr>
        </a:p>
      </dgm:t>
    </dgm:pt>
    <dgm:pt modelId="{E6AC6794-3FA8-4EB9-8A54-8F37EBFFEEF8}" type="parTrans" cxnId="{7F0D734F-20A0-454F-A070-CC8D2184C800}">
      <dgm:prSet/>
      <dgm:spPr/>
      <dgm:t>
        <a:bodyPr/>
        <a:lstStyle/>
        <a:p>
          <a:endParaRPr lang="en-US"/>
        </a:p>
      </dgm:t>
    </dgm:pt>
    <dgm:pt modelId="{BE6061D2-1350-4A65-80A4-3D7E54033961}" type="sibTrans" cxnId="{7F0D734F-20A0-454F-A070-CC8D2184C800}">
      <dgm:prSet/>
      <dgm:spPr/>
      <dgm:t>
        <a:bodyPr/>
        <a:lstStyle/>
        <a:p>
          <a:endParaRPr lang="en-US"/>
        </a:p>
      </dgm:t>
    </dgm:pt>
    <dgm:pt modelId="{9F398DD5-58BA-4F70-9312-E13AE5913DC9}">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23 hospitals nationwide</a:t>
          </a:r>
          <a:endParaRPr lang="en-US" sz="1400" dirty="0">
            <a:solidFill>
              <a:srgbClr val="404040"/>
            </a:solidFill>
            <a:latin typeface="Arial" panose="020B0604020202020204" pitchFamily="34" charset="0"/>
            <a:cs typeface="Arial" panose="020B0604020202020204" pitchFamily="34" charset="0"/>
          </a:endParaRPr>
        </a:p>
      </dgm:t>
    </dgm:pt>
    <dgm:pt modelId="{D912C7DB-4C29-47D8-96C2-B4CBA531B03F}" type="parTrans" cxnId="{7F92EA66-C757-4BBD-BC25-C2F6B7F0ACBD}">
      <dgm:prSet/>
      <dgm:spPr/>
      <dgm:t>
        <a:bodyPr/>
        <a:lstStyle/>
        <a:p>
          <a:endParaRPr lang="en-US"/>
        </a:p>
      </dgm:t>
    </dgm:pt>
    <dgm:pt modelId="{E14290B0-B804-4552-A08E-D576AF793D25}" type="sibTrans" cxnId="{7F92EA66-C757-4BBD-BC25-C2F6B7F0ACBD}">
      <dgm:prSet/>
      <dgm:spPr/>
      <dgm:t>
        <a:bodyPr/>
        <a:lstStyle/>
        <a:p>
          <a:endParaRPr lang="en-US"/>
        </a:p>
      </dgm:t>
    </dgm:pt>
    <dgm:pt modelId="{B445ECD7-4447-473B-9C89-D5BABBA2B600}">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3,700 U.S. hospitals</a:t>
          </a:r>
          <a:endParaRPr lang="en-US" sz="1400" dirty="0">
            <a:solidFill>
              <a:srgbClr val="404040"/>
            </a:solidFill>
            <a:latin typeface="Arial" panose="020B0604020202020204" pitchFamily="34" charset="0"/>
            <a:cs typeface="Arial" panose="020B0604020202020204" pitchFamily="34" charset="0"/>
          </a:endParaRPr>
        </a:p>
      </dgm:t>
    </dgm:pt>
    <dgm:pt modelId="{BB06537D-8EA5-42F7-AE71-746A87748863}" type="parTrans" cxnId="{6AAB0D54-4869-4D1E-A7FA-7DB4E4503BF2}">
      <dgm:prSet/>
      <dgm:spPr/>
      <dgm:t>
        <a:bodyPr/>
        <a:lstStyle/>
        <a:p>
          <a:endParaRPr lang="en-US"/>
        </a:p>
      </dgm:t>
    </dgm:pt>
    <dgm:pt modelId="{63D4E46B-F193-41A9-A2B7-C4008BC339BC}" type="sibTrans" cxnId="{6AAB0D54-4869-4D1E-A7FA-7DB4E4503BF2}">
      <dgm:prSet/>
      <dgm:spPr/>
      <dgm:t>
        <a:bodyPr/>
        <a:lstStyle/>
        <a:p>
          <a:endParaRPr lang="en-US"/>
        </a:p>
      </dgm:t>
    </dgm:pt>
    <dgm:pt modelId="{AE1D4593-6792-4ED9-999F-05C178934623}">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Only essential hospital- focused HEN</a:t>
          </a:r>
          <a:endParaRPr lang="en-US" sz="1400" dirty="0">
            <a:solidFill>
              <a:srgbClr val="404040"/>
            </a:solidFill>
            <a:latin typeface="Arial" panose="020B0604020202020204" pitchFamily="34" charset="0"/>
            <a:cs typeface="Arial" panose="020B0604020202020204" pitchFamily="34" charset="0"/>
          </a:endParaRPr>
        </a:p>
      </dgm:t>
    </dgm:pt>
    <dgm:pt modelId="{D962BEB3-3CCE-4571-9909-3E495F316BE4}" type="parTrans" cxnId="{372BA6D5-6AF8-412F-B7FE-0BEBD4A53A5E}">
      <dgm:prSet/>
      <dgm:spPr/>
      <dgm:t>
        <a:bodyPr/>
        <a:lstStyle/>
        <a:p>
          <a:endParaRPr lang="en-US"/>
        </a:p>
      </dgm:t>
    </dgm:pt>
    <dgm:pt modelId="{D2A27187-90B2-423B-9BCF-28EEA2D2E987}" type="sibTrans" cxnId="{372BA6D5-6AF8-412F-B7FE-0BEBD4A53A5E}">
      <dgm:prSet/>
      <dgm:spPr/>
      <dgm:t>
        <a:bodyPr/>
        <a:lstStyle/>
        <a:p>
          <a:endParaRPr lang="en-US"/>
        </a:p>
      </dgm:t>
    </dgm:pt>
    <dgm:pt modelId="{36095509-478D-4D88-A33E-3A6B8CA3A176}">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Reduce nine hospital-acquired conditions by 40 percent</a:t>
          </a:r>
          <a:endParaRPr lang="en-US" sz="1400" dirty="0">
            <a:solidFill>
              <a:srgbClr val="404040"/>
            </a:solidFill>
            <a:latin typeface="Arial" panose="020B0604020202020204" pitchFamily="34" charset="0"/>
            <a:cs typeface="Arial" panose="020B0604020202020204" pitchFamily="34" charset="0"/>
          </a:endParaRPr>
        </a:p>
      </dgm:t>
    </dgm:pt>
    <dgm:pt modelId="{D3FB6475-F604-427B-BC44-35C67D1331FE}" type="parTrans" cxnId="{D7B92A37-1ADC-4991-8FF3-C1837887D9FB}">
      <dgm:prSet/>
      <dgm:spPr/>
      <dgm:t>
        <a:bodyPr/>
        <a:lstStyle/>
        <a:p>
          <a:endParaRPr lang="en-US"/>
        </a:p>
      </dgm:t>
    </dgm:pt>
    <dgm:pt modelId="{2FF3F337-970F-4D16-B400-BC0AFCFF603D}" type="sibTrans" cxnId="{D7B92A37-1ADC-4991-8FF3-C1837887D9FB}">
      <dgm:prSet/>
      <dgm:spPr/>
      <dgm:t>
        <a:bodyPr/>
        <a:lstStyle/>
        <a:p>
          <a:endParaRPr lang="en-US"/>
        </a:p>
      </dgm:t>
    </dgm:pt>
    <dgm:pt modelId="{8F2C0E05-CAFE-4880-B26C-B5CFF8A02A39}">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Reduce readmissions by 20 percent</a:t>
          </a:r>
          <a:endParaRPr lang="en-US" sz="1400" dirty="0">
            <a:solidFill>
              <a:srgbClr val="404040"/>
            </a:solidFill>
            <a:latin typeface="Arial" panose="020B0604020202020204" pitchFamily="34" charset="0"/>
            <a:cs typeface="Arial" panose="020B0604020202020204" pitchFamily="34" charset="0"/>
          </a:endParaRPr>
        </a:p>
      </dgm:t>
    </dgm:pt>
    <dgm:pt modelId="{5188CD7F-49A6-458E-BC18-1ACF8072A2F2}" type="parTrans" cxnId="{A01F3E67-61B9-4122-BC80-3ED46F5511B0}">
      <dgm:prSet/>
      <dgm:spPr/>
      <dgm:t>
        <a:bodyPr/>
        <a:lstStyle/>
        <a:p>
          <a:endParaRPr lang="en-US"/>
        </a:p>
      </dgm:t>
    </dgm:pt>
    <dgm:pt modelId="{C0C9B64B-9E87-469C-A821-A9D7B9EB4B3F}" type="sibTrans" cxnId="{A01F3E67-61B9-4122-BC80-3ED46F5511B0}">
      <dgm:prSet/>
      <dgm:spPr/>
      <dgm:t>
        <a:bodyPr/>
        <a:lstStyle/>
        <a:p>
          <a:endParaRPr lang="en-US"/>
        </a:p>
      </dgm:t>
    </dgm:pt>
    <dgm:pt modelId="{3245FF06-D4FD-46A5-8234-4D64B63FC7FA}">
      <dgm:prSet phldrT="[Text]" custT="1"/>
      <dgm:spPr/>
      <dgm:t>
        <a:bodyPr/>
        <a:lstStyle/>
        <a:p>
          <a:r>
            <a:rPr lang="en-US" sz="1400" dirty="0" smtClean="0">
              <a:solidFill>
                <a:srgbClr val="404040"/>
              </a:solidFill>
              <a:latin typeface="Arial" panose="020B0604020202020204" pitchFamily="34" charset="0"/>
              <a:cs typeface="Arial" panose="020B0604020202020204" pitchFamily="34" charset="0"/>
            </a:rPr>
            <a:t>Special focus on health equity</a:t>
          </a:r>
          <a:endParaRPr lang="en-US" sz="1400" dirty="0">
            <a:solidFill>
              <a:srgbClr val="404040"/>
            </a:solidFill>
            <a:latin typeface="Arial" panose="020B0604020202020204" pitchFamily="34" charset="0"/>
            <a:cs typeface="Arial" panose="020B0604020202020204" pitchFamily="34" charset="0"/>
          </a:endParaRPr>
        </a:p>
      </dgm:t>
    </dgm:pt>
    <dgm:pt modelId="{FF3EC8AF-352A-471F-B5A3-FD0C242A3750}" type="parTrans" cxnId="{C66A62E4-7F82-4A61-963F-764163D9F5F5}">
      <dgm:prSet/>
      <dgm:spPr/>
      <dgm:t>
        <a:bodyPr/>
        <a:lstStyle/>
        <a:p>
          <a:endParaRPr lang="en-US"/>
        </a:p>
      </dgm:t>
    </dgm:pt>
    <dgm:pt modelId="{F4BB39BC-031B-43B1-8029-FA77A504218D}" type="sibTrans" cxnId="{C66A62E4-7F82-4A61-963F-764163D9F5F5}">
      <dgm:prSet/>
      <dgm:spPr/>
      <dgm:t>
        <a:bodyPr/>
        <a:lstStyle/>
        <a:p>
          <a:endParaRPr lang="en-US"/>
        </a:p>
      </dgm:t>
    </dgm:pt>
    <dgm:pt modelId="{F7E82DA3-510D-4725-973C-BEC0F434BAF7}" type="pres">
      <dgm:prSet presAssocID="{F24D69EA-0104-4E46-9B4B-4E8AA41583B6}" presName="rootnode" presStyleCnt="0">
        <dgm:presLayoutVars>
          <dgm:chMax/>
          <dgm:chPref/>
          <dgm:dir/>
          <dgm:animLvl val="lvl"/>
        </dgm:presLayoutVars>
      </dgm:prSet>
      <dgm:spPr/>
      <dgm:t>
        <a:bodyPr/>
        <a:lstStyle/>
        <a:p>
          <a:endParaRPr lang="en-US"/>
        </a:p>
      </dgm:t>
    </dgm:pt>
    <dgm:pt modelId="{ACC3CC7E-D1B6-4566-BB6B-D939B827A328}" type="pres">
      <dgm:prSet presAssocID="{D21DFA9F-C5B9-4F1B-A355-E971C2AA8FD4}" presName="composite" presStyleCnt="0"/>
      <dgm:spPr/>
    </dgm:pt>
    <dgm:pt modelId="{1A0F6E12-5E0C-40AF-93AE-42D3DEFF2D5F}" type="pres">
      <dgm:prSet presAssocID="{D21DFA9F-C5B9-4F1B-A355-E971C2AA8FD4}" presName="bentUpArrow1" presStyleLbl="alignImgPlace1" presStyleIdx="0" presStyleCnt="2" custLinFactNeighborX="9507" custLinFactNeighborY="7808"/>
      <dgm:spPr>
        <a:solidFill>
          <a:srgbClr val="00AEEF">
            <a:alpha val="20000"/>
          </a:srgbClr>
        </a:solidFill>
      </dgm:spPr>
      <dgm:t>
        <a:bodyPr/>
        <a:lstStyle/>
        <a:p>
          <a:endParaRPr lang="en-US"/>
        </a:p>
      </dgm:t>
    </dgm:pt>
    <dgm:pt modelId="{6B6E2B41-C214-4380-837D-C851AF388BA9}" type="pres">
      <dgm:prSet presAssocID="{D21DFA9F-C5B9-4F1B-A355-E971C2AA8FD4}" presName="ParentText" presStyleLbl="node1" presStyleIdx="0" presStyleCnt="3" custScaleX="103545" custScaleY="96281" custLinFactNeighborX="-149" custLinFactNeighborY="1976">
        <dgm:presLayoutVars>
          <dgm:chMax val="1"/>
          <dgm:chPref val="1"/>
          <dgm:bulletEnabled val="1"/>
        </dgm:presLayoutVars>
      </dgm:prSet>
      <dgm:spPr/>
      <dgm:t>
        <a:bodyPr/>
        <a:lstStyle/>
        <a:p>
          <a:endParaRPr lang="en-US"/>
        </a:p>
      </dgm:t>
    </dgm:pt>
    <dgm:pt modelId="{50F4A997-785D-444E-916A-E0C83B0005BA}" type="pres">
      <dgm:prSet presAssocID="{D21DFA9F-C5B9-4F1B-A355-E971C2AA8FD4}" presName="ChildText" presStyleLbl="revTx" presStyleIdx="0" presStyleCnt="3" custScaleX="294281" custScaleY="94984" custLinFactX="3801" custLinFactNeighborX="100000" custLinFactNeighborY="-2955">
        <dgm:presLayoutVars>
          <dgm:chMax val="0"/>
          <dgm:chPref val="0"/>
          <dgm:bulletEnabled val="1"/>
        </dgm:presLayoutVars>
      </dgm:prSet>
      <dgm:spPr/>
      <dgm:t>
        <a:bodyPr/>
        <a:lstStyle/>
        <a:p>
          <a:endParaRPr lang="en-US"/>
        </a:p>
      </dgm:t>
    </dgm:pt>
    <dgm:pt modelId="{0FFD3B76-976A-4558-B391-7F622CD83955}" type="pres">
      <dgm:prSet presAssocID="{8DAECEC6-1531-49B9-8CB2-872713D904FA}" presName="sibTrans" presStyleCnt="0"/>
      <dgm:spPr/>
    </dgm:pt>
    <dgm:pt modelId="{22004E3C-B5BF-4F31-A579-942842D3FA07}" type="pres">
      <dgm:prSet presAssocID="{80C466F4-1EEA-40B5-9950-D9C41E861F36}" presName="composite" presStyleCnt="0"/>
      <dgm:spPr/>
    </dgm:pt>
    <dgm:pt modelId="{40326237-F71C-4B9F-B7B0-74E8DC8421DE}" type="pres">
      <dgm:prSet presAssocID="{80C466F4-1EEA-40B5-9950-D9C41E861F36}" presName="bentUpArrow1" presStyleLbl="alignImgPlace1" presStyleIdx="1" presStyleCnt="2" custLinFactNeighborX="-12207" custLinFactNeighborY="-132"/>
      <dgm:spPr>
        <a:solidFill>
          <a:srgbClr val="00AEEF">
            <a:alpha val="20000"/>
          </a:srgbClr>
        </a:solidFill>
      </dgm:spPr>
      <dgm:t>
        <a:bodyPr/>
        <a:lstStyle/>
        <a:p>
          <a:endParaRPr lang="en-US"/>
        </a:p>
      </dgm:t>
    </dgm:pt>
    <dgm:pt modelId="{310D75C9-9DBA-43B8-88FD-C96EE5AF36B7}" type="pres">
      <dgm:prSet presAssocID="{80C466F4-1EEA-40B5-9950-D9C41E861F36}" presName="ParentText" presStyleLbl="node1" presStyleIdx="1" presStyleCnt="3" custScaleX="105324" custScaleY="94294" custLinFactNeighborX="-20302" custLinFactNeighborY="-5756">
        <dgm:presLayoutVars>
          <dgm:chMax val="1"/>
          <dgm:chPref val="1"/>
          <dgm:bulletEnabled val="1"/>
        </dgm:presLayoutVars>
      </dgm:prSet>
      <dgm:spPr/>
      <dgm:t>
        <a:bodyPr/>
        <a:lstStyle/>
        <a:p>
          <a:endParaRPr lang="en-US"/>
        </a:p>
      </dgm:t>
    </dgm:pt>
    <dgm:pt modelId="{C00C34C2-0528-41ED-BDE9-290346950762}" type="pres">
      <dgm:prSet presAssocID="{80C466F4-1EEA-40B5-9950-D9C41E861F36}" presName="ChildText" presStyleLbl="revTx" presStyleIdx="1" presStyleCnt="3" custScaleX="182509" custScaleY="99464" custLinFactNeighborX="21308" custLinFactNeighborY="-8598">
        <dgm:presLayoutVars>
          <dgm:chMax val="0"/>
          <dgm:chPref val="0"/>
          <dgm:bulletEnabled val="1"/>
        </dgm:presLayoutVars>
      </dgm:prSet>
      <dgm:spPr/>
      <dgm:t>
        <a:bodyPr/>
        <a:lstStyle/>
        <a:p>
          <a:endParaRPr lang="en-US"/>
        </a:p>
      </dgm:t>
    </dgm:pt>
    <dgm:pt modelId="{68266E88-3D89-4FD3-A1E9-09446B42C5FB}" type="pres">
      <dgm:prSet presAssocID="{1FC4928B-23C3-4FD6-8A52-2298108D4C31}" presName="sibTrans" presStyleCnt="0"/>
      <dgm:spPr/>
    </dgm:pt>
    <dgm:pt modelId="{887F8373-3489-4BD0-ADBC-FD037F4354B0}" type="pres">
      <dgm:prSet presAssocID="{E8576542-5A70-454A-BAC3-A9647A79F68B}" presName="composite" presStyleCnt="0"/>
      <dgm:spPr/>
    </dgm:pt>
    <dgm:pt modelId="{AFBEBF14-9E18-4EDB-8340-5F0E3FC86471}" type="pres">
      <dgm:prSet presAssocID="{E8576542-5A70-454A-BAC3-A9647A79F68B}" presName="ParentText" presStyleLbl="node1" presStyleIdx="2" presStyleCnt="3" custScaleX="107914" custScaleY="92223" custLinFactNeighborX="-34676" custLinFactNeighborY="4629">
        <dgm:presLayoutVars>
          <dgm:chMax val="1"/>
          <dgm:chPref val="1"/>
          <dgm:bulletEnabled val="1"/>
        </dgm:presLayoutVars>
      </dgm:prSet>
      <dgm:spPr/>
      <dgm:t>
        <a:bodyPr/>
        <a:lstStyle/>
        <a:p>
          <a:endParaRPr lang="en-US"/>
        </a:p>
      </dgm:t>
    </dgm:pt>
    <dgm:pt modelId="{DBBBBEA6-ABB0-4C0D-8986-A9A1EBFA7CA0}" type="pres">
      <dgm:prSet presAssocID="{E8576542-5A70-454A-BAC3-A9647A79F68B}" presName="FinalChildText" presStyleLbl="revTx" presStyleIdx="2" presStyleCnt="3" custScaleX="163680" custLinFactNeighborX="-3765" custLinFactNeighborY="4695">
        <dgm:presLayoutVars>
          <dgm:chMax val="0"/>
          <dgm:chPref val="0"/>
          <dgm:bulletEnabled val="1"/>
        </dgm:presLayoutVars>
      </dgm:prSet>
      <dgm:spPr/>
      <dgm:t>
        <a:bodyPr/>
        <a:lstStyle/>
        <a:p>
          <a:endParaRPr lang="en-US"/>
        </a:p>
      </dgm:t>
    </dgm:pt>
  </dgm:ptLst>
  <dgm:cxnLst>
    <dgm:cxn modelId="{372BA6D5-6AF8-412F-B7FE-0BEBD4A53A5E}" srcId="{E8576542-5A70-454A-BAC3-A9647A79F68B}" destId="{AE1D4593-6792-4ED9-999F-05C178934623}" srcOrd="1" destOrd="0" parTransId="{D962BEB3-3CCE-4571-9909-3E495F316BE4}" sibTransId="{D2A27187-90B2-423B-9BCF-28EEA2D2E987}"/>
    <dgm:cxn modelId="{7F0D734F-20A0-454F-A070-CC8D2184C800}" srcId="{F24D69EA-0104-4E46-9B4B-4E8AA41583B6}" destId="{E8576542-5A70-454A-BAC3-A9647A79F68B}" srcOrd="2" destOrd="0" parTransId="{E6AC6794-3FA8-4EB9-8A54-8F37EBFFEEF8}" sibTransId="{BE6061D2-1350-4A65-80A4-3D7E54033961}"/>
    <dgm:cxn modelId="{DB576642-92C8-4F77-8DAF-633E465D8AA8}" type="presOf" srcId="{8F2C0E05-CAFE-4880-B26C-B5CFF8A02A39}" destId="{50F4A997-785D-444E-916A-E0C83B0005BA}" srcOrd="0" destOrd="2" presId="urn:microsoft.com/office/officeart/2005/8/layout/StepDownProcess"/>
    <dgm:cxn modelId="{25707A8D-A9B7-4FE5-89D2-65E1E7BC0A3A}" type="presOf" srcId="{E8576542-5A70-454A-BAC3-A9647A79F68B}" destId="{AFBEBF14-9E18-4EDB-8340-5F0E3FC86471}" srcOrd="0" destOrd="0" presId="urn:microsoft.com/office/officeart/2005/8/layout/StepDownProcess"/>
    <dgm:cxn modelId="{A7103308-6FF6-447A-AF8B-370A3F4B9EE3}" type="presOf" srcId="{F24D69EA-0104-4E46-9B4B-4E8AA41583B6}" destId="{F7E82DA3-510D-4725-973C-BEC0F434BAF7}" srcOrd="0" destOrd="0" presId="urn:microsoft.com/office/officeart/2005/8/layout/StepDownProcess"/>
    <dgm:cxn modelId="{9708FB62-FE96-41A3-BF38-C111DFE24008}" type="presOf" srcId="{D21DFA9F-C5B9-4F1B-A355-E971C2AA8FD4}" destId="{6B6E2B41-C214-4380-837D-C851AF388BA9}" srcOrd="0" destOrd="0" presId="urn:microsoft.com/office/officeart/2005/8/layout/StepDownProcess"/>
    <dgm:cxn modelId="{B78C515F-9272-4CFB-BC1A-0D3FF142668D}" type="presOf" srcId="{AE1D4593-6792-4ED9-999F-05C178934623}" destId="{DBBBBEA6-ABB0-4C0D-8986-A9A1EBFA7CA0}" srcOrd="0" destOrd="1" presId="urn:microsoft.com/office/officeart/2005/8/layout/StepDownProcess"/>
    <dgm:cxn modelId="{7F92EA66-C757-4BBD-BC25-C2F6B7F0ACBD}" srcId="{E8576542-5A70-454A-BAC3-A9647A79F68B}" destId="{9F398DD5-58BA-4F70-9312-E13AE5913DC9}" srcOrd="0" destOrd="0" parTransId="{D912C7DB-4C29-47D8-96C2-B4CBA531B03F}" sibTransId="{E14290B0-B804-4552-A08E-D576AF793D25}"/>
    <dgm:cxn modelId="{6AAB0D54-4869-4D1E-A7FA-7DB4E4503BF2}" srcId="{80C466F4-1EEA-40B5-9950-D9C41E861F36}" destId="{B445ECD7-4447-473B-9C89-D5BABBA2B600}" srcOrd="1" destOrd="0" parTransId="{BB06537D-8EA5-42F7-AE71-746A87748863}" sibTransId="{63D4E46B-F193-41A9-A2B7-C4008BC339BC}"/>
    <dgm:cxn modelId="{F8177BB7-2916-4D5F-AF28-74455AC672A8}" srcId="{F24D69EA-0104-4E46-9B4B-4E8AA41583B6}" destId="{80C466F4-1EEA-40B5-9950-D9C41E861F36}" srcOrd="1" destOrd="0" parTransId="{AD99D50E-A93B-4347-AF82-495F11F1E449}" sibTransId="{1FC4928B-23C3-4FD6-8A52-2298108D4C31}"/>
    <dgm:cxn modelId="{D7B92A37-1ADC-4991-8FF3-C1837887D9FB}" srcId="{D21DFA9F-C5B9-4F1B-A355-E971C2AA8FD4}" destId="{36095509-478D-4D88-A33E-3A6B8CA3A176}" srcOrd="1" destOrd="0" parTransId="{D3FB6475-F604-427B-BC44-35C67D1331FE}" sibTransId="{2FF3F337-970F-4D16-B400-BC0AFCFF603D}"/>
    <dgm:cxn modelId="{A01F3E67-61B9-4122-BC80-3ED46F5511B0}" srcId="{D21DFA9F-C5B9-4F1B-A355-E971C2AA8FD4}" destId="{8F2C0E05-CAFE-4880-B26C-B5CFF8A02A39}" srcOrd="2" destOrd="0" parTransId="{5188CD7F-49A6-458E-BC18-1ACF8072A2F2}" sibTransId="{C0C9B64B-9E87-469C-A821-A9D7B9EB4B3F}"/>
    <dgm:cxn modelId="{EA4F9750-0071-4FA9-BD2F-38C8D8F0756C}" type="presOf" srcId="{B445ECD7-4447-473B-9C89-D5BABBA2B600}" destId="{C00C34C2-0528-41ED-BDE9-290346950762}" srcOrd="0" destOrd="1" presId="urn:microsoft.com/office/officeart/2005/8/layout/StepDownProcess"/>
    <dgm:cxn modelId="{63D0E511-DFF8-40D2-97D1-DC9F191C902A}" type="presOf" srcId="{80C466F4-1EEA-40B5-9950-D9C41E861F36}" destId="{310D75C9-9DBA-43B8-88FD-C96EE5AF36B7}" srcOrd="0" destOrd="0" presId="urn:microsoft.com/office/officeart/2005/8/layout/StepDownProcess"/>
    <dgm:cxn modelId="{84BDBD14-094F-4351-8CE2-F3008D5C8BF8}" srcId="{D21DFA9F-C5B9-4F1B-A355-E971C2AA8FD4}" destId="{1A1F440B-2AC3-4B86-9A24-C918B7DE7206}" srcOrd="0" destOrd="0" parTransId="{77F43029-FD7F-4F0E-B889-F747F6F66EE3}" sibTransId="{1E434431-708A-4C69-91C7-40107D7C2577}"/>
    <dgm:cxn modelId="{C66A62E4-7F82-4A61-963F-764163D9F5F5}" srcId="{E8576542-5A70-454A-BAC3-A9647A79F68B}" destId="{3245FF06-D4FD-46A5-8234-4D64B63FC7FA}" srcOrd="2" destOrd="0" parTransId="{FF3EC8AF-352A-471F-B5A3-FD0C242A3750}" sibTransId="{F4BB39BC-031B-43B1-8029-FA77A504218D}"/>
    <dgm:cxn modelId="{7839A2E6-F9AF-478F-897F-A6A34CF028E9}" srcId="{80C466F4-1EEA-40B5-9950-D9C41E861F36}" destId="{6712D209-56B2-46C2-85E9-BC3591967A94}" srcOrd="0" destOrd="0" parTransId="{F3CBF54A-49D0-43DD-8C97-0087EC19B21B}" sibTransId="{66CF586A-99B7-4D31-98E1-DE8432E26AA0}"/>
    <dgm:cxn modelId="{F501E555-3197-4973-833B-829EE71E4C22}" type="presOf" srcId="{1A1F440B-2AC3-4B86-9A24-C918B7DE7206}" destId="{50F4A997-785D-444E-916A-E0C83B0005BA}" srcOrd="0" destOrd="0" presId="urn:microsoft.com/office/officeart/2005/8/layout/StepDownProcess"/>
    <dgm:cxn modelId="{E9F64DD2-0889-4317-8A49-9A48BEE58DBE}" srcId="{F24D69EA-0104-4E46-9B4B-4E8AA41583B6}" destId="{D21DFA9F-C5B9-4F1B-A355-E971C2AA8FD4}" srcOrd="0" destOrd="0" parTransId="{61BE0907-C310-49B4-BE5F-1F4EDB86507A}" sibTransId="{8DAECEC6-1531-49B9-8CB2-872713D904FA}"/>
    <dgm:cxn modelId="{8993DFD8-2A49-4AE9-9DB0-A52A3849A1E8}" type="presOf" srcId="{6712D209-56B2-46C2-85E9-BC3591967A94}" destId="{C00C34C2-0528-41ED-BDE9-290346950762}" srcOrd="0" destOrd="0" presId="urn:microsoft.com/office/officeart/2005/8/layout/StepDownProcess"/>
    <dgm:cxn modelId="{477C4346-87F0-4B04-A078-E1972B67B578}" type="presOf" srcId="{3245FF06-D4FD-46A5-8234-4D64B63FC7FA}" destId="{DBBBBEA6-ABB0-4C0D-8986-A9A1EBFA7CA0}" srcOrd="0" destOrd="2" presId="urn:microsoft.com/office/officeart/2005/8/layout/StepDownProcess"/>
    <dgm:cxn modelId="{FF0C07C4-8C2A-4282-AB50-383E7A48DB0B}" type="presOf" srcId="{36095509-478D-4D88-A33E-3A6B8CA3A176}" destId="{50F4A997-785D-444E-916A-E0C83B0005BA}" srcOrd="0" destOrd="1" presId="urn:microsoft.com/office/officeart/2005/8/layout/StepDownProcess"/>
    <dgm:cxn modelId="{C28CBCA1-8A3A-4086-AC17-AF78FC150B19}" type="presOf" srcId="{9F398DD5-58BA-4F70-9312-E13AE5913DC9}" destId="{DBBBBEA6-ABB0-4C0D-8986-A9A1EBFA7CA0}" srcOrd="0" destOrd="0" presId="urn:microsoft.com/office/officeart/2005/8/layout/StepDownProcess"/>
    <dgm:cxn modelId="{BDE48289-AA77-4CFA-ABD1-2A0919D555D1}" type="presParOf" srcId="{F7E82DA3-510D-4725-973C-BEC0F434BAF7}" destId="{ACC3CC7E-D1B6-4566-BB6B-D939B827A328}" srcOrd="0" destOrd="0" presId="urn:microsoft.com/office/officeart/2005/8/layout/StepDownProcess"/>
    <dgm:cxn modelId="{20B0D744-2245-4025-A200-C396D6BB0CE4}" type="presParOf" srcId="{ACC3CC7E-D1B6-4566-BB6B-D939B827A328}" destId="{1A0F6E12-5E0C-40AF-93AE-42D3DEFF2D5F}" srcOrd="0" destOrd="0" presId="urn:microsoft.com/office/officeart/2005/8/layout/StepDownProcess"/>
    <dgm:cxn modelId="{C9692703-BF1A-4C17-860B-58923F29736E}" type="presParOf" srcId="{ACC3CC7E-D1B6-4566-BB6B-D939B827A328}" destId="{6B6E2B41-C214-4380-837D-C851AF388BA9}" srcOrd="1" destOrd="0" presId="urn:microsoft.com/office/officeart/2005/8/layout/StepDownProcess"/>
    <dgm:cxn modelId="{BC9BE27B-63F9-4A08-9604-9ED6C337523A}" type="presParOf" srcId="{ACC3CC7E-D1B6-4566-BB6B-D939B827A328}" destId="{50F4A997-785D-444E-916A-E0C83B0005BA}" srcOrd="2" destOrd="0" presId="urn:microsoft.com/office/officeart/2005/8/layout/StepDownProcess"/>
    <dgm:cxn modelId="{DDAC4EAE-D2FA-4F5B-A179-9DA1FFA5727D}" type="presParOf" srcId="{F7E82DA3-510D-4725-973C-BEC0F434BAF7}" destId="{0FFD3B76-976A-4558-B391-7F622CD83955}" srcOrd="1" destOrd="0" presId="urn:microsoft.com/office/officeart/2005/8/layout/StepDownProcess"/>
    <dgm:cxn modelId="{DEDF85BA-026A-4E6B-905E-73104F9ACE13}" type="presParOf" srcId="{F7E82DA3-510D-4725-973C-BEC0F434BAF7}" destId="{22004E3C-B5BF-4F31-A579-942842D3FA07}" srcOrd="2" destOrd="0" presId="urn:microsoft.com/office/officeart/2005/8/layout/StepDownProcess"/>
    <dgm:cxn modelId="{033B6957-9C8D-4C76-992E-638F6880AE9E}" type="presParOf" srcId="{22004E3C-B5BF-4F31-A579-942842D3FA07}" destId="{40326237-F71C-4B9F-B7B0-74E8DC8421DE}" srcOrd="0" destOrd="0" presId="urn:microsoft.com/office/officeart/2005/8/layout/StepDownProcess"/>
    <dgm:cxn modelId="{C50C87F6-3B4D-4F46-9A8D-EB2CC7D2C2AC}" type="presParOf" srcId="{22004E3C-B5BF-4F31-A579-942842D3FA07}" destId="{310D75C9-9DBA-43B8-88FD-C96EE5AF36B7}" srcOrd="1" destOrd="0" presId="urn:microsoft.com/office/officeart/2005/8/layout/StepDownProcess"/>
    <dgm:cxn modelId="{0A391CDC-413C-4B24-B38B-7F2E8FDD798E}" type="presParOf" srcId="{22004E3C-B5BF-4F31-A579-942842D3FA07}" destId="{C00C34C2-0528-41ED-BDE9-290346950762}" srcOrd="2" destOrd="0" presId="urn:microsoft.com/office/officeart/2005/8/layout/StepDownProcess"/>
    <dgm:cxn modelId="{B6D413C2-CAF9-4901-B7F6-5FEBBF234E36}" type="presParOf" srcId="{F7E82DA3-510D-4725-973C-BEC0F434BAF7}" destId="{68266E88-3D89-4FD3-A1E9-09446B42C5FB}" srcOrd="3" destOrd="0" presId="urn:microsoft.com/office/officeart/2005/8/layout/StepDownProcess"/>
    <dgm:cxn modelId="{0E303896-F376-43DB-BC84-7E7CF29E16BB}" type="presParOf" srcId="{F7E82DA3-510D-4725-973C-BEC0F434BAF7}" destId="{887F8373-3489-4BD0-ADBC-FD037F4354B0}" srcOrd="4" destOrd="0" presId="urn:microsoft.com/office/officeart/2005/8/layout/StepDownProcess"/>
    <dgm:cxn modelId="{76D95754-0F82-4759-A60F-E9C738D67646}" type="presParOf" srcId="{887F8373-3489-4BD0-ADBC-FD037F4354B0}" destId="{AFBEBF14-9E18-4EDB-8340-5F0E3FC86471}" srcOrd="0" destOrd="0" presId="urn:microsoft.com/office/officeart/2005/8/layout/StepDownProcess"/>
    <dgm:cxn modelId="{A9459752-8128-459F-A20D-D2AB88E0EBF6}" type="presParOf" srcId="{887F8373-3489-4BD0-ADBC-FD037F4354B0}" destId="{DBBBBEA6-ABB0-4C0D-8986-A9A1EBFA7CA0}"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867DFB-A3EF-44AF-AE6A-A78191F07E5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32B04FC-0008-42D1-8107-BDA779428C24}">
      <dgm:prSet phldrT="[Text]"/>
      <dgm:spPr>
        <a:solidFill>
          <a:srgbClr val="00AEEF"/>
        </a:solidFill>
      </dgm:spPr>
      <dgm:t>
        <a:bodyPr/>
        <a:lstStyle/>
        <a:p>
          <a:r>
            <a:rPr lang="en-US" dirty="0" smtClean="0">
              <a:latin typeface="Arial" panose="020B0604020202020204" pitchFamily="34" charset="0"/>
              <a:cs typeface="Arial" panose="020B0604020202020204" pitchFamily="34" charset="0"/>
            </a:rPr>
            <a:t>Reduce Harm	</a:t>
          </a:r>
          <a:endParaRPr lang="en-US" dirty="0">
            <a:latin typeface="Arial" panose="020B0604020202020204" pitchFamily="34" charset="0"/>
            <a:cs typeface="Arial" panose="020B0604020202020204" pitchFamily="34" charset="0"/>
          </a:endParaRPr>
        </a:p>
      </dgm:t>
    </dgm:pt>
    <dgm:pt modelId="{F49A4532-8014-4AF2-844C-133C2EDB08AA}" type="parTrans" cxnId="{5ED079C7-AEF6-4BCF-9EEC-2705BFAFA868}">
      <dgm:prSet/>
      <dgm:spPr/>
      <dgm:t>
        <a:bodyPr/>
        <a:lstStyle/>
        <a:p>
          <a:endParaRPr lang="en-US">
            <a:latin typeface="+mn-lt"/>
          </a:endParaRPr>
        </a:p>
      </dgm:t>
    </dgm:pt>
    <dgm:pt modelId="{B75C52F1-3BC2-4CEA-9566-4A0BD2A4E7A9}" type="sibTrans" cxnId="{5ED079C7-AEF6-4BCF-9EEC-2705BFAFA868}">
      <dgm:prSet/>
      <dgm:spPr>
        <a:ln>
          <a:solidFill>
            <a:srgbClr val="00AEEF"/>
          </a:solidFill>
        </a:ln>
      </dgm:spPr>
      <dgm:t>
        <a:bodyPr/>
        <a:lstStyle/>
        <a:p>
          <a:endParaRPr lang="en-US">
            <a:latin typeface="+mn-lt"/>
          </a:endParaRPr>
        </a:p>
      </dgm:t>
    </dgm:pt>
    <dgm:pt modelId="{8A697F44-BA7D-450B-9265-F80F809291B4}">
      <dgm:prSet phldrT="[Text]"/>
      <dgm:spPr>
        <a:solidFill>
          <a:srgbClr val="00AEEF"/>
        </a:solidFill>
      </dgm:spPr>
      <dgm:t>
        <a:bodyPr/>
        <a:lstStyle/>
        <a:p>
          <a:r>
            <a:rPr lang="en-US" dirty="0" smtClean="0">
              <a:latin typeface="Arial" panose="020B0604020202020204" pitchFamily="34" charset="0"/>
              <a:cs typeface="Arial" panose="020B0604020202020204" pitchFamily="34" charset="0"/>
            </a:rPr>
            <a:t>Engage Patients and Families</a:t>
          </a:r>
          <a:endParaRPr lang="en-US" dirty="0">
            <a:latin typeface="Arial" panose="020B0604020202020204" pitchFamily="34" charset="0"/>
            <a:cs typeface="Arial" panose="020B0604020202020204" pitchFamily="34" charset="0"/>
          </a:endParaRPr>
        </a:p>
      </dgm:t>
    </dgm:pt>
    <dgm:pt modelId="{FB5FFA41-79D6-4A5A-9ED6-C9B8D988747D}" type="parTrans" cxnId="{C6619EFA-81AB-467F-82DD-06A580D2A22F}">
      <dgm:prSet/>
      <dgm:spPr/>
      <dgm:t>
        <a:bodyPr/>
        <a:lstStyle/>
        <a:p>
          <a:endParaRPr lang="en-US">
            <a:latin typeface="+mn-lt"/>
          </a:endParaRPr>
        </a:p>
      </dgm:t>
    </dgm:pt>
    <dgm:pt modelId="{A5C11D42-2043-4227-B3D3-C36F112C30A1}" type="sibTrans" cxnId="{C6619EFA-81AB-467F-82DD-06A580D2A22F}">
      <dgm:prSet/>
      <dgm:spPr/>
      <dgm:t>
        <a:bodyPr/>
        <a:lstStyle/>
        <a:p>
          <a:endParaRPr lang="en-US">
            <a:latin typeface="+mn-lt"/>
          </a:endParaRPr>
        </a:p>
      </dgm:t>
    </dgm:pt>
    <dgm:pt modelId="{7C97E82F-2620-4760-9225-3ED304AF2DE0}">
      <dgm:prSet phldrT="[Text]"/>
      <dgm:spPr>
        <a:solidFill>
          <a:srgbClr val="00AEEF"/>
        </a:solidFill>
      </dgm:spPr>
      <dgm:t>
        <a:bodyPr/>
        <a:lstStyle/>
        <a:p>
          <a:r>
            <a:rPr lang="en-US" dirty="0" smtClean="0">
              <a:latin typeface="Arial" panose="020B0604020202020204" pitchFamily="34" charset="0"/>
              <a:cs typeface="Arial" panose="020B0604020202020204" pitchFamily="34" charset="0"/>
            </a:rPr>
            <a:t>Promote Equity of Care</a:t>
          </a:r>
          <a:endParaRPr lang="en-US" dirty="0">
            <a:latin typeface="Arial" panose="020B0604020202020204" pitchFamily="34" charset="0"/>
            <a:cs typeface="Arial" panose="020B0604020202020204" pitchFamily="34" charset="0"/>
          </a:endParaRPr>
        </a:p>
      </dgm:t>
    </dgm:pt>
    <dgm:pt modelId="{2E91D203-6FE2-4413-964C-194E4DCB4415}" type="parTrans" cxnId="{09C46A0F-D113-4F41-A1C5-958A32D46DB7}">
      <dgm:prSet/>
      <dgm:spPr/>
      <dgm:t>
        <a:bodyPr/>
        <a:lstStyle/>
        <a:p>
          <a:endParaRPr lang="en-US">
            <a:latin typeface="+mn-lt"/>
          </a:endParaRPr>
        </a:p>
      </dgm:t>
    </dgm:pt>
    <dgm:pt modelId="{4F858EB3-C0EE-4B21-BD76-EE0924EFC6FE}" type="sibTrans" cxnId="{09C46A0F-D113-4F41-A1C5-958A32D46DB7}">
      <dgm:prSet/>
      <dgm:spPr/>
      <dgm:t>
        <a:bodyPr/>
        <a:lstStyle/>
        <a:p>
          <a:endParaRPr lang="en-US">
            <a:latin typeface="+mn-lt"/>
          </a:endParaRPr>
        </a:p>
      </dgm:t>
    </dgm:pt>
    <dgm:pt modelId="{55AC3B92-EE2C-46A9-9BD5-D89455088F12}" type="pres">
      <dgm:prSet presAssocID="{AB867DFB-A3EF-44AF-AE6A-A78191F07E5A}" presName="Name0" presStyleCnt="0">
        <dgm:presLayoutVars>
          <dgm:chMax val="7"/>
          <dgm:chPref val="7"/>
          <dgm:dir/>
        </dgm:presLayoutVars>
      </dgm:prSet>
      <dgm:spPr/>
      <dgm:t>
        <a:bodyPr/>
        <a:lstStyle/>
        <a:p>
          <a:endParaRPr lang="en-US"/>
        </a:p>
      </dgm:t>
    </dgm:pt>
    <dgm:pt modelId="{FD9B046B-20CA-4F07-817C-181EF74E8E61}" type="pres">
      <dgm:prSet presAssocID="{AB867DFB-A3EF-44AF-AE6A-A78191F07E5A}" presName="Name1" presStyleCnt="0"/>
      <dgm:spPr/>
    </dgm:pt>
    <dgm:pt modelId="{31644E98-2257-4F06-B728-823B847598AA}" type="pres">
      <dgm:prSet presAssocID="{AB867DFB-A3EF-44AF-AE6A-A78191F07E5A}" presName="cycle" presStyleCnt="0"/>
      <dgm:spPr/>
    </dgm:pt>
    <dgm:pt modelId="{6220DE6A-7C46-47CA-8C9D-73711CF592B2}" type="pres">
      <dgm:prSet presAssocID="{AB867DFB-A3EF-44AF-AE6A-A78191F07E5A}" presName="srcNode" presStyleLbl="node1" presStyleIdx="0" presStyleCnt="3"/>
      <dgm:spPr/>
    </dgm:pt>
    <dgm:pt modelId="{7304E4AA-1426-4A76-9809-A8466A90B295}" type="pres">
      <dgm:prSet presAssocID="{AB867DFB-A3EF-44AF-AE6A-A78191F07E5A}" presName="conn" presStyleLbl="parChTrans1D2" presStyleIdx="0" presStyleCnt="1"/>
      <dgm:spPr/>
      <dgm:t>
        <a:bodyPr/>
        <a:lstStyle/>
        <a:p>
          <a:endParaRPr lang="en-US"/>
        </a:p>
      </dgm:t>
    </dgm:pt>
    <dgm:pt modelId="{7144CC9A-AD08-4EB5-A01E-207D0FBC70B1}" type="pres">
      <dgm:prSet presAssocID="{AB867DFB-A3EF-44AF-AE6A-A78191F07E5A}" presName="extraNode" presStyleLbl="node1" presStyleIdx="0" presStyleCnt="3"/>
      <dgm:spPr/>
    </dgm:pt>
    <dgm:pt modelId="{B1A681C4-5FAE-4D63-923D-49B64F8715D4}" type="pres">
      <dgm:prSet presAssocID="{AB867DFB-A3EF-44AF-AE6A-A78191F07E5A}" presName="dstNode" presStyleLbl="node1" presStyleIdx="0" presStyleCnt="3"/>
      <dgm:spPr/>
    </dgm:pt>
    <dgm:pt modelId="{453903F5-DCE2-4686-B15C-77098752C7FF}" type="pres">
      <dgm:prSet presAssocID="{232B04FC-0008-42D1-8107-BDA779428C24}" presName="text_1" presStyleLbl="node1" presStyleIdx="0" presStyleCnt="3">
        <dgm:presLayoutVars>
          <dgm:bulletEnabled val="1"/>
        </dgm:presLayoutVars>
      </dgm:prSet>
      <dgm:spPr/>
      <dgm:t>
        <a:bodyPr/>
        <a:lstStyle/>
        <a:p>
          <a:endParaRPr lang="en-US"/>
        </a:p>
      </dgm:t>
    </dgm:pt>
    <dgm:pt modelId="{E980F2D9-70BB-47F4-A71D-211CB1DEEF4C}" type="pres">
      <dgm:prSet presAssocID="{232B04FC-0008-42D1-8107-BDA779428C24}" presName="accent_1" presStyleCnt="0"/>
      <dgm:spPr/>
    </dgm:pt>
    <dgm:pt modelId="{149E22CD-47DD-4CF7-8408-1E06566E3992}" type="pres">
      <dgm:prSet presAssocID="{232B04FC-0008-42D1-8107-BDA779428C24}" presName="accentRepeatNode" presStyleLbl="solidFgAcc1" presStyleIdx="0" presStyleCnt="3"/>
      <dgm:spPr>
        <a:ln>
          <a:solidFill>
            <a:srgbClr val="00AEEF"/>
          </a:solidFill>
        </a:ln>
      </dgm:spPr>
      <dgm:t>
        <a:bodyPr/>
        <a:lstStyle/>
        <a:p>
          <a:endParaRPr lang="en-US"/>
        </a:p>
      </dgm:t>
    </dgm:pt>
    <dgm:pt modelId="{ED99C075-FEF1-4F70-868C-167DC887B6D5}" type="pres">
      <dgm:prSet presAssocID="{8A697F44-BA7D-450B-9265-F80F809291B4}" presName="text_2" presStyleLbl="node1" presStyleIdx="1" presStyleCnt="3">
        <dgm:presLayoutVars>
          <dgm:bulletEnabled val="1"/>
        </dgm:presLayoutVars>
      </dgm:prSet>
      <dgm:spPr/>
      <dgm:t>
        <a:bodyPr/>
        <a:lstStyle/>
        <a:p>
          <a:endParaRPr lang="en-US"/>
        </a:p>
      </dgm:t>
    </dgm:pt>
    <dgm:pt modelId="{2BD31003-19F3-4591-ABF2-E9D36C8FFBE2}" type="pres">
      <dgm:prSet presAssocID="{8A697F44-BA7D-450B-9265-F80F809291B4}" presName="accent_2" presStyleCnt="0"/>
      <dgm:spPr/>
    </dgm:pt>
    <dgm:pt modelId="{546E470A-655E-4060-96ED-B857B61538E8}" type="pres">
      <dgm:prSet presAssocID="{8A697F44-BA7D-450B-9265-F80F809291B4}" presName="accentRepeatNode" presStyleLbl="solidFgAcc1" presStyleIdx="1" presStyleCnt="3"/>
      <dgm:spPr>
        <a:ln>
          <a:solidFill>
            <a:srgbClr val="00AEEF"/>
          </a:solidFill>
        </a:ln>
      </dgm:spPr>
      <dgm:t>
        <a:bodyPr/>
        <a:lstStyle/>
        <a:p>
          <a:endParaRPr lang="en-US"/>
        </a:p>
      </dgm:t>
    </dgm:pt>
    <dgm:pt modelId="{9CAA461B-291F-493C-B7A0-52F800686C92}" type="pres">
      <dgm:prSet presAssocID="{7C97E82F-2620-4760-9225-3ED304AF2DE0}" presName="text_3" presStyleLbl="node1" presStyleIdx="2" presStyleCnt="3">
        <dgm:presLayoutVars>
          <dgm:bulletEnabled val="1"/>
        </dgm:presLayoutVars>
      </dgm:prSet>
      <dgm:spPr/>
      <dgm:t>
        <a:bodyPr/>
        <a:lstStyle/>
        <a:p>
          <a:endParaRPr lang="en-US"/>
        </a:p>
      </dgm:t>
    </dgm:pt>
    <dgm:pt modelId="{FA617FFF-2CF6-4430-8829-55B481736760}" type="pres">
      <dgm:prSet presAssocID="{7C97E82F-2620-4760-9225-3ED304AF2DE0}" presName="accent_3" presStyleCnt="0"/>
      <dgm:spPr/>
    </dgm:pt>
    <dgm:pt modelId="{D650F819-0D5C-4BE6-B233-FA1CF2E6B9F6}" type="pres">
      <dgm:prSet presAssocID="{7C97E82F-2620-4760-9225-3ED304AF2DE0}" presName="accentRepeatNode" presStyleLbl="solidFgAcc1" presStyleIdx="2" presStyleCnt="3"/>
      <dgm:spPr>
        <a:ln>
          <a:solidFill>
            <a:srgbClr val="00AEEF"/>
          </a:solidFill>
        </a:ln>
      </dgm:spPr>
      <dgm:t>
        <a:bodyPr/>
        <a:lstStyle/>
        <a:p>
          <a:endParaRPr lang="en-US"/>
        </a:p>
      </dgm:t>
    </dgm:pt>
  </dgm:ptLst>
  <dgm:cxnLst>
    <dgm:cxn modelId="{7D62922A-5B05-492A-98E6-70B1E6BD533C}" type="presOf" srcId="{7C97E82F-2620-4760-9225-3ED304AF2DE0}" destId="{9CAA461B-291F-493C-B7A0-52F800686C92}" srcOrd="0" destOrd="0" presId="urn:microsoft.com/office/officeart/2008/layout/VerticalCurvedList"/>
    <dgm:cxn modelId="{EB99D321-2D35-4E57-A2B5-FF26A28265D9}" type="presOf" srcId="{8A697F44-BA7D-450B-9265-F80F809291B4}" destId="{ED99C075-FEF1-4F70-868C-167DC887B6D5}" srcOrd="0" destOrd="0" presId="urn:microsoft.com/office/officeart/2008/layout/VerticalCurvedList"/>
    <dgm:cxn modelId="{893DA831-E56A-49F8-B665-9C51FF60CCFB}" type="presOf" srcId="{AB867DFB-A3EF-44AF-AE6A-A78191F07E5A}" destId="{55AC3B92-EE2C-46A9-9BD5-D89455088F12}" srcOrd="0" destOrd="0" presId="urn:microsoft.com/office/officeart/2008/layout/VerticalCurvedList"/>
    <dgm:cxn modelId="{C6619EFA-81AB-467F-82DD-06A580D2A22F}" srcId="{AB867DFB-A3EF-44AF-AE6A-A78191F07E5A}" destId="{8A697F44-BA7D-450B-9265-F80F809291B4}" srcOrd="1" destOrd="0" parTransId="{FB5FFA41-79D6-4A5A-9ED6-C9B8D988747D}" sibTransId="{A5C11D42-2043-4227-B3D3-C36F112C30A1}"/>
    <dgm:cxn modelId="{5ED079C7-AEF6-4BCF-9EEC-2705BFAFA868}" srcId="{AB867DFB-A3EF-44AF-AE6A-A78191F07E5A}" destId="{232B04FC-0008-42D1-8107-BDA779428C24}" srcOrd="0" destOrd="0" parTransId="{F49A4532-8014-4AF2-844C-133C2EDB08AA}" sibTransId="{B75C52F1-3BC2-4CEA-9566-4A0BD2A4E7A9}"/>
    <dgm:cxn modelId="{BA6C2DC5-1B33-4F19-AB9A-E61E1F56893E}" type="presOf" srcId="{232B04FC-0008-42D1-8107-BDA779428C24}" destId="{453903F5-DCE2-4686-B15C-77098752C7FF}" srcOrd="0" destOrd="0" presId="urn:microsoft.com/office/officeart/2008/layout/VerticalCurvedList"/>
    <dgm:cxn modelId="{9F1BFE24-A599-43BB-ACAB-AB7C4DE50EF8}" type="presOf" srcId="{B75C52F1-3BC2-4CEA-9566-4A0BD2A4E7A9}" destId="{7304E4AA-1426-4A76-9809-A8466A90B295}" srcOrd="0" destOrd="0" presId="urn:microsoft.com/office/officeart/2008/layout/VerticalCurvedList"/>
    <dgm:cxn modelId="{09C46A0F-D113-4F41-A1C5-958A32D46DB7}" srcId="{AB867DFB-A3EF-44AF-AE6A-A78191F07E5A}" destId="{7C97E82F-2620-4760-9225-3ED304AF2DE0}" srcOrd="2" destOrd="0" parTransId="{2E91D203-6FE2-4413-964C-194E4DCB4415}" sibTransId="{4F858EB3-C0EE-4B21-BD76-EE0924EFC6FE}"/>
    <dgm:cxn modelId="{ED909B98-6356-4811-89A1-BAF63F97B082}" type="presParOf" srcId="{55AC3B92-EE2C-46A9-9BD5-D89455088F12}" destId="{FD9B046B-20CA-4F07-817C-181EF74E8E61}" srcOrd="0" destOrd="0" presId="urn:microsoft.com/office/officeart/2008/layout/VerticalCurvedList"/>
    <dgm:cxn modelId="{567CC4FC-CF5F-479C-9802-EE4CEBA693A2}" type="presParOf" srcId="{FD9B046B-20CA-4F07-817C-181EF74E8E61}" destId="{31644E98-2257-4F06-B728-823B847598AA}" srcOrd="0" destOrd="0" presId="urn:microsoft.com/office/officeart/2008/layout/VerticalCurvedList"/>
    <dgm:cxn modelId="{6BF7E5E4-5506-4DD8-A5B7-4ECEB2A4F04C}" type="presParOf" srcId="{31644E98-2257-4F06-B728-823B847598AA}" destId="{6220DE6A-7C46-47CA-8C9D-73711CF592B2}" srcOrd="0" destOrd="0" presId="urn:microsoft.com/office/officeart/2008/layout/VerticalCurvedList"/>
    <dgm:cxn modelId="{E2222FDE-79F2-479F-9C90-D5113D20C227}" type="presParOf" srcId="{31644E98-2257-4F06-B728-823B847598AA}" destId="{7304E4AA-1426-4A76-9809-A8466A90B295}" srcOrd="1" destOrd="0" presId="urn:microsoft.com/office/officeart/2008/layout/VerticalCurvedList"/>
    <dgm:cxn modelId="{EC42DA0A-2242-40D6-87BA-8AE6D64FE421}" type="presParOf" srcId="{31644E98-2257-4F06-B728-823B847598AA}" destId="{7144CC9A-AD08-4EB5-A01E-207D0FBC70B1}" srcOrd="2" destOrd="0" presId="urn:microsoft.com/office/officeart/2008/layout/VerticalCurvedList"/>
    <dgm:cxn modelId="{F1D8E5B0-0FC9-470C-A606-6FF8CD3926B0}" type="presParOf" srcId="{31644E98-2257-4F06-B728-823B847598AA}" destId="{B1A681C4-5FAE-4D63-923D-49B64F8715D4}" srcOrd="3" destOrd="0" presId="urn:microsoft.com/office/officeart/2008/layout/VerticalCurvedList"/>
    <dgm:cxn modelId="{AA0B5256-DD7A-4F7F-8E68-46AED5739F02}" type="presParOf" srcId="{FD9B046B-20CA-4F07-817C-181EF74E8E61}" destId="{453903F5-DCE2-4686-B15C-77098752C7FF}" srcOrd="1" destOrd="0" presId="urn:microsoft.com/office/officeart/2008/layout/VerticalCurvedList"/>
    <dgm:cxn modelId="{887978AF-1D86-4048-A1AC-82CC1D0BF758}" type="presParOf" srcId="{FD9B046B-20CA-4F07-817C-181EF74E8E61}" destId="{E980F2D9-70BB-47F4-A71D-211CB1DEEF4C}" srcOrd="2" destOrd="0" presId="urn:microsoft.com/office/officeart/2008/layout/VerticalCurvedList"/>
    <dgm:cxn modelId="{5BC32C2A-713B-40B4-94AA-CCC775746CEF}" type="presParOf" srcId="{E980F2D9-70BB-47F4-A71D-211CB1DEEF4C}" destId="{149E22CD-47DD-4CF7-8408-1E06566E3992}" srcOrd="0" destOrd="0" presId="urn:microsoft.com/office/officeart/2008/layout/VerticalCurvedList"/>
    <dgm:cxn modelId="{5FF98EBC-5779-485E-B7F1-146E4D8D2454}" type="presParOf" srcId="{FD9B046B-20CA-4F07-817C-181EF74E8E61}" destId="{ED99C075-FEF1-4F70-868C-167DC887B6D5}" srcOrd="3" destOrd="0" presId="urn:microsoft.com/office/officeart/2008/layout/VerticalCurvedList"/>
    <dgm:cxn modelId="{2C2A1B4C-45E7-4591-B626-00DC6B6CD163}" type="presParOf" srcId="{FD9B046B-20CA-4F07-817C-181EF74E8E61}" destId="{2BD31003-19F3-4591-ABF2-E9D36C8FFBE2}" srcOrd="4" destOrd="0" presId="urn:microsoft.com/office/officeart/2008/layout/VerticalCurvedList"/>
    <dgm:cxn modelId="{465DB834-DA22-45DE-8E13-75FF48389DED}" type="presParOf" srcId="{2BD31003-19F3-4591-ABF2-E9D36C8FFBE2}" destId="{546E470A-655E-4060-96ED-B857B61538E8}" srcOrd="0" destOrd="0" presId="urn:microsoft.com/office/officeart/2008/layout/VerticalCurvedList"/>
    <dgm:cxn modelId="{3A52C373-198C-40C9-8973-7C247E9B6664}" type="presParOf" srcId="{FD9B046B-20CA-4F07-817C-181EF74E8E61}" destId="{9CAA461B-291F-493C-B7A0-52F800686C92}" srcOrd="5" destOrd="0" presId="urn:microsoft.com/office/officeart/2008/layout/VerticalCurvedList"/>
    <dgm:cxn modelId="{0FAA149F-D64F-4A8D-9DEE-B63DED9CD6BC}" type="presParOf" srcId="{FD9B046B-20CA-4F07-817C-181EF74E8E61}" destId="{FA617FFF-2CF6-4430-8829-55B481736760}" srcOrd="6" destOrd="0" presId="urn:microsoft.com/office/officeart/2008/layout/VerticalCurvedList"/>
    <dgm:cxn modelId="{784812BF-9A26-46B4-8243-9DD774A0C457}" type="presParOf" srcId="{FA617FFF-2CF6-4430-8829-55B481736760}" destId="{D650F819-0D5C-4BE6-B233-FA1CF2E6B9F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AE9F4-0045-4003-8642-543A13EBEB28}"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364B594C-45B6-4EFC-B15D-18AF82272537}">
      <dgm:prSet phldrT="[Text]" custT="1"/>
      <dgm:spPr>
        <a:solidFill>
          <a:srgbClr val="00AEEF"/>
        </a:solidFill>
      </dgm:spPr>
      <dgm:t>
        <a:bodyPr/>
        <a:lstStyle/>
        <a:p>
          <a:r>
            <a:rPr lang="en-US" sz="2400" dirty="0" smtClean="0">
              <a:latin typeface="Arial" panose="020B0604020202020204" pitchFamily="34" charset="0"/>
              <a:cs typeface="Arial" panose="020B0604020202020204" pitchFamily="34" charset="0"/>
            </a:rPr>
            <a:t>Areas of Recognition</a:t>
          </a:r>
          <a:endParaRPr lang="en-US" sz="2400" dirty="0">
            <a:latin typeface="Arial" panose="020B0604020202020204" pitchFamily="34" charset="0"/>
            <a:cs typeface="Arial" panose="020B0604020202020204" pitchFamily="34" charset="0"/>
          </a:endParaRPr>
        </a:p>
      </dgm:t>
    </dgm:pt>
    <dgm:pt modelId="{1A7B8712-D15F-4E54-886E-16AA4A02448D}" type="parTrans" cxnId="{9616C185-970D-4ABA-93DA-7AE6F3660401}">
      <dgm:prSet/>
      <dgm:spPr/>
      <dgm:t>
        <a:bodyPr/>
        <a:lstStyle/>
        <a:p>
          <a:endParaRPr lang="en-US"/>
        </a:p>
      </dgm:t>
    </dgm:pt>
    <dgm:pt modelId="{8B90CED5-BDD9-4096-A8A3-57C7A335B7E4}" type="sibTrans" cxnId="{9616C185-970D-4ABA-93DA-7AE6F3660401}">
      <dgm:prSet/>
      <dgm:spPr/>
      <dgm:t>
        <a:bodyPr/>
        <a:lstStyle/>
        <a:p>
          <a:endParaRPr lang="en-US"/>
        </a:p>
      </dgm:t>
    </dgm:pt>
    <dgm:pt modelId="{AAA0422C-415B-41F2-A7A2-AF60E363F75D}">
      <dgm:prSet phldrT="[Text]" custT="1"/>
      <dgm:spPr>
        <a:ln>
          <a:solidFill>
            <a:srgbClr val="00AEEF"/>
          </a:solidFill>
        </a:ln>
      </dgm:spPr>
      <dgm:t>
        <a:bodyPr/>
        <a:lstStyle/>
        <a:p>
          <a:r>
            <a:rPr lang="en-US" sz="2800" dirty="0" smtClean="0">
              <a:solidFill>
                <a:srgbClr val="717073"/>
              </a:solidFill>
              <a:latin typeface="Arial" panose="020B0604020202020204" pitchFamily="34" charset="0"/>
              <a:cs typeface="Arial" panose="020B0604020202020204" pitchFamily="34" charset="0"/>
            </a:rPr>
            <a:t>condition</a:t>
          </a:r>
          <a:endParaRPr lang="en-US" sz="2800" dirty="0">
            <a:solidFill>
              <a:srgbClr val="717073"/>
            </a:solidFill>
            <a:latin typeface="Arial" panose="020B0604020202020204" pitchFamily="34" charset="0"/>
            <a:cs typeface="Arial" panose="020B0604020202020204" pitchFamily="34" charset="0"/>
          </a:endParaRPr>
        </a:p>
      </dgm:t>
    </dgm:pt>
    <dgm:pt modelId="{AC07C456-7684-44B6-BAB3-45F78B620E64}" type="parTrans" cxnId="{59127E76-F264-412E-899C-ECBBDD789283}">
      <dgm:prSet/>
      <dgm:spPr/>
      <dgm:t>
        <a:bodyPr/>
        <a:lstStyle/>
        <a:p>
          <a:endParaRPr lang="en-US"/>
        </a:p>
      </dgm:t>
    </dgm:pt>
    <dgm:pt modelId="{7B845C29-1B53-4E03-B346-AAE6592ADA3C}" type="sibTrans" cxnId="{59127E76-F264-412E-899C-ECBBDD789283}">
      <dgm:prSet/>
      <dgm:spPr/>
      <dgm:t>
        <a:bodyPr/>
        <a:lstStyle/>
        <a:p>
          <a:endParaRPr lang="en-US"/>
        </a:p>
      </dgm:t>
    </dgm:pt>
    <dgm:pt modelId="{D17DA5ED-220F-4B72-AC3C-BDABC9025726}">
      <dgm:prSet phldrT="[Text]" custT="1"/>
      <dgm:spPr>
        <a:ln>
          <a:solidFill>
            <a:srgbClr val="00AEEF"/>
          </a:solidFill>
        </a:ln>
      </dgm:spPr>
      <dgm:t>
        <a:bodyPr/>
        <a:lstStyle/>
        <a:p>
          <a:r>
            <a:rPr lang="en-US" sz="2800" dirty="0" smtClean="0">
              <a:solidFill>
                <a:srgbClr val="717073"/>
              </a:solidFill>
              <a:latin typeface="Arial" panose="020B0604020202020204" pitchFamily="34" charset="0"/>
              <a:cs typeface="Arial" panose="020B0604020202020204" pitchFamily="34" charset="0"/>
            </a:rPr>
            <a:t>condition</a:t>
          </a:r>
          <a:endParaRPr lang="en-US" sz="2800" dirty="0">
            <a:solidFill>
              <a:srgbClr val="717073"/>
            </a:solidFill>
            <a:latin typeface="Arial" panose="020B0604020202020204" pitchFamily="34" charset="0"/>
            <a:cs typeface="Arial" panose="020B0604020202020204" pitchFamily="34" charset="0"/>
          </a:endParaRPr>
        </a:p>
      </dgm:t>
    </dgm:pt>
    <dgm:pt modelId="{9FDD9D0E-D6AC-4600-B4CE-89C8F8DE94E9}" type="parTrans" cxnId="{64CB2E14-79BB-4382-9C3F-60F96CF86251}">
      <dgm:prSet/>
      <dgm:spPr>
        <a:ln>
          <a:solidFill>
            <a:srgbClr val="00AEEF"/>
          </a:solidFill>
        </a:ln>
      </dgm:spPr>
      <dgm:t>
        <a:bodyPr/>
        <a:lstStyle/>
        <a:p>
          <a:endParaRPr lang="en-US"/>
        </a:p>
      </dgm:t>
    </dgm:pt>
    <dgm:pt modelId="{F419D485-1757-4103-B103-9A40AE260CF1}" type="sibTrans" cxnId="{64CB2E14-79BB-4382-9C3F-60F96CF86251}">
      <dgm:prSet/>
      <dgm:spPr/>
      <dgm:t>
        <a:bodyPr/>
        <a:lstStyle/>
        <a:p>
          <a:endParaRPr lang="en-US"/>
        </a:p>
      </dgm:t>
    </dgm:pt>
    <dgm:pt modelId="{85083160-160E-4B5E-9854-453AC2AEF389}">
      <dgm:prSet phldrT="[Text]" custT="1"/>
      <dgm:spPr>
        <a:solidFill>
          <a:srgbClr val="00AEEF"/>
        </a:solidFill>
      </dgm:spPr>
      <dgm:t>
        <a:bodyPr/>
        <a:lstStyle/>
        <a:p>
          <a:r>
            <a:rPr lang="en-US" sz="2400" dirty="0" smtClean="0">
              <a:latin typeface="Arial" panose="020B0604020202020204" pitchFamily="34" charset="0"/>
              <a:cs typeface="Arial" panose="020B0604020202020204" pitchFamily="34" charset="0"/>
            </a:rPr>
            <a:t>Areas of Opportunity</a:t>
          </a:r>
          <a:endParaRPr lang="en-US" sz="2400" dirty="0">
            <a:latin typeface="Arial" panose="020B0604020202020204" pitchFamily="34" charset="0"/>
            <a:cs typeface="Arial" panose="020B0604020202020204" pitchFamily="34" charset="0"/>
          </a:endParaRPr>
        </a:p>
      </dgm:t>
    </dgm:pt>
    <dgm:pt modelId="{4137F469-3F4E-49A2-93AB-FCABF68F995F}" type="parTrans" cxnId="{0E8C1D63-A2C7-4133-BD3F-AAA394560D31}">
      <dgm:prSet/>
      <dgm:spPr/>
      <dgm:t>
        <a:bodyPr/>
        <a:lstStyle/>
        <a:p>
          <a:endParaRPr lang="en-US"/>
        </a:p>
      </dgm:t>
    </dgm:pt>
    <dgm:pt modelId="{50AF19D4-EB34-4B95-A619-B4968D3F81A1}" type="sibTrans" cxnId="{0E8C1D63-A2C7-4133-BD3F-AAA394560D31}">
      <dgm:prSet/>
      <dgm:spPr/>
      <dgm:t>
        <a:bodyPr/>
        <a:lstStyle/>
        <a:p>
          <a:endParaRPr lang="en-US"/>
        </a:p>
      </dgm:t>
    </dgm:pt>
    <dgm:pt modelId="{6220DAE7-8482-4F9D-AFFB-015218C8B785}">
      <dgm:prSet phldrT="[Text]" custT="1"/>
      <dgm:spPr>
        <a:ln>
          <a:solidFill>
            <a:srgbClr val="00AEEF"/>
          </a:solidFill>
        </a:ln>
      </dgm:spPr>
      <dgm:t>
        <a:bodyPr/>
        <a:lstStyle/>
        <a:p>
          <a:r>
            <a:rPr lang="en-US" sz="2800" dirty="0" smtClean="0">
              <a:solidFill>
                <a:srgbClr val="717073"/>
              </a:solidFill>
              <a:latin typeface="Arial" panose="020B0604020202020204" pitchFamily="34" charset="0"/>
              <a:cs typeface="Arial" panose="020B0604020202020204" pitchFamily="34" charset="0"/>
            </a:rPr>
            <a:t>condition</a:t>
          </a:r>
          <a:endParaRPr lang="en-US" sz="2800" dirty="0">
            <a:solidFill>
              <a:srgbClr val="717073"/>
            </a:solidFill>
            <a:latin typeface="Arial" panose="020B0604020202020204" pitchFamily="34" charset="0"/>
            <a:cs typeface="Arial" panose="020B0604020202020204" pitchFamily="34" charset="0"/>
          </a:endParaRPr>
        </a:p>
      </dgm:t>
    </dgm:pt>
    <dgm:pt modelId="{ACF779FB-EBC2-4E4E-B1B5-A624F5341C4B}" type="parTrans" cxnId="{E3E09641-A9A3-41C4-96C8-72AB03A16D99}">
      <dgm:prSet/>
      <dgm:spPr/>
      <dgm:t>
        <a:bodyPr/>
        <a:lstStyle/>
        <a:p>
          <a:endParaRPr lang="en-US"/>
        </a:p>
      </dgm:t>
    </dgm:pt>
    <dgm:pt modelId="{BC0DDBE6-942B-4A4E-A803-FCCEC22522F8}" type="sibTrans" cxnId="{E3E09641-A9A3-41C4-96C8-72AB03A16D99}">
      <dgm:prSet/>
      <dgm:spPr/>
      <dgm:t>
        <a:bodyPr/>
        <a:lstStyle/>
        <a:p>
          <a:endParaRPr lang="en-US"/>
        </a:p>
      </dgm:t>
    </dgm:pt>
    <dgm:pt modelId="{A98BB89C-3E34-44D2-9448-9B04E2923C0C}">
      <dgm:prSet phldrT="[Text]" custT="1"/>
      <dgm:spPr>
        <a:ln>
          <a:solidFill>
            <a:srgbClr val="00AEEF"/>
          </a:solidFill>
        </a:ln>
      </dgm:spPr>
      <dgm:t>
        <a:bodyPr/>
        <a:lstStyle/>
        <a:p>
          <a:r>
            <a:rPr lang="en-US" sz="2800" dirty="0" smtClean="0">
              <a:solidFill>
                <a:srgbClr val="717073"/>
              </a:solidFill>
              <a:latin typeface="Arial" panose="020B0604020202020204" pitchFamily="34" charset="0"/>
              <a:cs typeface="Arial" panose="020B0604020202020204" pitchFamily="34" charset="0"/>
            </a:rPr>
            <a:t>condition</a:t>
          </a:r>
          <a:endParaRPr lang="en-US" sz="2800" dirty="0">
            <a:solidFill>
              <a:srgbClr val="717073"/>
            </a:solidFill>
            <a:latin typeface="Arial" panose="020B0604020202020204" pitchFamily="34" charset="0"/>
            <a:cs typeface="Arial" panose="020B0604020202020204" pitchFamily="34" charset="0"/>
          </a:endParaRPr>
        </a:p>
      </dgm:t>
    </dgm:pt>
    <dgm:pt modelId="{9403F2BF-01A8-42CB-A6D4-A256DEDFFB31}" type="parTrans" cxnId="{B6E5A40A-2A67-407F-B744-E0772F39C56A}">
      <dgm:prSet/>
      <dgm:spPr>
        <a:ln>
          <a:solidFill>
            <a:srgbClr val="00AEEF"/>
          </a:solidFill>
        </a:ln>
      </dgm:spPr>
      <dgm:t>
        <a:bodyPr/>
        <a:lstStyle/>
        <a:p>
          <a:endParaRPr lang="en-US"/>
        </a:p>
      </dgm:t>
    </dgm:pt>
    <dgm:pt modelId="{392914FE-F64B-4CA1-AA08-0BB82B68E468}" type="sibTrans" cxnId="{B6E5A40A-2A67-407F-B744-E0772F39C56A}">
      <dgm:prSet/>
      <dgm:spPr/>
      <dgm:t>
        <a:bodyPr/>
        <a:lstStyle/>
        <a:p>
          <a:endParaRPr lang="en-US"/>
        </a:p>
      </dgm:t>
    </dgm:pt>
    <dgm:pt modelId="{CDFAD088-49C4-4533-9D0D-4D22DCC4579D}" type="pres">
      <dgm:prSet presAssocID="{F12AE9F4-0045-4003-8642-543A13EBEB28}" presName="diagram" presStyleCnt="0">
        <dgm:presLayoutVars>
          <dgm:chPref val="1"/>
          <dgm:dir/>
          <dgm:animOne val="branch"/>
          <dgm:animLvl val="lvl"/>
          <dgm:resizeHandles/>
        </dgm:presLayoutVars>
      </dgm:prSet>
      <dgm:spPr/>
      <dgm:t>
        <a:bodyPr/>
        <a:lstStyle/>
        <a:p>
          <a:endParaRPr lang="en-US"/>
        </a:p>
      </dgm:t>
    </dgm:pt>
    <dgm:pt modelId="{8C4AB0C5-DF07-428C-85AC-9FEA67A3A6C5}" type="pres">
      <dgm:prSet presAssocID="{364B594C-45B6-4EFC-B15D-18AF82272537}" presName="root" presStyleCnt="0"/>
      <dgm:spPr/>
    </dgm:pt>
    <dgm:pt modelId="{18DA98FA-B62C-4BB1-8E2D-E94279AB88E4}" type="pres">
      <dgm:prSet presAssocID="{364B594C-45B6-4EFC-B15D-18AF82272537}" presName="rootComposite" presStyleCnt="0"/>
      <dgm:spPr/>
    </dgm:pt>
    <dgm:pt modelId="{844A5169-2E1D-41C8-8B46-F016414D08AC}" type="pres">
      <dgm:prSet presAssocID="{364B594C-45B6-4EFC-B15D-18AF82272537}" presName="rootText" presStyleLbl="node1" presStyleIdx="0" presStyleCnt="2"/>
      <dgm:spPr/>
      <dgm:t>
        <a:bodyPr/>
        <a:lstStyle/>
        <a:p>
          <a:endParaRPr lang="en-US"/>
        </a:p>
      </dgm:t>
    </dgm:pt>
    <dgm:pt modelId="{A4CC1937-21C9-471D-823C-F46644C09D6B}" type="pres">
      <dgm:prSet presAssocID="{364B594C-45B6-4EFC-B15D-18AF82272537}" presName="rootConnector" presStyleLbl="node1" presStyleIdx="0" presStyleCnt="2"/>
      <dgm:spPr/>
      <dgm:t>
        <a:bodyPr/>
        <a:lstStyle/>
        <a:p>
          <a:endParaRPr lang="en-US"/>
        </a:p>
      </dgm:t>
    </dgm:pt>
    <dgm:pt modelId="{5E2A40E1-D37E-4535-BAE1-3058DD3A5455}" type="pres">
      <dgm:prSet presAssocID="{364B594C-45B6-4EFC-B15D-18AF82272537}" presName="childShape" presStyleCnt="0"/>
      <dgm:spPr/>
    </dgm:pt>
    <dgm:pt modelId="{5C4E7368-7C3B-4BE9-BCEE-41B33C2FE1DB}" type="pres">
      <dgm:prSet presAssocID="{AC07C456-7684-44B6-BAB3-45F78B620E64}" presName="Name13" presStyleLbl="parChTrans1D2" presStyleIdx="0" presStyleCnt="4"/>
      <dgm:spPr/>
      <dgm:t>
        <a:bodyPr/>
        <a:lstStyle/>
        <a:p>
          <a:endParaRPr lang="en-US"/>
        </a:p>
      </dgm:t>
    </dgm:pt>
    <dgm:pt modelId="{8C6A6883-DCB4-4676-901F-516AAA4B4D6C}" type="pres">
      <dgm:prSet presAssocID="{AAA0422C-415B-41F2-A7A2-AF60E363F75D}" presName="childText" presStyleLbl="bgAcc1" presStyleIdx="0" presStyleCnt="4">
        <dgm:presLayoutVars>
          <dgm:bulletEnabled val="1"/>
        </dgm:presLayoutVars>
      </dgm:prSet>
      <dgm:spPr/>
      <dgm:t>
        <a:bodyPr/>
        <a:lstStyle/>
        <a:p>
          <a:endParaRPr lang="en-US"/>
        </a:p>
      </dgm:t>
    </dgm:pt>
    <dgm:pt modelId="{5A9E3E50-24DB-455F-8E89-97804A1BB4BB}" type="pres">
      <dgm:prSet presAssocID="{9FDD9D0E-D6AC-4600-B4CE-89C8F8DE94E9}" presName="Name13" presStyleLbl="parChTrans1D2" presStyleIdx="1" presStyleCnt="4"/>
      <dgm:spPr/>
      <dgm:t>
        <a:bodyPr/>
        <a:lstStyle/>
        <a:p>
          <a:endParaRPr lang="en-US"/>
        </a:p>
      </dgm:t>
    </dgm:pt>
    <dgm:pt modelId="{34A857C9-F059-4255-8763-1BA1B6A766AE}" type="pres">
      <dgm:prSet presAssocID="{D17DA5ED-220F-4B72-AC3C-BDABC9025726}" presName="childText" presStyleLbl="bgAcc1" presStyleIdx="1" presStyleCnt="4">
        <dgm:presLayoutVars>
          <dgm:bulletEnabled val="1"/>
        </dgm:presLayoutVars>
      </dgm:prSet>
      <dgm:spPr/>
      <dgm:t>
        <a:bodyPr/>
        <a:lstStyle/>
        <a:p>
          <a:endParaRPr lang="en-US"/>
        </a:p>
      </dgm:t>
    </dgm:pt>
    <dgm:pt modelId="{735A6E03-E9A6-4435-86C0-779CBDE18438}" type="pres">
      <dgm:prSet presAssocID="{85083160-160E-4B5E-9854-453AC2AEF389}" presName="root" presStyleCnt="0"/>
      <dgm:spPr/>
    </dgm:pt>
    <dgm:pt modelId="{600408FF-B6A1-49CF-9BDD-1D5EC0CD77F5}" type="pres">
      <dgm:prSet presAssocID="{85083160-160E-4B5E-9854-453AC2AEF389}" presName="rootComposite" presStyleCnt="0"/>
      <dgm:spPr/>
    </dgm:pt>
    <dgm:pt modelId="{CB97AB1E-ADDE-4BED-986F-150751F51562}" type="pres">
      <dgm:prSet presAssocID="{85083160-160E-4B5E-9854-453AC2AEF389}" presName="rootText" presStyleLbl="node1" presStyleIdx="1" presStyleCnt="2"/>
      <dgm:spPr/>
      <dgm:t>
        <a:bodyPr/>
        <a:lstStyle/>
        <a:p>
          <a:endParaRPr lang="en-US"/>
        </a:p>
      </dgm:t>
    </dgm:pt>
    <dgm:pt modelId="{2EE17A6E-408B-4E63-A1EB-10A79F6BF5D6}" type="pres">
      <dgm:prSet presAssocID="{85083160-160E-4B5E-9854-453AC2AEF389}" presName="rootConnector" presStyleLbl="node1" presStyleIdx="1" presStyleCnt="2"/>
      <dgm:spPr/>
      <dgm:t>
        <a:bodyPr/>
        <a:lstStyle/>
        <a:p>
          <a:endParaRPr lang="en-US"/>
        </a:p>
      </dgm:t>
    </dgm:pt>
    <dgm:pt modelId="{61EFDEF3-22FC-49B5-814A-B5E44D216208}" type="pres">
      <dgm:prSet presAssocID="{85083160-160E-4B5E-9854-453AC2AEF389}" presName="childShape" presStyleCnt="0"/>
      <dgm:spPr/>
    </dgm:pt>
    <dgm:pt modelId="{691900CA-A530-43C4-99CD-DE18DB62B985}" type="pres">
      <dgm:prSet presAssocID="{ACF779FB-EBC2-4E4E-B1B5-A624F5341C4B}" presName="Name13" presStyleLbl="parChTrans1D2" presStyleIdx="2" presStyleCnt="4"/>
      <dgm:spPr/>
      <dgm:t>
        <a:bodyPr/>
        <a:lstStyle/>
        <a:p>
          <a:endParaRPr lang="en-US"/>
        </a:p>
      </dgm:t>
    </dgm:pt>
    <dgm:pt modelId="{DF265D48-6394-4FDC-BDF5-0A93FF3BB71E}" type="pres">
      <dgm:prSet presAssocID="{6220DAE7-8482-4F9D-AFFB-015218C8B785}" presName="childText" presStyleLbl="bgAcc1" presStyleIdx="2" presStyleCnt="4">
        <dgm:presLayoutVars>
          <dgm:bulletEnabled val="1"/>
        </dgm:presLayoutVars>
      </dgm:prSet>
      <dgm:spPr/>
      <dgm:t>
        <a:bodyPr/>
        <a:lstStyle/>
        <a:p>
          <a:endParaRPr lang="en-US"/>
        </a:p>
      </dgm:t>
    </dgm:pt>
    <dgm:pt modelId="{3FD4E9A0-2ED9-48A0-B447-A4DCB4D30AA6}" type="pres">
      <dgm:prSet presAssocID="{9403F2BF-01A8-42CB-A6D4-A256DEDFFB31}" presName="Name13" presStyleLbl="parChTrans1D2" presStyleIdx="3" presStyleCnt="4"/>
      <dgm:spPr/>
      <dgm:t>
        <a:bodyPr/>
        <a:lstStyle/>
        <a:p>
          <a:endParaRPr lang="en-US"/>
        </a:p>
      </dgm:t>
    </dgm:pt>
    <dgm:pt modelId="{3E7DD7BF-06D6-446F-95DA-1E68A39DB213}" type="pres">
      <dgm:prSet presAssocID="{A98BB89C-3E34-44D2-9448-9B04E2923C0C}" presName="childText" presStyleLbl="bgAcc1" presStyleIdx="3" presStyleCnt="4">
        <dgm:presLayoutVars>
          <dgm:bulletEnabled val="1"/>
        </dgm:presLayoutVars>
      </dgm:prSet>
      <dgm:spPr/>
      <dgm:t>
        <a:bodyPr/>
        <a:lstStyle/>
        <a:p>
          <a:endParaRPr lang="en-US"/>
        </a:p>
      </dgm:t>
    </dgm:pt>
  </dgm:ptLst>
  <dgm:cxnLst>
    <dgm:cxn modelId="{8F814909-89ED-4A8E-B2CB-B3631F9E5D01}" type="presOf" srcId="{AAA0422C-415B-41F2-A7A2-AF60E363F75D}" destId="{8C6A6883-DCB4-4676-901F-516AAA4B4D6C}" srcOrd="0" destOrd="0" presId="urn:microsoft.com/office/officeart/2005/8/layout/hierarchy3"/>
    <dgm:cxn modelId="{9616C185-970D-4ABA-93DA-7AE6F3660401}" srcId="{F12AE9F4-0045-4003-8642-543A13EBEB28}" destId="{364B594C-45B6-4EFC-B15D-18AF82272537}" srcOrd="0" destOrd="0" parTransId="{1A7B8712-D15F-4E54-886E-16AA4A02448D}" sibTransId="{8B90CED5-BDD9-4096-A8A3-57C7A335B7E4}"/>
    <dgm:cxn modelId="{59127E76-F264-412E-899C-ECBBDD789283}" srcId="{364B594C-45B6-4EFC-B15D-18AF82272537}" destId="{AAA0422C-415B-41F2-A7A2-AF60E363F75D}" srcOrd="0" destOrd="0" parTransId="{AC07C456-7684-44B6-BAB3-45F78B620E64}" sibTransId="{7B845C29-1B53-4E03-B346-AAE6592ADA3C}"/>
    <dgm:cxn modelId="{950DEDD8-A4C8-439D-AAF0-87C259207401}" type="presOf" srcId="{85083160-160E-4B5E-9854-453AC2AEF389}" destId="{CB97AB1E-ADDE-4BED-986F-150751F51562}" srcOrd="0" destOrd="0" presId="urn:microsoft.com/office/officeart/2005/8/layout/hierarchy3"/>
    <dgm:cxn modelId="{0EDE56DE-CBEB-467C-BD21-65BD167B9C95}" type="presOf" srcId="{AC07C456-7684-44B6-BAB3-45F78B620E64}" destId="{5C4E7368-7C3B-4BE9-BCEE-41B33C2FE1DB}" srcOrd="0" destOrd="0" presId="urn:microsoft.com/office/officeart/2005/8/layout/hierarchy3"/>
    <dgm:cxn modelId="{64CB2E14-79BB-4382-9C3F-60F96CF86251}" srcId="{364B594C-45B6-4EFC-B15D-18AF82272537}" destId="{D17DA5ED-220F-4B72-AC3C-BDABC9025726}" srcOrd="1" destOrd="0" parTransId="{9FDD9D0E-D6AC-4600-B4CE-89C8F8DE94E9}" sibTransId="{F419D485-1757-4103-B103-9A40AE260CF1}"/>
    <dgm:cxn modelId="{0E8C1D63-A2C7-4133-BD3F-AAA394560D31}" srcId="{F12AE9F4-0045-4003-8642-543A13EBEB28}" destId="{85083160-160E-4B5E-9854-453AC2AEF389}" srcOrd="1" destOrd="0" parTransId="{4137F469-3F4E-49A2-93AB-FCABF68F995F}" sibTransId="{50AF19D4-EB34-4B95-A619-B4968D3F81A1}"/>
    <dgm:cxn modelId="{FA541D55-ABA8-4284-A631-2005A9E95530}" type="presOf" srcId="{364B594C-45B6-4EFC-B15D-18AF82272537}" destId="{844A5169-2E1D-41C8-8B46-F016414D08AC}" srcOrd="0" destOrd="0" presId="urn:microsoft.com/office/officeart/2005/8/layout/hierarchy3"/>
    <dgm:cxn modelId="{41745809-B137-4E93-BBDD-5202D65CD86E}" type="presOf" srcId="{D17DA5ED-220F-4B72-AC3C-BDABC9025726}" destId="{34A857C9-F059-4255-8763-1BA1B6A766AE}" srcOrd="0" destOrd="0" presId="urn:microsoft.com/office/officeart/2005/8/layout/hierarchy3"/>
    <dgm:cxn modelId="{98D9A66A-CD4C-480B-835C-984407423352}" type="presOf" srcId="{364B594C-45B6-4EFC-B15D-18AF82272537}" destId="{A4CC1937-21C9-471D-823C-F46644C09D6B}" srcOrd="1" destOrd="0" presId="urn:microsoft.com/office/officeart/2005/8/layout/hierarchy3"/>
    <dgm:cxn modelId="{E3E09641-A9A3-41C4-96C8-72AB03A16D99}" srcId="{85083160-160E-4B5E-9854-453AC2AEF389}" destId="{6220DAE7-8482-4F9D-AFFB-015218C8B785}" srcOrd="0" destOrd="0" parTransId="{ACF779FB-EBC2-4E4E-B1B5-A624F5341C4B}" sibTransId="{BC0DDBE6-942B-4A4E-A803-FCCEC22522F8}"/>
    <dgm:cxn modelId="{7102D46A-90AA-4C24-B6F4-B0F0AE8ADA2A}" type="presOf" srcId="{85083160-160E-4B5E-9854-453AC2AEF389}" destId="{2EE17A6E-408B-4E63-A1EB-10A79F6BF5D6}" srcOrd="1" destOrd="0" presId="urn:microsoft.com/office/officeart/2005/8/layout/hierarchy3"/>
    <dgm:cxn modelId="{234B3F7A-98A6-44BA-9E10-6981EF87C49F}" type="presOf" srcId="{A98BB89C-3E34-44D2-9448-9B04E2923C0C}" destId="{3E7DD7BF-06D6-446F-95DA-1E68A39DB213}" srcOrd="0" destOrd="0" presId="urn:microsoft.com/office/officeart/2005/8/layout/hierarchy3"/>
    <dgm:cxn modelId="{280B4CA4-1CEA-4DF3-A136-52E7B09925FD}" type="presOf" srcId="{9403F2BF-01A8-42CB-A6D4-A256DEDFFB31}" destId="{3FD4E9A0-2ED9-48A0-B447-A4DCB4D30AA6}" srcOrd="0" destOrd="0" presId="urn:microsoft.com/office/officeart/2005/8/layout/hierarchy3"/>
    <dgm:cxn modelId="{4BD79961-86AD-4EE0-B6D3-0BFBE4F2AC1A}" type="presOf" srcId="{9FDD9D0E-D6AC-4600-B4CE-89C8F8DE94E9}" destId="{5A9E3E50-24DB-455F-8E89-97804A1BB4BB}" srcOrd="0" destOrd="0" presId="urn:microsoft.com/office/officeart/2005/8/layout/hierarchy3"/>
    <dgm:cxn modelId="{B4E1B691-A593-4486-AFDF-C21ECCBBB513}" type="presOf" srcId="{6220DAE7-8482-4F9D-AFFB-015218C8B785}" destId="{DF265D48-6394-4FDC-BDF5-0A93FF3BB71E}" srcOrd="0" destOrd="0" presId="urn:microsoft.com/office/officeart/2005/8/layout/hierarchy3"/>
    <dgm:cxn modelId="{A4B51482-078B-4ED2-B6E3-292E08E4A803}" type="presOf" srcId="{F12AE9F4-0045-4003-8642-543A13EBEB28}" destId="{CDFAD088-49C4-4533-9D0D-4D22DCC4579D}" srcOrd="0" destOrd="0" presId="urn:microsoft.com/office/officeart/2005/8/layout/hierarchy3"/>
    <dgm:cxn modelId="{B6E5A40A-2A67-407F-B744-E0772F39C56A}" srcId="{85083160-160E-4B5E-9854-453AC2AEF389}" destId="{A98BB89C-3E34-44D2-9448-9B04E2923C0C}" srcOrd="1" destOrd="0" parTransId="{9403F2BF-01A8-42CB-A6D4-A256DEDFFB31}" sibTransId="{392914FE-F64B-4CA1-AA08-0BB82B68E468}"/>
    <dgm:cxn modelId="{F17AED58-6FA1-4F34-8F1B-A12D3EF10F30}" type="presOf" srcId="{ACF779FB-EBC2-4E4E-B1B5-A624F5341C4B}" destId="{691900CA-A530-43C4-99CD-DE18DB62B985}" srcOrd="0" destOrd="0" presId="urn:microsoft.com/office/officeart/2005/8/layout/hierarchy3"/>
    <dgm:cxn modelId="{CF1548E7-6B71-40DB-8E9C-B8F3303D3C98}" type="presParOf" srcId="{CDFAD088-49C4-4533-9D0D-4D22DCC4579D}" destId="{8C4AB0C5-DF07-428C-85AC-9FEA67A3A6C5}" srcOrd="0" destOrd="0" presId="urn:microsoft.com/office/officeart/2005/8/layout/hierarchy3"/>
    <dgm:cxn modelId="{4F2555EC-366A-4ACA-B942-2D60115C532E}" type="presParOf" srcId="{8C4AB0C5-DF07-428C-85AC-9FEA67A3A6C5}" destId="{18DA98FA-B62C-4BB1-8E2D-E94279AB88E4}" srcOrd="0" destOrd="0" presId="urn:microsoft.com/office/officeart/2005/8/layout/hierarchy3"/>
    <dgm:cxn modelId="{9265BE21-9B59-49A0-B241-3196C699B51A}" type="presParOf" srcId="{18DA98FA-B62C-4BB1-8E2D-E94279AB88E4}" destId="{844A5169-2E1D-41C8-8B46-F016414D08AC}" srcOrd="0" destOrd="0" presId="urn:microsoft.com/office/officeart/2005/8/layout/hierarchy3"/>
    <dgm:cxn modelId="{9C8E0D86-9AC7-4269-B56B-63DD9DDE4FD1}" type="presParOf" srcId="{18DA98FA-B62C-4BB1-8E2D-E94279AB88E4}" destId="{A4CC1937-21C9-471D-823C-F46644C09D6B}" srcOrd="1" destOrd="0" presId="urn:microsoft.com/office/officeart/2005/8/layout/hierarchy3"/>
    <dgm:cxn modelId="{0F4C6382-262C-4FB0-8A62-81BEA709ED39}" type="presParOf" srcId="{8C4AB0C5-DF07-428C-85AC-9FEA67A3A6C5}" destId="{5E2A40E1-D37E-4535-BAE1-3058DD3A5455}" srcOrd="1" destOrd="0" presId="urn:microsoft.com/office/officeart/2005/8/layout/hierarchy3"/>
    <dgm:cxn modelId="{43CF174F-F6C3-4856-ADDD-9285DC952EAC}" type="presParOf" srcId="{5E2A40E1-D37E-4535-BAE1-3058DD3A5455}" destId="{5C4E7368-7C3B-4BE9-BCEE-41B33C2FE1DB}" srcOrd="0" destOrd="0" presId="urn:microsoft.com/office/officeart/2005/8/layout/hierarchy3"/>
    <dgm:cxn modelId="{D19C4A29-2B70-48BC-B621-D72631A657C9}" type="presParOf" srcId="{5E2A40E1-D37E-4535-BAE1-3058DD3A5455}" destId="{8C6A6883-DCB4-4676-901F-516AAA4B4D6C}" srcOrd="1" destOrd="0" presId="urn:microsoft.com/office/officeart/2005/8/layout/hierarchy3"/>
    <dgm:cxn modelId="{F8C52BED-35CE-42EB-A677-6325A4C3C8C1}" type="presParOf" srcId="{5E2A40E1-D37E-4535-BAE1-3058DD3A5455}" destId="{5A9E3E50-24DB-455F-8E89-97804A1BB4BB}" srcOrd="2" destOrd="0" presId="urn:microsoft.com/office/officeart/2005/8/layout/hierarchy3"/>
    <dgm:cxn modelId="{C0A80EDF-49E2-4D5B-9BCB-B81F33C22F21}" type="presParOf" srcId="{5E2A40E1-D37E-4535-BAE1-3058DD3A5455}" destId="{34A857C9-F059-4255-8763-1BA1B6A766AE}" srcOrd="3" destOrd="0" presId="urn:microsoft.com/office/officeart/2005/8/layout/hierarchy3"/>
    <dgm:cxn modelId="{C763CB7C-B152-4C16-B3D2-E2D7322AAE28}" type="presParOf" srcId="{CDFAD088-49C4-4533-9D0D-4D22DCC4579D}" destId="{735A6E03-E9A6-4435-86C0-779CBDE18438}" srcOrd="1" destOrd="0" presId="urn:microsoft.com/office/officeart/2005/8/layout/hierarchy3"/>
    <dgm:cxn modelId="{06AF6D77-B755-4ADA-ADC5-4D8C665BFC68}" type="presParOf" srcId="{735A6E03-E9A6-4435-86C0-779CBDE18438}" destId="{600408FF-B6A1-49CF-9BDD-1D5EC0CD77F5}" srcOrd="0" destOrd="0" presId="urn:microsoft.com/office/officeart/2005/8/layout/hierarchy3"/>
    <dgm:cxn modelId="{175CFA5C-C86D-40BB-A6F6-F40426501D60}" type="presParOf" srcId="{600408FF-B6A1-49CF-9BDD-1D5EC0CD77F5}" destId="{CB97AB1E-ADDE-4BED-986F-150751F51562}" srcOrd="0" destOrd="0" presId="urn:microsoft.com/office/officeart/2005/8/layout/hierarchy3"/>
    <dgm:cxn modelId="{E48F1521-8A1F-4FDA-91ED-A7BFD6CD997A}" type="presParOf" srcId="{600408FF-B6A1-49CF-9BDD-1D5EC0CD77F5}" destId="{2EE17A6E-408B-4E63-A1EB-10A79F6BF5D6}" srcOrd="1" destOrd="0" presId="urn:microsoft.com/office/officeart/2005/8/layout/hierarchy3"/>
    <dgm:cxn modelId="{140BA09A-F381-4D22-A6B1-EE58E114CF53}" type="presParOf" srcId="{735A6E03-E9A6-4435-86C0-779CBDE18438}" destId="{61EFDEF3-22FC-49B5-814A-B5E44D216208}" srcOrd="1" destOrd="0" presId="urn:microsoft.com/office/officeart/2005/8/layout/hierarchy3"/>
    <dgm:cxn modelId="{70C2CB07-573F-4F11-A990-582F424D7959}" type="presParOf" srcId="{61EFDEF3-22FC-49B5-814A-B5E44D216208}" destId="{691900CA-A530-43C4-99CD-DE18DB62B985}" srcOrd="0" destOrd="0" presId="urn:microsoft.com/office/officeart/2005/8/layout/hierarchy3"/>
    <dgm:cxn modelId="{CDF77DF5-C823-4079-9EF1-7CB38F0DBAD9}" type="presParOf" srcId="{61EFDEF3-22FC-49B5-814A-B5E44D216208}" destId="{DF265D48-6394-4FDC-BDF5-0A93FF3BB71E}" srcOrd="1" destOrd="0" presId="urn:microsoft.com/office/officeart/2005/8/layout/hierarchy3"/>
    <dgm:cxn modelId="{5918C4CA-E758-43AB-AE27-93E182F7D6CF}" type="presParOf" srcId="{61EFDEF3-22FC-49B5-814A-B5E44D216208}" destId="{3FD4E9A0-2ED9-48A0-B447-A4DCB4D30AA6}" srcOrd="2" destOrd="0" presId="urn:microsoft.com/office/officeart/2005/8/layout/hierarchy3"/>
    <dgm:cxn modelId="{320127CC-AAA1-4338-A873-0AF9D2F30704}" type="presParOf" srcId="{61EFDEF3-22FC-49B5-814A-B5E44D216208}" destId="{3E7DD7BF-06D6-446F-95DA-1E68A39DB21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6BCFC7-755A-CD4D-B97A-35E99C6AB40B}" type="datetimeFigureOut">
              <a:rPr lang="en-US" smtClean="0"/>
              <a:t>5/6/2015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09385A-BD9A-6845-8803-9310A142C9EA}" type="slidenum">
              <a:rPr lang="en-US" smtClean="0"/>
              <a:t>‹#›</a:t>
            </a:fld>
            <a:endParaRPr lang="en-US"/>
          </a:p>
        </p:txBody>
      </p:sp>
    </p:spTree>
    <p:extLst>
      <p:ext uri="{BB962C8B-B14F-4D97-AF65-F5344CB8AC3E}">
        <p14:creationId xmlns:p14="http://schemas.microsoft.com/office/powerpoint/2010/main" val="2967729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5BB57-D441-2A4D-B035-7EAADD61632E}" type="datetimeFigureOut">
              <a:rPr lang="en-US" smtClean="0"/>
              <a:t>5/6/2015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0A7008-A64D-0140-BE67-9250B2A5EEBD}" type="slidenum">
              <a:rPr lang="en-US" smtClean="0"/>
              <a:t>‹#›</a:t>
            </a:fld>
            <a:endParaRPr lang="en-US"/>
          </a:p>
        </p:txBody>
      </p:sp>
    </p:spTree>
    <p:extLst>
      <p:ext uri="{BB962C8B-B14F-4D97-AF65-F5344CB8AC3E}">
        <p14:creationId xmlns:p14="http://schemas.microsoft.com/office/powerpoint/2010/main" val="1603082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to Presenter: </a:t>
            </a:r>
            <a:r>
              <a:rPr lang="en-US" dirty="0" smtClean="0"/>
              <a:t>EHEN is providing</a:t>
            </a:r>
            <a:r>
              <a:rPr lang="en-US" baseline="0" dirty="0" smtClean="0"/>
              <a:t> this template presentation to hospitals to showcase EHEN 1.0 work and results. You may use as is on the America’s Essential Hospitals template or you may put on your own organization’s template. We do ask you note this presentation framework was provided by EHEN. Talking points are provided for </a:t>
            </a:r>
            <a:r>
              <a:rPr lang="en-US" baseline="0" smtClean="0"/>
              <a:t>each slide.</a:t>
            </a:r>
            <a:endParaRPr lang="en-US" baseline="0" dirty="0" smtClean="0"/>
          </a:p>
          <a:p>
            <a:endParaRPr lang="en-US" baseline="0" dirty="0" smtClean="0"/>
          </a:p>
          <a:p>
            <a:r>
              <a:rPr lang="en-US" baseline="0" dirty="0" smtClean="0"/>
              <a:t>If you have questions regarding use of this template, please direct them to Allison Cater, Project Analyst at America’s Essential Hospitals at acater@essentialhospitals.org. </a:t>
            </a:r>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1</a:t>
            </a:fld>
            <a:endParaRPr lang="en-US"/>
          </a:p>
        </p:txBody>
      </p:sp>
    </p:spTree>
    <p:extLst>
      <p:ext uri="{BB962C8B-B14F-4D97-AF65-F5344CB8AC3E}">
        <p14:creationId xmlns:p14="http://schemas.microsoft.com/office/powerpoint/2010/main" val="220100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Talking points:</a:t>
            </a:r>
          </a:p>
          <a:p>
            <a:pPr marL="171450" indent="-171450">
              <a:buFont typeface="Arial" panose="020B0604020202020204" pitchFamily="34" charset="0"/>
              <a:buChar char="•"/>
            </a:pPr>
            <a:r>
              <a:rPr lang="en-US" dirty="0" smtClean="0"/>
              <a:t>The initial</a:t>
            </a:r>
            <a:r>
              <a:rPr lang="en-US" baseline="0" dirty="0" smtClean="0"/>
              <a:t> </a:t>
            </a:r>
            <a:r>
              <a:rPr lang="en-US" dirty="0" smtClean="0"/>
              <a:t>Partnership for Patients HEN initiative s</a:t>
            </a:r>
            <a:r>
              <a:rPr lang="en-US" baseline="0" dirty="0" smtClean="0"/>
              <a:t>tarted in 2012 and was a two-year project with an optional third year. Due to the overall success of the first two years, the optional third year was picked up for every HEN. These three years can collectively be considered HEN 1.0.  </a:t>
            </a:r>
          </a:p>
          <a:p>
            <a:pPr marL="171450" lvl="0" indent="-171450" eaLnBrk="0" fontAlgn="base" hangingPunct="0">
              <a:spcBef>
                <a:spcPts val="435"/>
              </a:spcBef>
              <a:buFont typeface="Arial" panose="020B0604020202020204" pitchFamily="34" charset="0"/>
              <a:buChar char="•"/>
            </a:pPr>
            <a:r>
              <a:rPr lang="en-US" sz="1200" dirty="0" smtClean="0">
                <a:solidFill>
                  <a:srgbClr val="FF0000"/>
                </a:solidFill>
                <a:latin typeface="Calibri" panose="020F0502020204030204" pitchFamily="34" charset="0"/>
                <a:cs typeface="+mn-cs"/>
              </a:rPr>
              <a:t>PFP is a public-private partnership funded by CMS through the Affordable Care Act</a:t>
            </a:r>
            <a:r>
              <a:rPr lang="en-US" sz="1200" baseline="0" dirty="0" smtClean="0">
                <a:solidFill>
                  <a:srgbClr val="FF0000"/>
                </a:solidFill>
                <a:latin typeface="Calibri" panose="020F0502020204030204" pitchFamily="34" charset="0"/>
                <a:cs typeface="+mn-cs"/>
              </a:rPr>
              <a:t> </a:t>
            </a:r>
            <a:r>
              <a:rPr lang="en-US" sz="1200" dirty="0" smtClean="0">
                <a:solidFill>
                  <a:srgbClr val="FF0000"/>
                </a:solidFill>
                <a:latin typeface="Calibri" panose="020F0502020204030204" pitchFamily="34" charset="0"/>
                <a:cs typeface="+mn-cs"/>
              </a:rPr>
              <a:t>to help improve the quality</a:t>
            </a:r>
            <a:r>
              <a:rPr lang="en-US" sz="1200" baseline="0" dirty="0" smtClean="0">
                <a:solidFill>
                  <a:srgbClr val="FF0000"/>
                </a:solidFill>
                <a:latin typeface="Calibri" panose="020F0502020204030204" pitchFamily="34" charset="0"/>
                <a:cs typeface="+mn-cs"/>
              </a:rPr>
              <a:t> and safety </a:t>
            </a:r>
            <a:r>
              <a:rPr lang="en-US" sz="1200" dirty="0" smtClean="0">
                <a:solidFill>
                  <a:srgbClr val="FF0000"/>
                </a:solidFill>
                <a:latin typeface="Calibri" panose="020F0502020204030204" pitchFamily="34" charset="0"/>
                <a:cs typeface="+mn-cs"/>
              </a:rPr>
              <a:t>of health care.</a:t>
            </a:r>
            <a:endParaRPr lang="en-US" sz="1200" dirty="0" smtClean="0">
              <a:solidFill>
                <a:srgbClr val="FF0000"/>
              </a:solidFill>
              <a:latin typeface="Times New Roman" panose="02020603050405020304" pitchFamily="18" charset="0"/>
              <a:ea typeface="Times New Roman" panose="02020603050405020304" pitchFamily="18" charset="0"/>
              <a:cs typeface="+mn-cs"/>
            </a:endParaRPr>
          </a:p>
          <a:p>
            <a:pPr marL="171450" lvl="0" indent="-171450" eaLnBrk="0" fontAlgn="base" hangingPunct="0">
              <a:spcBef>
                <a:spcPts val="435"/>
              </a:spcBef>
              <a:buFont typeface="Arial" panose="020B0604020202020204" pitchFamily="34" charset="0"/>
              <a:buChar char="•"/>
            </a:pPr>
            <a:r>
              <a:rPr lang="en-US" sz="1200" dirty="0" smtClean="0">
                <a:solidFill>
                  <a:srgbClr val="FF0000"/>
                </a:solidFill>
                <a:latin typeface="Calibri" panose="020F0502020204030204" pitchFamily="34" charset="0"/>
                <a:cs typeface="+mn-cs"/>
              </a:rPr>
              <a:t>27 organizations called Hospital Engagement Networks were selected by CMS to bring hospitals together to find strategies and solutions through collaboration.</a:t>
            </a:r>
            <a:endParaRPr lang="en-US" sz="1200" dirty="0" smtClean="0">
              <a:solidFill>
                <a:srgbClr val="FF0000"/>
              </a:solidFill>
              <a:latin typeface="Times New Roman" panose="02020603050405020304" pitchFamily="18" charset="0"/>
              <a:ea typeface="Times New Roman" panose="02020603050405020304" pitchFamily="18" charset="0"/>
              <a:cs typeface="+mn-cs"/>
            </a:endParaRPr>
          </a:p>
          <a:p>
            <a:pPr marL="171450" lvl="0" indent="-171450" eaLnBrk="0" fontAlgn="base" hangingPunct="0">
              <a:spcBef>
                <a:spcPts val="435"/>
              </a:spcBef>
              <a:buFont typeface="Arial" panose="020B0604020202020204" pitchFamily="34" charset="0"/>
              <a:buChar char="•"/>
            </a:pPr>
            <a:r>
              <a:rPr lang="en-US" sz="1200" dirty="0" smtClean="0">
                <a:solidFill>
                  <a:srgbClr val="FF0000"/>
                </a:solidFill>
                <a:latin typeface="Calibri" panose="020F0502020204030204" pitchFamily="34" charset="0"/>
                <a:cs typeface="+mn-cs"/>
              </a:rPr>
              <a:t>Altogether, the 27 HENs are working with over 3,700 hospitals to make care safer through education and training, providing technical assistance and creating systems to</a:t>
            </a:r>
            <a:r>
              <a:rPr lang="en-US" sz="1200" baseline="0" dirty="0" smtClean="0">
                <a:solidFill>
                  <a:srgbClr val="FF0000"/>
                </a:solidFill>
                <a:latin typeface="Calibri" panose="020F0502020204030204" pitchFamily="34" charset="0"/>
                <a:cs typeface="+mn-cs"/>
              </a:rPr>
              <a:t> </a:t>
            </a:r>
            <a:r>
              <a:rPr lang="en-US" sz="1200" dirty="0" smtClean="0">
                <a:solidFill>
                  <a:srgbClr val="FF0000"/>
                </a:solidFill>
                <a:latin typeface="Calibri" panose="020F0502020204030204" pitchFamily="34" charset="0"/>
                <a:cs typeface="+mn-cs"/>
              </a:rPr>
              <a:t>track and monitor progress through data analysis.</a:t>
            </a:r>
            <a:endParaRPr lang="en-US" baseline="0" dirty="0" smtClean="0"/>
          </a:p>
          <a:p>
            <a:pPr marL="1714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EHEN was the only HEN that worked exclusively with essential hospitals. These hospitals are members of America’s Essential Hospitals and share five fundamental characteristics: 1) Care for the most vulnerable, 2) Train future health care leaders, 3) Provide comprehensive coordinated care, 4) Provide specialized lifesaving services (e.g. Trauma, Burn, NICU), 5) Advance population health.  </a:t>
            </a:r>
          </a:p>
          <a:p>
            <a:pPr marL="1714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0" lvl="2" indent="0" algn="l">
              <a:buFont typeface="Arial" panose="020B0604020202020204" pitchFamily="34" charset="0"/>
              <a:buNone/>
            </a:pPr>
            <a:endParaRPr lang="en-US" baseline="0" dirty="0" smtClean="0"/>
          </a:p>
          <a:p>
            <a:pPr marL="457200" lvl="1" indent="0">
              <a:buFont typeface="Arial" panose="020B0604020202020204" pitchFamily="34" charset="0"/>
              <a:buNone/>
            </a:pP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147718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a:t>
            </a:r>
          </a:p>
          <a:p>
            <a:pPr marL="171450" indent="-171450">
              <a:buFont typeface="Arial" panose="020B0604020202020204" pitchFamily="34" charset="0"/>
              <a:buChar char="•"/>
            </a:pPr>
            <a:r>
              <a:rPr lang="en-US" dirty="0" smtClean="0"/>
              <a:t>These conditions were</a:t>
            </a:r>
            <a:r>
              <a:rPr lang="en-US" baseline="0" dirty="0" smtClean="0"/>
              <a:t> identified by Partnership for Patients as national priorities.</a:t>
            </a:r>
          </a:p>
          <a:p>
            <a:pPr marL="171450" indent="-171450">
              <a:buFont typeface="Arial" panose="020B0604020202020204" pitchFamily="34" charset="0"/>
              <a:buChar char="•"/>
            </a:pPr>
            <a:r>
              <a:rPr lang="en-US" baseline="0" dirty="0" smtClean="0"/>
              <a:t>Partnership for Patients set ambitious goals of 40 percent reduction in nine hospital-acquired conditions and 20 percent reduction in 30-day readmissions by 2014 (from 2010 baselines).</a:t>
            </a:r>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3</a:t>
            </a:fld>
            <a:endParaRPr lang="en-US"/>
          </a:p>
        </p:txBody>
      </p:sp>
    </p:spTree>
    <p:extLst>
      <p:ext uri="{BB962C8B-B14F-4D97-AF65-F5344CB8AC3E}">
        <p14:creationId xmlns:p14="http://schemas.microsoft.com/office/powerpoint/2010/main" val="3630348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EHEN</a:t>
            </a:r>
            <a:r>
              <a:rPr lang="en-US" baseline="0" dirty="0" smtClean="0"/>
              <a:t> is comprised of 23 hospitals across 10 states and District of Columbia.</a:t>
            </a:r>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4</a:t>
            </a:fld>
            <a:endParaRPr lang="en-US"/>
          </a:p>
        </p:txBody>
      </p:sp>
    </p:spTree>
    <p:extLst>
      <p:ext uri="{BB962C8B-B14F-4D97-AF65-F5344CB8AC3E}">
        <p14:creationId xmlns:p14="http://schemas.microsoft.com/office/powerpoint/2010/main" val="173346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Talking points:</a:t>
            </a:r>
          </a:p>
          <a:p>
            <a:pPr marL="1714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EHEN worked to reduce harm through in-person and virtual events that were collaborative, as well as individualized. Examples include coaching calls with improvement teams, webinars on innovative and successful practices, hospital site visits that raised awareness among frontline staff and senior leaders, and an in-person harm reduction summit in Chicago last November. This is done in conjunction with data to support and affirm that improvement is happening.</a:t>
            </a:r>
          </a:p>
          <a:p>
            <a:pPr marL="1714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EHEN supports the national movement towards patient and family-centered care. Several hospitals are moving to an open hours visitation policy, and EHEN members have been recognized as leaders in this field.</a:t>
            </a:r>
          </a:p>
          <a:p>
            <a:pPr marL="1714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EHEN has a special interest in promoting health equity due to the unique populations served. EHEN members helped develop an online training module for registration staff to more accurately capture race, ethnicity and language data (REAL). This module is now available to all members of America’s Essential Hospitals.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5</a:t>
            </a:fld>
            <a:endParaRPr lang="en-US"/>
          </a:p>
        </p:txBody>
      </p:sp>
    </p:spTree>
    <p:extLst>
      <p:ext uri="{BB962C8B-B14F-4D97-AF65-F5344CB8AC3E}">
        <p14:creationId xmlns:p14="http://schemas.microsoft.com/office/powerpoint/2010/main" val="129705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Talking points:</a:t>
            </a:r>
          </a:p>
          <a:p>
            <a:pPr marL="171450" lvl="0" indent="-171450">
              <a:lnSpc>
                <a:spcPct val="107000"/>
              </a:lnSpc>
              <a:spcBef>
                <a:spcPts val="0"/>
              </a:spcBef>
              <a:spcAft>
                <a:spcPts val="809"/>
              </a:spcAft>
              <a:buFont typeface="Arial" panose="020B0604020202020204" pitchFamily="34" charset="0"/>
              <a:buChar char="•"/>
            </a:pPr>
            <a:r>
              <a:rPr lang="en-US" sz="12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 report released by the Agency for Healthcare Research and Quality shows preliminary estimates of 1.3 million fewer harms from 2011 to 2013, 50,000 fewer patients died in hospitals and approximately $12 billion in health care </a:t>
            </a:r>
            <a:r>
              <a:rPr lang="en-US" sz="120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costs avoided </a:t>
            </a:r>
            <a:r>
              <a:rPr lang="en-US" sz="12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as a result of a reduction in hospital-acquired conditions from 2010 to 2013.  </a:t>
            </a:r>
          </a:p>
          <a:p>
            <a:pPr marL="171450" lvl="0" indent="-171450">
              <a:lnSpc>
                <a:spcPct val="107000"/>
              </a:lnSpc>
              <a:spcBef>
                <a:spcPts val="0"/>
              </a:spcBef>
              <a:spcAft>
                <a:spcPts val="809"/>
              </a:spcAft>
              <a:buFont typeface="Arial" panose="020B0604020202020204" pitchFamily="34" charset="0"/>
              <a:buChar char="•"/>
            </a:pPr>
            <a:r>
              <a:rPr lang="en-US" sz="12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This progress toward a safer health care system is attributed to many factors</a:t>
            </a:r>
            <a:r>
              <a:rPr lang="en-US" sz="1200" baseline="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including Centers for Medicare and Medicaid Services </a:t>
            </a:r>
            <a:r>
              <a:rPr lang="en-US" sz="12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payment reform incentives,</a:t>
            </a:r>
            <a:r>
              <a:rPr lang="en-US" sz="1200" baseline="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2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the Partnership for Patients initiative,</a:t>
            </a:r>
            <a:r>
              <a:rPr lang="en-US" sz="1200" baseline="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and other state and regional programs such as Delivery System Reform Incentive Payment Program (DSRIP). </a:t>
            </a:r>
            <a:endParaRPr lang="en-US" sz="12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US" sz="1200" dirty="0" smtClean="0"/>
          </a:p>
          <a:p>
            <a:r>
              <a:rPr lang="en-US" sz="1200" dirty="0" smtClean="0"/>
              <a:t>Full Source:</a:t>
            </a:r>
            <a:r>
              <a:rPr lang="en-US" sz="1200" baseline="0" dirty="0" smtClean="0"/>
              <a:t> </a:t>
            </a:r>
          </a:p>
          <a:p>
            <a:r>
              <a:rPr lang="en-US" sz="1200" dirty="0" smtClean="0"/>
              <a:t>Efforts To Improve Patient Safety Result in 1.3 Million Fewer Patient Harms: Interim Update on 2013 Annual Hospital-Acquired Condition Rate and Estimates of Cost Savings and Deaths Averted From 2010 to 2013. December 2014. Agency for Healthcare Research and Quality, Rockville, MD. http://www.ahrq.gov/professionals/quality-patient-safety/pfp/interimhacrate2013.html</a:t>
            </a:r>
          </a:p>
          <a:p>
            <a:endParaRPr lang="en-US" sz="1200" dirty="0" smtClean="0"/>
          </a:p>
          <a:p>
            <a:pPr marL="171450" indent="-171450">
              <a:buFont typeface="Arial" panose="020B0604020202020204" pitchFamily="34" charset="0"/>
              <a:buChar char="•"/>
            </a:pPr>
            <a:endParaRPr lang="en-US" sz="1200" baseline="0" dirty="0" smtClean="0"/>
          </a:p>
          <a:p>
            <a:pPr marL="0" indent="0">
              <a:buFont typeface="Arial" panose="020B0604020202020204" pitchFamily="34" charset="0"/>
              <a:buNone/>
            </a:pPr>
            <a:endParaRPr lang="en-US" sz="1200" baseline="0" dirty="0" smtClean="0"/>
          </a:p>
        </p:txBody>
      </p:sp>
      <p:sp>
        <p:nvSpPr>
          <p:cNvPr id="4" name="Slide Number Placeholder 3"/>
          <p:cNvSpPr>
            <a:spLocks noGrp="1"/>
          </p:cNvSpPr>
          <p:nvPr>
            <p:ph type="sldNum" sz="quarter" idx="10"/>
          </p:nvPr>
        </p:nvSpPr>
        <p:spPr/>
        <p:txBody>
          <a:bodyPr/>
          <a:lstStyle/>
          <a:p>
            <a:fld id="{840A7008-A64D-0140-BE67-9250B2A5EEBD}" type="slidenum">
              <a:rPr lang="en-US" smtClean="0"/>
              <a:t>6</a:t>
            </a:fld>
            <a:endParaRPr lang="en-US"/>
          </a:p>
        </p:txBody>
      </p:sp>
    </p:spTree>
    <p:extLst>
      <p:ext uri="{BB962C8B-B14F-4D97-AF65-F5344CB8AC3E}">
        <p14:creationId xmlns:p14="http://schemas.microsoft.com/office/powerpoint/2010/main" val="52975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Talking points:</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171450" indent="-171450">
              <a:buFont typeface="Arial" panose="020B0604020202020204" pitchFamily="34" charset="0"/>
              <a:buChar char="•"/>
            </a:pPr>
            <a:r>
              <a:rPr lang="en-US" sz="1200" baseline="0" dirty="0" smtClean="0"/>
              <a:t>EHEN has made a sizable contribution to this national improvement in safer care.  EHEN prevented over 4,000 harmful events with an estimated $40 million in cost avoided.</a:t>
            </a:r>
          </a:p>
          <a:p>
            <a:pPr marL="171450" indent="-171450">
              <a:buFont typeface="Arial" panose="020B0604020202020204" pitchFamily="34" charset="0"/>
              <a:buChar char="•"/>
            </a:pPr>
            <a:r>
              <a:rPr lang="en-US" sz="1200" baseline="0" dirty="0" smtClean="0"/>
              <a:t>EHEN’s calculation uses a 2010 baseline and EHEN’s performance period represents July 2012 to July 2014. </a:t>
            </a:r>
          </a:p>
          <a:p>
            <a:pPr marL="171450" indent="-171450">
              <a:buFont typeface="Arial" panose="020B0604020202020204" pitchFamily="34" charset="0"/>
              <a:buChar char="•"/>
            </a:pPr>
            <a:r>
              <a:rPr lang="en-US" sz="1200" baseline="0" dirty="0" smtClean="0"/>
              <a:t>The source is claims data from UHC.</a:t>
            </a:r>
          </a:p>
          <a:p>
            <a:pPr marL="171450" indent="-171450">
              <a:buFont typeface="Arial" panose="020B0604020202020204" pitchFamily="34" charset="0"/>
              <a:buChar char="•"/>
            </a:pPr>
            <a:r>
              <a:rPr lang="en-US" sz="1200" b="1" dirty="0" smtClean="0"/>
              <a:t>Note to Presenter</a:t>
            </a:r>
            <a:r>
              <a:rPr lang="en-US" sz="1200" dirty="0" smtClean="0"/>
              <a:t>: Positive</a:t>
            </a:r>
            <a:r>
              <a:rPr lang="en-US" sz="1200" baseline="0" dirty="0" smtClean="0"/>
              <a:t> numbers indicate less harm events than expected when using the 2010 baseline rate as a reference. Negative numbers indicate more harm events than expected.</a:t>
            </a:r>
          </a:p>
        </p:txBody>
      </p:sp>
      <p:sp>
        <p:nvSpPr>
          <p:cNvPr id="4" name="Slide Number Placeholder 3"/>
          <p:cNvSpPr>
            <a:spLocks noGrp="1"/>
          </p:cNvSpPr>
          <p:nvPr>
            <p:ph type="sldNum" sz="quarter" idx="10"/>
          </p:nvPr>
        </p:nvSpPr>
        <p:spPr/>
        <p:txBody>
          <a:bodyPr/>
          <a:lstStyle/>
          <a:p>
            <a:fld id="{840A7008-A64D-0140-BE67-9250B2A5EEBD}" type="slidenum">
              <a:rPr lang="en-US" smtClean="0"/>
              <a:t>7</a:t>
            </a:fld>
            <a:endParaRPr lang="en-US"/>
          </a:p>
        </p:txBody>
      </p:sp>
    </p:spTree>
    <p:extLst>
      <p:ext uri="{BB962C8B-B14F-4D97-AF65-F5344CB8AC3E}">
        <p14:creationId xmlns:p14="http://schemas.microsoft.com/office/powerpoint/2010/main" val="2060891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**Sample</a:t>
            </a:r>
            <a:r>
              <a:rPr lang="en-US" sz="1200" baseline="0" dirty="0" smtClean="0"/>
              <a:t> results**</a:t>
            </a:r>
          </a:p>
          <a:p>
            <a:endParaRPr lang="en-US" sz="1200" baseline="0" dirty="0" smtClean="0"/>
          </a:p>
          <a:p>
            <a:pPr marL="0" indent="0">
              <a:buFont typeface="Arial" panose="020B0604020202020204" pitchFamily="34" charset="0"/>
              <a:buNone/>
            </a:pPr>
            <a:r>
              <a:rPr lang="en-US" sz="1200" b="1" baseline="0" dirty="0" smtClean="0"/>
              <a:t>Note to Presenter: </a:t>
            </a:r>
            <a:r>
              <a:rPr lang="en-US" sz="1200" baseline="0" dirty="0" smtClean="0"/>
              <a:t>Please insert the December 2014 Harm and Cost Avoided information sent with your hospital’s December 2014 quarterly report. </a:t>
            </a:r>
            <a:r>
              <a:rPr lang="en-US" sz="1200" b="0" baseline="0" dirty="0" smtClean="0"/>
              <a:t>Figures will need adjustment. </a:t>
            </a:r>
          </a:p>
        </p:txBody>
      </p:sp>
      <p:sp>
        <p:nvSpPr>
          <p:cNvPr id="4" name="Slide Number Placeholder 3"/>
          <p:cNvSpPr>
            <a:spLocks noGrp="1"/>
          </p:cNvSpPr>
          <p:nvPr>
            <p:ph type="sldNum" sz="quarter" idx="10"/>
          </p:nvPr>
        </p:nvSpPr>
        <p:spPr/>
        <p:txBody>
          <a:bodyPr/>
          <a:lstStyle/>
          <a:p>
            <a:fld id="{840A7008-A64D-0140-BE67-9250B2A5EEBD}" type="slidenum">
              <a:rPr lang="en-US" smtClean="0"/>
              <a:t>8</a:t>
            </a:fld>
            <a:endParaRPr lang="en-US"/>
          </a:p>
        </p:txBody>
      </p:sp>
    </p:spTree>
    <p:extLst>
      <p:ext uri="{BB962C8B-B14F-4D97-AF65-F5344CB8AC3E}">
        <p14:creationId xmlns:p14="http://schemas.microsoft.com/office/powerpoint/2010/main" val="251490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Note to Presenter</a:t>
            </a:r>
            <a:r>
              <a:rPr lang="en-US" dirty="0" smtClean="0"/>
              <a:t>: Please</a:t>
            </a:r>
            <a:r>
              <a:rPr lang="en-US" baseline="0" dirty="0" smtClean="0"/>
              <a:t> choose two areas to highlight improvement and two areas of opportunity with participation. You may alter the graphic to add or remove condition boxes.  Additionally, you may want to add a subtitle by Areas of Recognition such as “EHEN 1.0” and a subtitle by Areas of Opportunity such as “EHEN 2.0.”</a:t>
            </a:r>
            <a:endParaRPr lang="en-US" dirty="0"/>
          </a:p>
        </p:txBody>
      </p:sp>
      <p:sp>
        <p:nvSpPr>
          <p:cNvPr id="4" name="Slide Number Placeholder 3"/>
          <p:cNvSpPr>
            <a:spLocks noGrp="1"/>
          </p:cNvSpPr>
          <p:nvPr>
            <p:ph type="sldNum" sz="quarter" idx="10"/>
          </p:nvPr>
        </p:nvSpPr>
        <p:spPr/>
        <p:txBody>
          <a:bodyPr/>
          <a:lstStyle/>
          <a:p>
            <a:fld id="{840A7008-A64D-0140-BE67-9250B2A5EEBD}" type="slidenum">
              <a:rPr lang="en-US" smtClean="0"/>
              <a:t>9</a:t>
            </a:fld>
            <a:endParaRPr lang="en-US"/>
          </a:p>
        </p:txBody>
      </p:sp>
    </p:spTree>
    <p:extLst>
      <p:ext uri="{BB962C8B-B14F-4D97-AF65-F5344CB8AC3E}">
        <p14:creationId xmlns:p14="http://schemas.microsoft.com/office/powerpoint/2010/main" val="800218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rimaryLogo_Horiz_Color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412" y="1366266"/>
            <a:ext cx="5492972" cy="254785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1" i="0">
                <a:solidFill>
                  <a:srgbClr val="F05133"/>
                </a:solidFill>
                <a:latin typeface="Arial" panose="020B0604020202020204" pitchFamily="34" charset="0"/>
                <a:cs typeface="Arial" panose="020B0604020202020204" pitchFamily="34" charset="0"/>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17975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33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265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130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658572"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773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187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15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93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225042"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9"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1"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270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71707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b="1"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026058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35BDB2"/>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33321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992180"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Arial" panose="020B0604020202020204" pitchFamily="34" charset="0"/>
                <a:cs typeface="Arial" panose="020B0604020202020204" pitchFamily="34" charset="0"/>
              </a:defRPr>
            </a:lvl1pPr>
            <a:lvl2pPr marL="742950" indent="-285750">
              <a:buFont typeface="Lucida Grande"/>
              <a:buChar char="»"/>
              <a:defRPr sz="1800">
                <a:solidFill>
                  <a:srgbClr val="404040"/>
                </a:solidFill>
                <a:latin typeface="Arial" panose="020B0604020202020204" pitchFamily="34" charset="0"/>
                <a:cs typeface="Arial" panose="020B0604020202020204" pitchFamily="34" charset="0"/>
              </a:defRPr>
            </a:lvl2pPr>
            <a:lvl3pPr>
              <a:defRPr sz="1600">
                <a:solidFill>
                  <a:srgbClr val="404040"/>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Box 5"/>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2794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AEEF"/>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333214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F0513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1" baseline="0">
                <a:latin typeface="Arial" panose="020B0604020202020204" pitchFamily="34" charset="0"/>
                <a:cs typeface="Arial" panose="020B0604020202020204" pitchFamily="34" charset="0"/>
              </a:defRPr>
            </a:lvl1pPr>
          </a:lstStyle>
          <a:p>
            <a:r>
              <a:rPr lang="en-US" sz="5600" dirty="0" smtClean="0">
                <a:solidFill>
                  <a:srgbClr val="FFFFFF"/>
                </a:solidFill>
                <a:latin typeface="Arial" panose="020B0604020202020204" pitchFamily="34" charset="0"/>
                <a:cs typeface="Arial" panose="020B0604020202020204" pitchFamily="34" charset="0"/>
              </a:rPr>
              <a:t>BUMP SLIDE TITLE 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233321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19" y="599703"/>
            <a:ext cx="7984651"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Box 4"/>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097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992180"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Box 4"/>
          <p:cNvSpPr txBox="1"/>
          <p:nvPr userDrawn="1"/>
        </p:nvSpPr>
        <p:spPr>
          <a:xfrm>
            <a:off x="8690033" y="6498764"/>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8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7992180"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Box 4"/>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89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F0513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Box 6"/>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F05133"/>
                </a:solidFill>
                <a:latin typeface="Arial" panose="020B0604020202020204" pitchFamily="34" charset="0"/>
                <a:cs typeface="Arial" panose="020B0604020202020204" pitchFamily="34" charset="0"/>
              </a:rPr>
              <a:t>‹#›</a:t>
            </a:fld>
            <a:endParaRPr lang="en-US" sz="1200" b="0" i="0" cap="none" normalizeH="0" dirty="0">
              <a:solidFill>
                <a:srgbClr val="F051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98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00AEEF"/>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00AEEF"/>
                </a:solidFill>
                <a:latin typeface="Arial" panose="020B0604020202020204" pitchFamily="34" charset="0"/>
                <a:cs typeface="Arial" panose="020B0604020202020204" pitchFamily="34" charset="0"/>
              </a:rPr>
              <a:t>‹#›</a:t>
            </a:fld>
            <a:endParaRPr lang="en-US" sz="1200" b="0" i="0" cap="none" normalizeH="0" dirty="0">
              <a:solidFill>
                <a:srgbClr val="00AEE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82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35BDB2"/>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35BDB2"/>
                </a:solidFill>
                <a:latin typeface="Arial" panose="020B0604020202020204" pitchFamily="34" charset="0"/>
                <a:cs typeface="Arial" panose="020B0604020202020204" pitchFamily="34" charset="0"/>
              </a:rPr>
              <a:t>‹#›</a:t>
            </a:fld>
            <a:endParaRPr lang="en-US" sz="1200" b="0" i="0" cap="none" normalizeH="0" dirty="0">
              <a:solidFill>
                <a:srgbClr val="35BD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61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8171810" cy="502692"/>
          </a:xfrm>
          <a:prstGeom prst="rect">
            <a:avLst/>
          </a:prstGeom>
        </p:spPr>
        <p:txBody>
          <a:bodyPr>
            <a:normAutofit/>
          </a:bodyPr>
          <a:lstStyle>
            <a:lvl1pPr algn="l">
              <a:defRPr sz="2400" b="0" i="0" cap="all">
                <a:solidFill>
                  <a:srgbClr val="717073"/>
                </a:solidFill>
                <a:latin typeface="Arial" panose="020B0604020202020204" pitchFamily="34" charset="0"/>
                <a:cs typeface="Arial" panose="020B0604020202020204" pitchFamily="34" charset="0"/>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Arial" panose="020B0604020202020204" pitchFamily="34" charset="0"/>
                <a:cs typeface="Arial" panose="020B0604020202020204" pitchFamily="34" charset="0"/>
              </a:defRPr>
            </a:lvl1pPr>
            <a:lvl2pPr marL="742950" indent="-285750">
              <a:buFont typeface="Lucida Grande"/>
              <a:buChar char="»"/>
              <a:defRPr sz="1800">
                <a:solidFill>
                  <a:schemeClr val="tx1">
                    <a:lumMod val="75000"/>
                    <a:lumOff val="25000"/>
                  </a:schemeClr>
                </a:solidFill>
                <a:latin typeface="Arial" panose="020B0604020202020204" pitchFamily="34" charset="0"/>
                <a:cs typeface="Arial" panose="020B0604020202020204" pitchFamily="34" charset="0"/>
              </a:defRPr>
            </a:lvl2pPr>
            <a:lvl3pPr>
              <a:defRPr sz="1600">
                <a:solidFill>
                  <a:schemeClr val="tx1">
                    <a:lumMod val="75000"/>
                    <a:lumOff val="25000"/>
                  </a:schemeClr>
                </a:solidFill>
                <a:latin typeface="Arial" panose="020B0604020202020204" pitchFamily="34" charset="0"/>
                <a:cs typeface="Arial" panose="020B0604020202020204" pitchFamily="34" charset="0"/>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b="0" i="0" cap="none" normalizeH="0" smtClean="0">
                <a:solidFill>
                  <a:srgbClr val="717073"/>
                </a:solidFill>
                <a:latin typeface="Arial" panose="020B0604020202020204" pitchFamily="34" charset="0"/>
                <a:cs typeface="Arial" panose="020B0604020202020204" pitchFamily="34" charset="0"/>
              </a:rPr>
              <a:t>‹#›</a:t>
            </a:fld>
            <a:endParaRPr lang="en-US" sz="1200" b="0" i="0" cap="none" normalizeH="0" dirty="0">
              <a:solidFill>
                <a:srgbClr val="7170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65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136" y="5336917"/>
            <a:ext cx="9151135" cy="1782097"/>
          </a:xfrm>
          <a:prstGeom prst="rect">
            <a:avLst/>
          </a:prstGeom>
        </p:spPr>
      </p:pic>
    </p:spTree>
    <p:extLst>
      <p:ext uri="{BB962C8B-B14F-4D97-AF65-F5344CB8AC3E}">
        <p14:creationId xmlns:p14="http://schemas.microsoft.com/office/powerpoint/2010/main" val="535722295"/>
      </p:ext>
    </p:extLst>
  </p:cSld>
  <p:clrMap bg1="lt1" tx1="dk1" bg2="lt2" tx2="dk2" accent1="accent1" accent2="accent2" accent3="accent3" accent4="accent4" accent5="accent5" accent6="accent6" hlink="hlink" folHlink="folHlink"/>
  <p:sldLayoutIdLst>
    <p:sldLayoutId id="2147483711" r:id="rId1"/>
    <p:sldLayoutId id="2147483700" r:id="rId2"/>
    <p:sldLayoutId id="2147483712" r:id="rId3"/>
    <p:sldLayoutId id="2147483713" r:id="rId4"/>
    <p:sldLayoutId id="2147483714" r:id="rId5"/>
    <p:sldLayoutId id="2147483723" r:id="rId6"/>
    <p:sldLayoutId id="2147483724" r:id="rId7"/>
    <p:sldLayoutId id="2147483725" r:id="rId8"/>
    <p:sldLayoutId id="2147483726"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05133"/>
        </a:solidFill>
        <a:effectLst/>
      </p:bgPr>
    </p:bg>
    <p:spTree>
      <p:nvGrpSpPr>
        <p:cNvPr id="1" name=""/>
        <p:cNvGrpSpPr/>
        <p:nvPr/>
      </p:nvGrpSpPr>
      <p:grpSpPr>
        <a:xfrm>
          <a:off x="0" y="0"/>
          <a:ext cx="0" cy="0"/>
          <a:chOff x="0" y="0"/>
          <a:chExt cx="0" cy="0"/>
        </a:xfrm>
      </p:grpSpPr>
      <p:pic>
        <p:nvPicPr>
          <p:cNvPr id="7" name="Picture 6" descr="icons+linework_WHITE.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5079077"/>
            <a:ext cx="9144000" cy="1778923"/>
          </a:xfrm>
          <a:prstGeom prst="rect">
            <a:avLst/>
          </a:prstGeom>
        </p:spPr>
      </p:pic>
    </p:spTree>
    <p:extLst>
      <p:ext uri="{BB962C8B-B14F-4D97-AF65-F5344CB8AC3E}">
        <p14:creationId xmlns:p14="http://schemas.microsoft.com/office/powerpoint/2010/main" val="126058337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hf hdr="0" ftr="0" dt="0"/>
  <p:txStyles>
    <p:titleStyle>
      <a:lvl1pPr algn="ctr" defTabSz="457200" rtl="0" eaLnBrk="1" latinLnBrk="0" hangingPunct="1">
        <a:spcBef>
          <a:spcPct val="0"/>
        </a:spcBef>
        <a:buNone/>
        <a:defRPr sz="4400" kern="1200">
          <a:solidFill>
            <a:srgbClr val="FFFFFF"/>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hrq.gov/professionals/quality-patient-safety/pfp/interimhacrate2013.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z="2000" b="0" dirty="0" smtClean="0"/>
              <a:t>HEN Results Sample Presentation</a:t>
            </a:r>
            <a:endParaRPr lang="en-US" sz="2000" b="0" dirty="0"/>
          </a:p>
        </p:txBody>
      </p:sp>
      <p:sp>
        <p:nvSpPr>
          <p:cNvPr id="4" name="Content Placeholder 3"/>
          <p:cNvSpPr>
            <a:spLocks noGrp="1"/>
          </p:cNvSpPr>
          <p:nvPr>
            <p:ph sz="quarter" idx="16"/>
          </p:nvPr>
        </p:nvSpPr>
        <p:spPr/>
        <p:txBody>
          <a:bodyPr/>
          <a:lstStyle/>
          <a:p>
            <a:fld id="{07784539-6642-4584-8129-BFCF6217E358}" type="datetime4">
              <a:rPr lang="en-US" smtClean="0"/>
              <a:t>May 6, 2015</a:t>
            </a:fld>
            <a:endParaRPr lang="en-US" dirty="0"/>
          </a:p>
        </p:txBody>
      </p:sp>
    </p:spTree>
    <p:extLst>
      <p:ext uri="{BB962C8B-B14F-4D97-AF65-F5344CB8AC3E}">
        <p14:creationId xmlns:p14="http://schemas.microsoft.com/office/powerpoint/2010/main" val="332523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Partnership for Patients</a:t>
            </a:r>
            <a:endParaRPr lang="en-US" dirty="0"/>
          </a:p>
        </p:txBody>
      </p:sp>
      <p:graphicFrame>
        <p:nvGraphicFramePr>
          <p:cNvPr id="5" name="Content Placeholder 3" descr="The Partnership for Patients is a CMS-funded initiative that aims to reduce nne hospital-acquired conditions by 40 percent and readmissions by 20 percent. CMS contract 27 organizations to be hospital engagement networks, which help 3,700 hosptials nationwide implement quality improvement strategies. The Essential Hospitals Engagement Network includes 22 hospitals, is the only essential hospital-focused HEN, and has a special focus on health equity."/>
          <p:cNvGraphicFramePr>
            <a:graphicFrameLocks noGrp="1"/>
          </p:cNvGraphicFramePr>
          <p:nvPr>
            <p:ph idx="1"/>
            <p:extLst/>
          </p:nvPr>
        </p:nvGraphicFramePr>
        <p:xfrm>
          <a:off x="609600" y="1219200"/>
          <a:ext cx="8305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3603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HEN 1.0 Conditions</a:t>
            </a:r>
            <a:endParaRPr lang="en-US" dirty="0"/>
          </a:p>
        </p:txBody>
      </p:sp>
      <p:sp>
        <p:nvSpPr>
          <p:cNvPr id="3" name="Content Placeholder 2"/>
          <p:cNvSpPr>
            <a:spLocks noGrp="1"/>
          </p:cNvSpPr>
          <p:nvPr>
            <p:ph idx="1"/>
          </p:nvPr>
        </p:nvSpPr>
        <p:spPr/>
        <p:txBody>
          <a:bodyPr/>
          <a:lstStyle/>
          <a:p>
            <a:pPr marL="171450" indent="-171450">
              <a:buFont typeface="Arial" panose="020B0604020202020204" pitchFamily="34" charset="0"/>
              <a:buChar char="•"/>
            </a:pPr>
            <a:r>
              <a:rPr lang="en-US" dirty="0" smtClean="0"/>
              <a:t>30-day readmissions</a:t>
            </a:r>
          </a:p>
          <a:p>
            <a:pPr marL="171450" indent="-171450">
              <a:buFont typeface="Arial" panose="020B0604020202020204" pitchFamily="34" charset="0"/>
              <a:buChar char="•"/>
            </a:pPr>
            <a:r>
              <a:rPr lang="en-US" dirty="0" smtClean="0"/>
              <a:t>Nine hospital-acquired conditions:</a:t>
            </a:r>
            <a:endParaRPr lang="en-US" dirty="0"/>
          </a:p>
          <a:p>
            <a:pPr marL="1085850" lvl="2" indent="-171450">
              <a:buFont typeface="Arial" panose="020B0604020202020204" pitchFamily="34" charset="0"/>
              <a:buChar char="•"/>
            </a:pPr>
            <a:r>
              <a:rPr lang="en-US" dirty="0" smtClean="0"/>
              <a:t>Central </a:t>
            </a:r>
            <a:r>
              <a:rPr lang="en-US" dirty="0"/>
              <a:t>line-associated blood stream infections (CLABSI)</a:t>
            </a:r>
          </a:p>
          <a:p>
            <a:pPr marL="1085850" lvl="2" indent="-171450">
              <a:buFont typeface="Arial" panose="020B0604020202020204" pitchFamily="34" charset="0"/>
              <a:buChar char="•"/>
            </a:pPr>
            <a:r>
              <a:rPr lang="en-US" dirty="0"/>
              <a:t>Catheter-associated urinary tract infections (CAUTI)</a:t>
            </a:r>
          </a:p>
          <a:p>
            <a:pPr marL="1085850" lvl="2" indent="-171450">
              <a:buFont typeface="Arial" panose="020B0604020202020204" pitchFamily="34" charset="0"/>
              <a:buChar char="•"/>
            </a:pPr>
            <a:r>
              <a:rPr lang="en-US" dirty="0"/>
              <a:t>Surgical site infections (SSI)</a:t>
            </a:r>
          </a:p>
          <a:p>
            <a:pPr marL="1085850" lvl="2" indent="-171450">
              <a:buFont typeface="Arial" panose="020B0604020202020204" pitchFamily="34" charset="0"/>
              <a:buChar char="•"/>
            </a:pPr>
            <a:r>
              <a:rPr lang="en-US" dirty="0"/>
              <a:t>Adverse drug events</a:t>
            </a:r>
          </a:p>
          <a:p>
            <a:pPr marL="1085850" lvl="2" indent="-171450">
              <a:buFont typeface="Arial" panose="020B0604020202020204" pitchFamily="34" charset="0"/>
              <a:buChar char="•"/>
            </a:pPr>
            <a:r>
              <a:rPr lang="en-US" dirty="0"/>
              <a:t>Falls</a:t>
            </a:r>
          </a:p>
          <a:p>
            <a:pPr marL="1085850" lvl="2" indent="-171450">
              <a:buFont typeface="Arial" panose="020B0604020202020204" pitchFamily="34" charset="0"/>
              <a:buChar char="•"/>
            </a:pPr>
            <a:r>
              <a:rPr lang="en-US" dirty="0"/>
              <a:t>Pressure ulcers</a:t>
            </a:r>
          </a:p>
          <a:p>
            <a:pPr marL="1085850" lvl="2" indent="-171450">
              <a:buFont typeface="Arial" panose="020B0604020202020204" pitchFamily="34" charset="0"/>
              <a:buChar char="•"/>
            </a:pPr>
            <a:r>
              <a:rPr lang="en-US" dirty="0"/>
              <a:t>Ventilator-associated events (VAE)</a:t>
            </a:r>
          </a:p>
          <a:p>
            <a:pPr marL="1085850" lvl="2" indent="-171450">
              <a:buFont typeface="Arial" panose="020B0604020202020204" pitchFamily="34" charset="0"/>
              <a:buChar char="•"/>
            </a:pPr>
            <a:r>
              <a:rPr lang="en-US" dirty="0"/>
              <a:t>Venous thromboembolisms (VTE)</a:t>
            </a:r>
          </a:p>
          <a:p>
            <a:pPr marL="1085850" lvl="2" indent="-171450">
              <a:buFont typeface="Arial" panose="020B0604020202020204" pitchFamily="34" charset="0"/>
              <a:buChar char="•"/>
            </a:pPr>
            <a:r>
              <a:rPr lang="en-US" dirty="0"/>
              <a:t>Adverse obstetrical events (includes early elective delivery)</a:t>
            </a:r>
          </a:p>
          <a:p>
            <a:endParaRPr lang="en-US" dirty="0"/>
          </a:p>
        </p:txBody>
      </p:sp>
    </p:spTree>
    <p:extLst>
      <p:ext uri="{BB962C8B-B14F-4D97-AF65-F5344CB8AC3E}">
        <p14:creationId xmlns:p14="http://schemas.microsoft.com/office/powerpoint/2010/main" val="2760335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EHEN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310" y="1179695"/>
            <a:ext cx="7259990" cy="4270582"/>
          </a:xfrm>
        </p:spPr>
      </p:pic>
    </p:spTree>
    <p:extLst>
      <p:ext uri="{BB962C8B-B14F-4D97-AF65-F5344CB8AC3E}">
        <p14:creationId xmlns:p14="http://schemas.microsoft.com/office/powerpoint/2010/main" val="4125471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Essential Hospitals Engagement Network (EHEN)</a:t>
            </a:r>
          </a:p>
        </p:txBody>
      </p:sp>
      <p:graphicFrame>
        <p:nvGraphicFramePr>
          <p:cNvPr id="7" name="Diagram 6"/>
          <p:cNvGraphicFramePr/>
          <p:nvPr>
            <p:extLst>
              <p:ext uri="{D42A27DB-BD31-4B8C-83A1-F6EECF244321}">
                <p14:modId xmlns:p14="http://schemas.microsoft.com/office/powerpoint/2010/main" val="2434186452"/>
              </p:ext>
            </p:extLst>
          </p:nvPr>
        </p:nvGraphicFramePr>
        <p:xfrm>
          <a:off x="2923008" y="1637235"/>
          <a:ext cx="3766279" cy="3561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518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Progress</a:t>
            </a:r>
            <a:endParaRPr lang="en-US" dirty="0"/>
          </a:p>
        </p:txBody>
      </p:sp>
      <p:sp>
        <p:nvSpPr>
          <p:cNvPr id="4" name="Rounded Rectangle 3"/>
          <p:cNvSpPr/>
          <p:nvPr/>
        </p:nvSpPr>
        <p:spPr>
          <a:xfrm>
            <a:off x="914408" y="1717341"/>
            <a:ext cx="2377440" cy="3200400"/>
          </a:xfrm>
          <a:prstGeom prst="roundRect">
            <a:avLst/>
          </a:prstGeom>
          <a:solidFill>
            <a:srgbClr val="00AEE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994661" y="1909901"/>
            <a:ext cx="2216934" cy="2769989"/>
          </a:xfrm>
          <a:prstGeom prst="rect">
            <a:avLst/>
          </a:prstGeom>
          <a:no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HARMS</a:t>
            </a:r>
          </a:p>
          <a:p>
            <a:r>
              <a:rPr lang="en-US" sz="2400" dirty="0" smtClean="0">
                <a:solidFill>
                  <a:schemeClr val="bg1"/>
                </a:solidFill>
                <a:latin typeface="Arial" panose="020B0604020202020204" pitchFamily="34" charset="0"/>
                <a:cs typeface="Arial" panose="020B0604020202020204" pitchFamily="34" charset="0"/>
              </a:rPr>
              <a:t>AVOIDED</a:t>
            </a:r>
            <a:endParaRPr lang="en-US" sz="2400" dirty="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17 </a:t>
            </a:r>
            <a:r>
              <a:rPr lang="en-US" dirty="0">
                <a:solidFill>
                  <a:schemeClr val="bg1"/>
                </a:solidFill>
                <a:latin typeface="Arial" panose="020B0604020202020204" pitchFamily="34" charset="0"/>
                <a:cs typeface="Arial" panose="020B0604020202020204" pitchFamily="34" charset="0"/>
              </a:rPr>
              <a:t>percent decline from </a:t>
            </a:r>
            <a:r>
              <a:rPr lang="en-US" dirty="0" smtClean="0">
                <a:solidFill>
                  <a:schemeClr val="bg1"/>
                </a:solidFill>
                <a:latin typeface="Arial" panose="020B0604020202020204" pitchFamily="34" charset="0"/>
                <a:cs typeface="Arial" panose="020B0604020202020204" pitchFamily="34" charset="0"/>
              </a:rPr>
              <a:t>2010 baseline;</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1.3 million fewer hospital-acquired conditions (HACs) from 2011-2013</a:t>
            </a:r>
          </a:p>
        </p:txBody>
      </p:sp>
      <p:sp>
        <p:nvSpPr>
          <p:cNvPr id="9" name="Rounded Rectangle 8"/>
          <p:cNvSpPr/>
          <p:nvPr/>
        </p:nvSpPr>
        <p:spPr>
          <a:xfrm>
            <a:off x="3491427" y="1717341"/>
            <a:ext cx="2377440" cy="3200400"/>
          </a:xfrm>
          <a:prstGeom prst="roundRect">
            <a:avLst/>
          </a:prstGeom>
          <a:solidFill>
            <a:srgbClr val="00AEE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19832" y="1909901"/>
            <a:ext cx="2120629" cy="1661993"/>
          </a:xfrm>
          <a:prstGeom prst="rect">
            <a:avLst/>
          </a:prstGeom>
          <a:no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COSTS</a:t>
            </a:r>
          </a:p>
          <a:p>
            <a:r>
              <a:rPr lang="en-US" sz="2400" dirty="0" smtClean="0">
                <a:solidFill>
                  <a:schemeClr val="bg1"/>
                </a:solidFill>
                <a:latin typeface="Arial" panose="020B0604020202020204" pitchFamily="34" charset="0"/>
                <a:cs typeface="Arial" panose="020B0604020202020204" pitchFamily="34" charset="0"/>
              </a:rPr>
              <a:t>AVOIDED</a:t>
            </a:r>
            <a:endParaRPr lang="en-US" sz="2400" dirty="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Approximately $12 billion saved</a:t>
            </a:r>
          </a:p>
        </p:txBody>
      </p:sp>
      <p:sp>
        <p:nvSpPr>
          <p:cNvPr id="13" name="Rounded Rectangle 12"/>
          <p:cNvSpPr/>
          <p:nvPr/>
        </p:nvSpPr>
        <p:spPr>
          <a:xfrm>
            <a:off x="6068446" y="1717341"/>
            <a:ext cx="2377440" cy="3200400"/>
          </a:xfrm>
          <a:prstGeom prst="roundRect">
            <a:avLst/>
          </a:prstGeom>
          <a:solidFill>
            <a:srgbClr val="00AEE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196851" y="1909901"/>
            <a:ext cx="2120629" cy="2215991"/>
          </a:xfrm>
          <a:prstGeom prst="rect">
            <a:avLst/>
          </a:prstGeom>
          <a:no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DEATHS</a:t>
            </a:r>
          </a:p>
          <a:p>
            <a:r>
              <a:rPr lang="en-US" sz="2400" dirty="0" smtClean="0">
                <a:solidFill>
                  <a:schemeClr val="bg1"/>
                </a:solidFill>
                <a:latin typeface="Arial" panose="020B0604020202020204" pitchFamily="34" charset="0"/>
                <a:cs typeface="Arial" panose="020B0604020202020204" pitchFamily="34" charset="0"/>
              </a:rPr>
              <a:t>AVOIDED</a:t>
            </a:r>
            <a:endParaRPr lang="en-US" sz="2400" dirty="0">
              <a:solidFill>
                <a:schemeClr val="bg1"/>
              </a:solidFill>
              <a:latin typeface="Arial" panose="020B0604020202020204" pitchFamily="34" charset="0"/>
              <a:cs typeface="Arial" panose="020B0604020202020204" pitchFamily="34" charset="0"/>
            </a:endParaRPr>
          </a:p>
          <a:p>
            <a:endParaRPr lang="en-US" dirty="0" smtClean="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50,000 fewer deaths as a result </a:t>
            </a:r>
            <a:r>
              <a:rPr lang="en-US" dirty="0" smtClean="0">
                <a:solidFill>
                  <a:schemeClr val="bg1"/>
                </a:solidFill>
                <a:latin typeface="Arial" panose="020B0604020202020204" pitchFamily="34" charset="0"/>
                <a:cs typeface="Arial" panose="020B0604020202020204" pitchFamily="34" charset="0"/>
              </a:rPr>
              <a:t>of </a:t>
            </a:r>
            <a:r>
              <a:rPr lang="en-US" dirty="0">
                <a:solidFill>
                  <a:schemeClr val="bg1"/>
                </a:solidFill>
                <a:latin typeface="Arial" panose="020B0604020202020204" pitchFamily="34" charset="0"/>
                <a:cs typeface="Arial" panose="020B0604020202020204" pitchFamily="34" charset="0"/>
              </a:rPr>
              <a:t>reduction of HACs</a:t>
            </a:r>
          </a:p>
        </p:txBody>
      </p:sp>
      <p:sp>
        <p:nvSpPr>
          <p:cNvPr id="11" name="TextBox 10"/>
          <p:cNvSpPr txBox="1"/>
          <p:nvPr/>
        </p:nvSpPr>
        <p:spPr>
          <a:xfrm>
            <a:off x="2136703" y="5533077"/>
            <a:ext cx="5642869" cy="430887"/>
          </a:xfrm>
          <a:prstGeom prst="rect">
            <a:avLst/>
          </a:prstGeom>
          <a:noFill/>
        </p:spPr>
        <p:txBody>
          <a:bodyPr wrap="square" rtlCol="0">
            <a:spAutoFit/>
          </a:bodyPr>
          <a:lstStyle/>
          <a:p>
            <a:r>
              <a:rPr lang="en-US" sz="1100" dirty="0" smtClean="0"/>
              <a:t>Source: </a:t>
            </a:r>
            <a:r>
              <a:rPr lang="en-US" sz="1100" dirty="0"/>
              <a:t>Agency for Healthcare Research and </a:t>
            </a:r>
            <a:r>
              <a:rPr lang="en-US" sz="1100" dirty="0" smtClean="0"/>
              <a:t>Quality (AHRQ) National Scorecard. December 2014. </a:t>
            </a:r>
            <a:r>
              <a:rPr lang="en-US" sz="1100" dirty="0">
                <a:hlinkClick r:id="rId3"/>
              </a:rPr>
              <a:t>http://</a:t>
            </a:r>
            <a:r>
              <a:rPr lang="en-US" sz="1100" dirty="0" smtClean="0">
                <a:hlinkClick r:id="rId3"/>
              </a:rPr>
              <a:t>www.ahrq.gov/professionals/quality-patient-safety/pfp/interimhacrate2013.html</a:t>
            </a:r>
            <a:r>
              <a:rPr lang="en-US" sz="1100" dirty="0" smtClean="0"/>
              <a:t>  </a:t>
            </a:r>
            <a:endParaRPr lang="en-US" sz="1100" dirty="0"/>
          </a:p>
        </p:txBody>
      </p:sp>
    </p:spTree>
    <p:extLst>
      <p:ext uri="{BB962C8B-B14F-4D97-AF65-F5344CB8AC3E}">
        <p14:creationId xmlns:p14="http://schemas.microsoft.com/office/powerpoint/2010/main" val="1442236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EHEN Progress (July’12-July’14)</a:t>
            </a:r>
            <a:endParaRPr lang="en-US" dirty="0"/>
          </a:p>
        </p:txBody>
      </p:sp>
      <p:sp>
        <p:nvSpPr>
          <p:cNvPr id="6" name="TextBox 5"/>
          <p:cNvSpPr txBox="1"/>
          <p:nvPr/>
        </p:nvSpPr>
        <p:spPr>
          <a:xfrm>
            <a:off x="2646382" y="1731981"/>
            <a:ext cx="1602889" cy="954107"/>
          </a:xfrm>
          <a:prstGeom prst="rect">
            <a:avLst/>
          </a:prstGeom>
          <a:noFill/>
        </p:spPr>
        <p:txBody>
          <a:bodyPr wrap="square" rtlCol="0">
            <a:spAutoFit/>
          </a:bodyPr>
          <a:lstStyle/>
          <a:p>
            <a:pPr algn="ctr"/>
            <a:r>
              <a:rPr lang="en-US" sz="2800" dirty="0" smtClean="0">
                <a:solidFill>
                  <a:schemeClr val="bg1"/>
                </a:solidFill>
              </a:rPr>
              <a:t>Harms Avoided</a:t>
            </a:r>
            <a:endParaRPr lang="en-US" sz="2800" dirty="0">
              <a:solidFill>
                <a:schemeClr val="bg1"/>
              </a:solidFill>
            </a:endParaRPr>
          </a:p>
        </p:txBody>
      </p:sp>
      <p:sp>
        <p:nvSpPr>
          <p:cNvPr id="7" name="TextBox 6"/>
          <p:cNvSpPr txBox="1"/>
          <p:nvPr/>
        </p:nvSpPr>
        <p:spPr>
          <a:xfrm>
            <a:off x="5680934" y="1731981"/>
            <a:ext cx="1602889" cy="954107"/>
          </a:xfrm>
          <a:prstGeom prst="rect">
            <a:avLst/>
          </a:prstGeom>
          <a:noFill/>
        </p:spPr>
        <p:txBody>
          <a:bodyPr wrap="square" rtlCol="0">
            <a:spAutoFit/>
          </a:bodyPr>
          <a:lstStyle/>
          <a:p>
            <a:pPr algn="ctr"/>
            <a:r>
              <a:rPr lang="en-US" sz="2800" dirty="0" smtClean="0">
                <a:solidFill>
                  <a:schemeClr val="bg1"/>
                </a:solidFill>
              </a:rPr>
              <a:t>Cost Avoided</a:t>
            </a:r>
            <a:endParaRPr lang="en-US" sz="2800"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894"/>
          <a:stretch/>
        </p:blipFill>
        <p:spPr>
          <a:xfrm>
            <a:off x="199415" y="1645920"/>
            <a:ext cx="8745170" cy="3130990"/>
          </a:xfrm>
          <a:prstGeom prst="rect">
            <a:avLst/>
          </a:prstGeom>
        </p:spPr>
      </p:pic>
      <p:sp>
        <p:nvSpPr>
          <p:cNvPr id="3" name="TextBox 2"/>
          <p:cNvSpPr txBox="1"/>
          <p:nvPr/>
        </p:nvSpPr>
        <p:spPr>
          <a:xfrm>
            <a:off x="5680934" y="4776910"/>
            <a:ext cx="3263651" cy="338554"/>
          </a:xfrm>
          <a:prstGeom prst="rect">
            <a:avLst/>
          </a:prstGeom>
          <a:noFill/>
        </p:spPr>
        <p:txBody>
          <a:bodyPr wrap="square" rtlCol="0">
            <a:spAutoFit/>
          </a:bodyPr>
          <a:lstStyle/>
          <a:p>
            <a:pPr algn="r"/>
            <a:r>
              <a:rPr lang="en-US" sz="1600" i="1" dirty="0" smtClean="0">
                <a:solidFill>
                  <a:srgbClr val="717073"/>
                </a:solidFill>
              </a:rPr>
              <a:t>Source: UHC Claims Data</a:t>
            </a:r>
            <a:endParaRPr lang="en-US" sz="1600" i="1" dirty="0">
              <a:solidFill>
                <a:srgbClr val="717073"/>
              </a:solidFill>
            </a:endParaRPr>
          </a:p>
        </p:txBody>
      </p:sp>
    </p:spTree>
    <p:extLst>
      <p:ext uri="{BB962C8B-B14F-4D97-AF65-F5344CB8AC3E}">
        <p14:creationId xmlns:p14="http://schemas.microsoft.com/office/powerpoint/2010/main" val="289481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[sample Hospital Name] Progress</a:t>
            </a:r>
            <a:endParaRPr lang="en-US" dirty="0"/>
          </a:p>
        </p:txBody>
      </p:sp>
      <p:sp>
        <p:nvSpPr>
          <p:cNvPr id="45" name="Rounded Rectangle 44"/>
          <p:cNvSpPr/>
          <p:nvPr/>
        </p:nvSpPr>
        <p:spPr>
          <a:xfrm>
            <a:off x="1118372" y="1618188"/>
            <a:ext cx="3291840" cy="3474720"/>
          </a:xfrm>
          <a:prstGeom prst="roundRect">
            <a:avLst/>
          </a:prstGeom>
          <a:solidFill>
            <a:srgbClr val="00AEE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1281258" y="1901491"/>
            <a:ext cx="2216934" cy="830997"/>
          </a:xfrm>
          <a:prstGeom prst="rect">
            <a:avLst/>
          </a:prstGeom>
          <a:no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HARMS</a:t>
            </a:r>
          </a:p>
          <a:p>
            <a:r>
              <a:rPr lang="en-US" sz="2400" dirty="0" smtClean="0">
                <a:solidFill>
                  <a:schemeClr val="bg1"/>
                </a:solidFill>
                <a:latin typeface="Arial" panose="020B0604020202020204" pitchFamily="34" charset="0"/>
                <a:cs typeface="Arial" panose="020B0604020202020204" pitchFamily="34" charset="0"/>
              </a:rPr>
              <a:t>AVOIDED</a:t>
            </a:r>
            <a:endParaRPr lang="en-US" sz="2400"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1349116" y="3027418"/>
            <a:ext cx="2830351" cy="923330"/>
          </a:xfrm>
          <a:prstGeom prst="rect">
            <a:avLst/>
          </a:prstGeom>
          <a:noFill/>
        </p:spPr>
        <p:txBody>
          <a:bodyPr wrap="square" rtlCol="0">
            <a:spAutoFit/>
          </a:bodyPr>
          <a:lstStyle/>
          <a:p>
            <a:r>
              <a:rPr lang="en-US" sz="3600" b="1" dirty="0" smtClean="0">
                <a:solidFill>
                  <a:schemeClr val="bg1"/>
                </a:solidFill>
                <a:latin typeface="Arial" panose="020B0604020202020204" pitchFamily="34" charset="0"/>
                <a:cs typeface="Arial" panose="020B0604020202020204" pitchFamily="34" charset="0"/>
              </a:rPr>
              <a:t>481 </a:t>
            </a:r>
          </a:p>
          <a:p>
            <a:r>
              <a:rPr lang="en-US" dirty="0" smtClean="0">
                <a:solidFill>
                  <a:schemeClr val="bg1"/>
                </a:solidFill>
                <a:latin typeface="Arial" panose="020B0604020202020204" pitchFamily="34" charset="0"/>
                <a:cs typeface="Arial" panose="020B0604020202020204" pitchFamily="34" charset="0"/>
              </a:rPr>
              <a:t>harm </a:t>
            </a:r>
            <a:r>
              <a:rPr lang="en-US" dirty="0">
                <a:solidFill>
                  <a:schemeClr val="bg1"/>
                </a:solidFill>
                <a:latin typeface="Arial" panose="020B0604020202020204" pitchFamily="34" charset="0"/>
                <a:cs typeface="Arial" panose="020B0604020202020204" pitchFamily="34" charset="0"/>
              </a:rPr>
              <a:t>events avoided</a:t>
            </a:r>
          </a:p>
        </p:txBody>
      </p:sp>
      <p:sp>
        <p:nvSpPr>
          <p:cNvPr id="78" name="Rounded Rectangle 77"/>
          <p:cNvSpPr/>
          <p:nvPr/>
        </p:nvSpPr>
        <p:spPr>
          <a:xfrm>
            <a:off x="4841277" y="1618188"/>
            <a:ext cx="3291840" cy="3474720"/>
          </a:xfrm>
          <a:prstGeom prst="roundRect">
            <a:avLst/>
          </a:prstGeom>
          <a:solidFill>
            <a:srgbClr val="00AEE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5004163" y="1901491"/>
            <a:ext cx="2216934" cy="830997"/>
          </a:xfrm>
          <a:prstGeom prst="rect">
            <a:avLst/>
          </a:prstGeom>
          <a:no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COSTS</a:t>
            </a:r>
          </a:p>
          <a:p>
            <a:r>
              <a:rPr lang="en-US" sz="2400" dirty="0" smtClean="0">
                <a:solidFill>
                  <a:schemeClr val="bg1"/>
                </a:solidFill>
                <a:latin typeface="Arial" panose="020B0604020202020204" pitchFamily="34" charset="0"/>
                <a:cs typeface="Arial" panose="020B0604020202020204" pitchFamily="34" charset="0"/>
              </a:rPr>
              <a:t>AVOIDED</a:t>
            </a:r>
            <a:endParaRPr lang="en-US" sz="2400" dirty="0">
              <a:solidFill>
                <a:schemeClr val="bg1"/>
              </a:solidFill>
              <a:latin typeface="Arial" panose="020B0604020202020204" pitchFamily="34" charset="0"/>
              <a:cs typeface="Arial" panose="020B0604020202020204" pitchFamily="34" charset="0"/>
            </a:endParaRPr>
          </a:p>
        </p:txBody>
      </p:sp>
      <p:sp>
        <p:nvSpPr>
          <p:cNvPr id="110" name="TextBox 109"/>
          <p:cNvSpPr txBox="1"/>
          <p:nvPr/>
        </p:nvSpPr>
        <p:spPr>
          <a:xfrm>
            <a:off x="4993518" y="2732488"/>
            <a:ext cx="2830351" cy="1261884"/>
          </a:xfrm>
          <a:prstGeom prst="rect">
            <a:avLst/>
          </a:prstGeom>
          <a:noFill/>
        </p:spPr>
        <p:txBody>
          <a:bodyPr wrap="square" rtlCol="0">
            <a:spAutoFit/>
          </a:bodyPr>
          <a:lstStyle/>
          <a:p>
            <a:endParaRPr lang="en-US" sz="2000" dirty="0" smtClean="0">
              <a:solidFill>
                <a:schemeClr val="bg1"/>
              </a:solidFill>
              <a:latin typeface="Arial" panose="020B0604020202020204" pitchFamily="34" charset="0"/>
              <a:cs typeface="Arial" panose="020B0604020202020204" pitchFamily="34" charset="0"/>
            </a:endParaRPr>
          </a:p>
          <a:p>
            <a:r>
              <a:rPr lang="en-US" sz="2000" dirty="0" smtClean="0">
                <a:solidFill>
                  <a:schemeClr val="bg1"/>
                </a:solidFill>
                <a:latin typeface="Arial" panose="020B0604020202020204" pitchFamily="34" charset="0"/>
                <a:cs typeface="Arial" panose="020B0604020202020204" pitchFamily="34" charset="0"/>
              </a:rPr>
              <a:t>More than</a:t>
            </a:r>
          </a:p>
          <a:p>
            <a:r>
              <a:rPr lang="en-US" sz="3600" b="1" dirty="0" smtClean="0">
                <a:solidFill>
                  <a:schemeClr val="bg1"/>
                </a:solidFill>
                <a:latin typeface="Arial" panose="020B0604020202020204" pitchFamily="34" charset="0"/>
                <a:cs typeface="Arial" panose="020B0604020202020204" pitchFamily="34" charset="0"/>
              </a:rPr>
              <a:t>$4.6 million</a:t>
            </a: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88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Reflection and Looking to the Future</a:t>
            </a:r>
            <a:endParaRPr lang="en-US" dirty="0"/>
          </a:p>
        </p:txBody>
      </p:sp>
      <p:graphicFrame>
        <p:nvGraphicFramePr>
          <p:cNvPr id="14" name="Diagram 13"/>
          <p:cNvGraphicFramePr/>
          <p:nvPr>
            <p:extLst/>
          </p:nvPr>
        </p:nvGraphicFramePr>
        <p:xfrm>
          <a:off x="1803699" y="148306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156355"/>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6256</TotalTime>
  <Words>1109</Words>
  <Application>Microsoft Office PowerPoint</Application>
  <PresentationFormat>On-screen Show (4:3)</PresentationFormat>
  <Paragraphs>114</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Cabin Bold</vt:lpstr>
      <vt:lpstr>Cabin Regular</vt:lpstr>
      <vt:lpstr>Calibri</vt:lpstr>
      <vt:lpstr>Georgia</vt:lpstr>
      <vt:lpstr>Lucida Grande</vt:lpstr>
      <vt:lpstr>Times New Roman</vt:lpstr>
      <vt:lpstr>2_Custom Design</vt:lpstr>
      <vt:lpstr>1_Custom Design</vt:lpstr>
      <vt:lpstr>PowerPoint Presentation</vt:lpstr>
      <vt:lpstr>Partnership for Patients</vt:lpstr>
      <vt:lpstr>HEN 1.0 Conditions</vt:lpstr>
      <vt:lpstr>EHEN </vt:lpstr>
      <vt:lpstr>Essential Hospitals Engagement Network (EHEN)</vt:lpstr>
      <vt:lpstr>National Progress</vt:lpstr>
      <vt:lpstr>EHEN Progress (July’12-July’14)</vt:lpstr>
      <vt:lpstr>[sample Hospital Name] Progress</vt:lpstr>
      <vt:lpstr>Reflection and Looking to the Future</vt:lpstr>
    </vt:vector>
  </TitlesOfParts>
  <Company>MESH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Bullock</dc:creator>
  <cp:lastModifiedBy>Sarah Callahan</cp:lastModifiedBy>
  <cp:revision>301</cp:revision>
  <dcterms:created xsi:type="dcterms:W3CDTF">2013-06-05T17:38:40Z</dcterms:created>
  <dcterms:modified xsi:type="dcterms:W3CDTF">2015-05-06T14:08:16Z</dcterms:modified>
</cp:coreProperties>
</file>