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9" r:id="rId2"/>
    <p:sldMasterId id="2147483673" r:id="rId3"/>
    <p:sldMasterId id="2147483660" r:id="rId4"/>
    <p:sldMasterId id="2147483740" r:id="rId5"/>
  </p:sldMasterIdLst>
  <p:notesMasterIdLst>
    <p:notesMasterId r:id="rId46"/>
  </p:notesMasterIdLst>
  <p:handoutMasterIdLst>
    <p:handoutMasterId r:id="rId47"/>
  </p:handoutMasterIdLst>
  <p:sldIdLst>
    <p:sldId id="256" r:id="rId6"/>
    <p:sldId id="287" r:id="rId7"/>
    <p:sldId id="259" r:id="rId8"/>
    <p:sldId id="258" r:id="rId9"/>
    <p:sldId id="260" r:id="rId10"/>
    <p:sldId id="261" r:id="rId11"/>
    <p:sldId id="263" r:id="rId12"/>
    <p:sldId id="274" r:id="rId13"/>
    <p:sldId id="275" r:id="rId14"/>
    <p:sldId id="269" r:id="rId15"/>
    <p:sldId id="270" r:id="rId16"/>
    <p:sldId id="277" r:id="rId17"/>
    <p:sldId id="271" r:id="rId18"/>
    <p:sldId id="278" r:id="rId19"/>
    <p:sldId id="284" r:id="rId20"/>
    <p:sldId id="285" r:id="rId21"/>
    <p:sldId id="282" r:id="rId22"/>
    <p:sldId id="279" r:id="rId23"/>
    <p:sldId id="283" r:id="rId24"/>
    <p:sldId id="294" r:id="rId25"/>
    <p:sldId id="262" r:id="rId26"/>
    <p:sldId id="295" r:id="rId27"/>
    <p:sldId id="289" r:id="rId28"/>
    <p:sldId id="290" r:id="rId29"/>
    <p:sldId id="291" r:id="rId30"/>
    <p:sldId id="292" r:id="rId31"/>
    <p:sldId id="296" r:id="rId32"/>
    <p:sldId id="264" r:id="rId33"/>
    <p:sldId id="288" r:id="rId34"/>
    <p:sldId id="267" r:id="rId35"/>
    <p:sldId id="268" r:id="rId36"/>
    <p:sldId id="301" r:id="rId37"/>
    <p:sldId id="266" r:id="rId38"/>
    <p:sldId id="273" r:id="rId39"/>
    <p:sldId id="297" r:id="rId40"/>
    <p:sldId id="299" r:id="rId41"/>
    <p:sldId id="303" r:id="rId42"/>
    <p:sldId id="298" r:id="rId43"/>
    <p:sldId id="300" r:id="rId44"/>
    <p:sldId id="302" r:id="rId45"/>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35BDB2"/>
    <a:srgbClr val="F05133"/>
    <a:srgbClr val="7170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78" autoAdjust="0"/>
  </p:normalViewPr>
  <p:slideViewPr>
    <p:cSldViewPr snapToGrid="0" snapToObjects="1">
      <p:cViewPr varScale="1">
        <p:scale>
          <a:sx n="71" d="100"/>
          <a:sy n="71" d="100"/>
        </p:scale>
        <p:origin x="8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image" Target="../media/image22.jpg"/></Relationships>
</file>

<file path=ppt/diagrams/_rels/drawing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image" Target="../media/image22.jp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7F730-0AA3-400B-9079-3485FBE60A9A}" type="doc">
      <dgm:prSet loTypeId="urn:microsoft.com/office/officeart/2005/8/layout/hList2" loCatId="relationship" qsTypeId="urn:microsoft.com/office/officeart/2005/8/quickstyle/simple1" qsCatId="simple" csTypeId="urn:microsoft.com/office/officeart/2005/8/colors/accent0_2" csCatId="mainScheme" phldr="1"/>
      <dgm:spPr/>
      <dgm:t>
        <a:bodyPr/>
        <a:lstStyle/>
        <a:p>
          <a:endParaRPr lang="en-US"/>
        </a:p>
      </dgm:t>
    </dgm:pt>
    <dgm:pt modelId="{07AB577A-1E8D-40EF-9B11-DE79E455C885}">
      <dgm:prSet phldrT="[Text]"/>
      <dgm:spPr/>
      <dgm:t>
        <a:bodyPr/>
        <a:lstStyle/>
        <a:p>
          <a:r>
            <a:rPr lang="en-US" dirty="0" smtClean="0">
              <a:latin typeface="Cabin" panose="020B0803050202020004" pitchFamily="34" charset="0"/>
            </a:rPr>
            <a:t>TWITTER</a:t>
          </a:r>
          <a:endParaRPr lang="en-US" dirty="0">
            <a:latin typeface="Cabin" panose="020B0803050202020004" pitchFamily="34" charset="0"/>
          </a:endParaRPr>
        </a:p>
      </dgm:t>
    </dgm:pt>
    <dgm:pt modelId="{E9B2024A-5B20-4CB4-AC1A-F8429D147C66}" type="parTrans" cxnId="{73A83FF6-151B-4BF3-88CE-DDE330C9145F}">
      <dgm:prSet/>
      <dgm:spPr/>
      <dgm:t>
        <a:bodyPr/>
        <a:lstStyle/>
        <a:p>
          <a:endParaRPr lang="en-US"/>
        </a:p>
      </dgm:t>
    </dgm:pt>
    <dgm:pt modelId="{5291FDF6-9958-4D5E-A29D-9619F719AE7B}" type="sibTrans" cxnId="{73A83FF6-151B-4BF3-88CE-DDE330C9145F}">
      <dgm:prSet/>
      <dgm:spPr/>
      <dgm:t>
        <a:bodyPr/>
        <a:lstStyle/>
        <a:p>
          <a:endParaRPr lang="en-US"/>
        </a:p>
      </dgm:t>
    </dgm:pt>
    <dgm:pt modelId="{F5B0BD97-7476-4581-A324-D55988DB06BA}">
      <dgm:prSet phldrT="[Text]"/>
      <dgm:spPr/>
      <dgm:t>
        <a:bodyPr/>
        <a:lstStyle/>
        <a:p>
          <a:r>
            <a:rPr lang="en-US" dirty="0" smtClean="0">
              <a:latin typeface="Cabin" panose="020B0803050202020004" pitchFamily="34" charset="0"/>
            </a:rPr>
            <a:t>ADVOCATE A</a:t>
          </a:r>
          <a:endParaRPr lang="en-US" dirty="0">
            <a:latin typeface="Cabin" panose="020B0803050202020004" pitchFamily="34" charset="0"/>
          </a:endParaRPr>
        </a:p>
      </dgm:t>
    </dgm:pt>
    <dgm:pt modelId="{E4B45EDB-A191-4415-955A-D1AEC0DD5C35}" type="parTrans" cxnId="{97A85E06-0539-49FE-B9E6-072A341E3750}">
      <dgm:prSet/>
      <dgm:spPr/>
      <dgm:t>
        <a:bodyPr/>
        <a:lstStyle/>
        <a:p>
          <a:endParaRPr lang="en-US"/>
        </a:p>
      </dgm:t>
    </dgm:pt>
    <dgm:pt modelId="{2525AB06-41B3-49D7-A544-A8FC3B1D89A6}" type="sibTrans" cxnId="{97A85E06-0539-49FE-B9E6-072A341E3750}">
      <dgm:prSet/>
      <dgm:spPr/>
      <dgm:t>
        <a:bodyPr/>
        <a:lstStyle/>
        <a:p>
          <a:endParaRPr lang="en-US"/>
        </a:p>
      </dgm:t>
    </dgm:pt>
    <dgm:pt modelId="{CD3EC99F-EFAE-41CE-959A-5DE1F0F90520}">
      <dgm:prSet phldrT="[Text]"/>
      <dgm:spPr/>
      <dgm:t>
        <a:bodyPr/>
        <a:lstStyle/>
        <a:p>
          <a:r>
            <a:rPr lang="en-US" dirty="0" smtClean="0">
              <a:latin typeface="Cabin" panose="020B0803050202020004" pitchFamily="34" charset="0"/>
            </a:rPr>
            <a:t>MOTIVATED BY CHRISTIAN ISSUES</a:t>
          </a:r>
          <a:endParaRPr lang="en-US" dirty="0">
            <a:latin typeface="Cabin" panose="020B0803050202020004" pitchFamily="34" charset="0"/>
          </a:endParaRPr>
        </a:p>
      </dgm:t>
    </dgm:pt>
    <dgm:pt modelId="{6D5B61B3-40BB-4059-881B-670E2E30F23B}" type="parTrans" cxnId="{6D9AAB5E-FD5D-4834-ABC3-971D3526BF14}">
      <dgm:prSet/>
      <dgm:spPr/>
      <dgm:t>
        <a:bodyPr/>
        <a:lstStyle/>
        <a:p>
          <a:endParaRPr lang="en-US"/>
        </a:p>
      </dgm:t>
    </dgm:pt>
    <dgm:pt modelId="{5BD72191-0C66-4F77-ADCC-E79B204C50BF}" type="sibTrans" cxnId="{6D9AAB5E-FD5D-4834-ABC3-971D3526BF14}">
      <dgm:prSet/>
      <dgm:spPr/>
      <dgm:t>
        <a:bodyPr/>
        <a:lstStyle/>
        <a:p>
          <a:endParaRPr lang="en-US"/>
        </a:p>
      </dgm:t>
    </dgm:pt>
    <dgm:pt modelId="{B0857DA9-C6C7-4E83-B553-F14F4D547A1E}">
      <dgm:prSet phldrT="[Text]"/>
      <dgm:spPr/>
      <dgm:t>
        <a:bodyPr/>
        <a:lstStyle/>
        <a:p>
          <a:r>
            <a:rPr lang="en-US" dirty="0" smtClean="0">
              <a:latin typeface="Cabin" panose="020B0803050202020004" pitchFamily="34" charset="0"/>
            </a:rPr>
            <a:t>FACEBOOK</a:t>
          </a:r>
          <a:endParaRPr lang="en-US" dirty="0">
            <a:latin typeface="Cabin" panose="020B0803050202020004" pitchFamily="34" charset="0"/>
          </a:endParaRPr>
        </a:p>
      </dgm:t>
    </dgm:pt>
    <dgm:pt modelId="{FC420A14-4217-4E89-B3E8-55674BF04453}" type="parTrans" cxnId="{0D9258FF-1F78-4C84-8F0B-66D3D0CEE125}">
      <dgm:prSet/>
      <dgm:spPr/>
      <dgm:t>
        <a:bodyPr/>
        <a:lstStyle/>
        <a:p>
          <a:endParaRPr lang="en-US"/>
        </a:p>
      </dgm:t>
    </dgm:pt>
    <dgm:pt modelId="{088F3E01-1CC0-4D4D-9224-953980AD9971}" type="sibTrans" cxnId="{0D9258FF-1F78-4C84-8F0B-66D3D0CEE125}">
      <dgm:prSet/>
      <dgm:spPr/>
      <dgm:t>
        <a:bodyPr/>
        <a:lstStyle/>
        <a:p>
          <a:endParaRPr lang="en-US"/>
        </a:p>
      </dgm:t>
    </dgm:pt>
    <dgm:pt modelId="{9B9299D3-F5C5-4D7D-8EAE-FF09D016B492}">
      <dgm:prSet phldrT="[Text]"/>
      <dgm:spPr/>
      <dgm:t>
        <a:bodyPr/>
        <a:lstStyle/>
        <a:p>
          <a:r>
            <a:rPr lang="en-US" dirty="0" smtClean="0">
              <a:latin typeface="Cabin" panose="020B0803050202020004" pitchFamily="34" charset="0"/>
            </a:rPr>
            <a:t>INFLUENCER 1</a:t>
          </a:r>
          <a:endParaRPr lang="en-US" dirty="0">
            <a:latin typeface="Cabin" panose="020B0803050202020004" pitchFamily="34" charset="0"/>
          </a:endParaRPr>
        </a:p>
      </dgm:t>
    </dgm:pt>
    <dgm:pt modelId="{6357AF35-ADFC-48DE-9B8D-3A48E2FD218E}" type="parTrans" cxnId="{F3296B93-D195-4DDB-B1A0-89A442FDF4FE}">
      <dgm:prSet/>
      <dgm:spPr/>
      <dgm:t>
        <a:bodyPr/>
        <a:lstStyle/>
        <a:p>
          <a:endParaRPr lang="en-US"/>
        </a:p>
      </dgm:t>
    </dgm:pt>
    <dgm:pt modelId="{61454A32-8421-43AD-82A1-FC332092F02A}" type="sibTrans" cxnId="{F3296B93-D195-4DDB-B1A0-89A442FDF4FE}">
      <dgm:prSet/>
      <dgm:spPr/>
      <dgm:t>
        <a:bodyPr/>
        <a:lstStyle/>
        <a:p>
          <a:endParaRPr lang="en-US"/>
        </a:p>
      </dgm:t>
    </dgm:pt>
    <dgm:pt modelId="{DB667D9A-BC80-4D05-A137-1F71CC7E3260}">
      <dgm:prSet phldrT="[Text]"/>
      <dgm:spPr/>
      <dgm:t>
        <a:bodyPr/>
        <a:lstStyle/>
        <a:p>
          <a:r>
            <a:rPr lang="en-US" dirty="0" smtClean="0">
              <a:latin typeface="Cabin" panose="020B0803050202020004" pitchFamily="34" charset="0"/>
            </a:rPr>
            <a:t>MOTIVATED BY CUTE PICTURES</a:t>
          </a:r>
          <a:endParaRPr lang="en-US" dirty="0">
            <a:latin typeface="Cabin" panose="020B0803050202020004" pitchFamily="34" charset="0"/>
          </a:endParaRPr>
        </a:p>
      </dgm:t>
    </dgm:pt>
    <dgm:pt modelId="{66A1D11D-57AE-40BF-A2AC-5FDD1F5C4F65}" type="parTrans" cxnId="{A20C61C2-D11F-494B-97DD-6B0C9A5276B2}">
      <dgm:prSet/>
      <dgm:spPr/>
      <dgm:t>
        <a:bodyPr/>
        <a:lstStyle/>
        <a:p>
          <a:endParaRPr lang="en-US"/>
        </a:p>
      </dgm:t>
    </dgm:pt>
    <dgm:pt modelId="{32517987-8454-4F0B-B3B2-749EBD707642}" type="sibTrans" cxnId="{A20C61C2-D11F-494B-97DD-6B0C9A5276B2}">
      <dgm:prSet/>
      <dgm:spPr/>
      <dgm:t>
        <a:bodyPr/>
        <a:lstStyle/>
        <a:p>
          <a:endParaRPr lang="en-US"/>
        </a:p>
      </dgm:t>
    </dgm:pt>
    <dgm:pt modelId="{3BFE75EF-C35D-4808-9681-AB18FB9BFB2F}">
      <dgm:prSet phldrT="[Text]"/>
      <dgm:spPr/>
      <dgm:t>
        <a:bodyPr/>
        <a:lstStyle/>
        <a:p>
          <a:r>
            <a:rPr lang="en-US" dirty="0" smtClean="0"/>
            <a:t> </a:t>
          </a:r>
          <a:endParaRPr lang="en-US" dirty="0"/>
        </a:p>
      </dgm:t>
    </dgm:pt>
    <dgm:pt modelId="{7F0FAF31-B36D-43D5-9660-1B0F1AF4EE7A}" type="parTrans" cxnId="{60196CD6-A60E-416B-8E1E-2F7AB9961DCB}">
      <dgm:prSet/>
      <dgm:spPr/>
      <dgm:t>
        <a:bodyPr/>
        <a:lstStyle/>
        <a:p>
          <a:endParaRPr lang="en-US"/>
        </a:p>
      </dgm:t>
    </dgm:pt>
    <dgm:pt modelId="{E3250F26-D317-412B-BC29-29C7F7051C29}" type="sibTrans" cxnId="{60196CD6-A60E-416B-8E1E-2F7AB9961DCB}">
      <dgm:prSet/>
      <dgm:spPr/>
      <dgm:t>
        <a:bodyPr/>
        <a:lstStyle/>
        <a:p>
          <a:endParaRPr lang="en-US"/>
        </a:p>
      </dgm:t>
    </dgm:pt>
    <dgm:pt modelId="{93B47CA2-EBE5-4A06-A50A-2133681899FF}">
      <dgm:prSet phldrT="[Text]"/>
      <dgm:spPr/>
      <dgm:t>
        <a:bodyPr/>
        <a:lstStyle/>
        <a:p>
          <a:r>
            <a:rPr lang="en-US" dirty="0" smtClean="0">
              <a:latin typeface="Cabin" panose="020B0803050202020004" pitchFamily="34" charset="0"/>
            </a:rPr>
            <a:t>ENGAGED IN #SCOTUS, #BABIES</a:t>
          </a:r>
          <a:endParaRPr lang="en-US" dirty="0">
            <a:latin typeface="Cabin" panose="020B0803050202020004" pitchFamily="34" charset="0"/>
          </a:endParaRPr>
        </a:p>
      </dgm:t>
    </dgm:pt>
    <dgm:pt modelId="{11001839-7004-48A2-A97B-2E63A5BF4AF3}" type="parTrans" cxnId="{EC973203-65A4-4D21-A803-2431D59BCB75}">
      <dgm:prSet/>
      <dgm:spPr/>
      <dgm:t>
        <a:bodyPr/>
        <a:lstStyle/>
        <a:p>
          <a:endParaRPr lang="en-US"/>
        </a:p>
      </dgm:t>
    </dgm:pt>
    <dgm:pt modelId="{B1B9BCFA-8178-4B24-98F6-CCAC263847D6}" type="sibTrans" cxnId="{EC973203-65A4-4D21-A803-2431D59BCB75}">
      <dgm:prSet/>
      <dgm:spPr/>
      <dgm:t>
        <a:bodyPr/>
        <a:lstStyle/>
        <a:p>
          <a:endParaRPr lang="en-US"/>
        </a:p>
      </dgm:t>
    </dgm:pt>
    <dgm:pt modelId="{CB7548D4-A4F0-4EA0-85E4-BDCCEE6DAFF8}">
      <dgm:prSet phldrT="[Text]"/>
      <dgm:spPr/>
      <dgm:t>
        <a:bodyPr/>
        <a:lstStyle/>
        <a:p>
          <a:r>
            <a:rPr lang="en-US" dirty="0" smtClean="0">
              <a:latin typeface="Cabin" panose="020B0803050202020004" pitchFamily="34" charset="0"/>
            </a:rPr>
            <a:t>ENGAGED IN HYPERLOCAL CONVERSATIONS</a:t>
          </a:r>
          <a:endParaRPr lang="en-US" dirty="0">
            <a:latin typeface="Cabin" panose="020B0803050202020004" pitchFamily="34" charset="0"/>
          </a:endParaRPr>
        </a:p>
      </dgm:t>
    </dgm:pt>
    <dgm:pt modelId="{B2929106-2D74-492A-BAE6-3D475F21571C}" type="parTrans" cxnId="{077BE6F1-9ABA-4783-A513-D603E8701F3C}">
      <dgm:prSet/>
      <dgm:spPr/>
      <dgm:t>
        <a:bodyPr/>
        <a:lstStyle/>
        <a:p>
          <a:endParaRPr lang="en-US"/>
        </a:p>
      </dgm:t>
    </dgm:pt>
    <dgm:pt modelId="{5CD4BC74-7916-4420-AB0E-59823A22AC66}" type="sibTrans" cxnId="{077BE6F1-9ABA-4783-A513-D603E8701F3C}">
      <dgm:prSet/>
      <dgm:spPr/>
      <dgm:t>
        <a:bodyPr/>
        <a:lstStyle/>
        <a:p>
          <a:endParaRPr lang="en-US"/>
        </a:p>
      </dgm:t>
    </dgm:pt>
    <dgm:pt modelId="{DAA2E313-E601-40ED-ADD1-1FE4CC4059FF}" type="pres">
      <dgm:prSet presAssocID="{9CC7F730-0AA3-400B-9079-3485FBE60A9A}" presName="linearFlow" presStyleCnt="0">
        <dgm:presLayoutVars>
          <dgm:dir/>
          <dgm:animLvl val="lvl"/>
          <dgm:resizeHandles/>
        </dgm:presLayoutVars>
      </dgm:prSet>
      <dgm:spPr/>
    </dgm:pt>
    <dgm:pt modelId="{93751829-BA3E-4EAE-95FB-AD8B9338CC93}" type="pres">
      <dgm:prSet presAssocID="{07AB577A-1E8D-40EF-9B11-DE79E455C885}" presName="compositeNode" presStyleCnt="0">
        <dgm:presLayoutVars>
          <dgm:bulletEnabled val="1"/>
        </dgm:presLayoutVars>
      </dgm:prSet>
      <dgm:spPr/>
    </dgm:pt>
    <dgm:pt modelId="{94252DB1-15A9-4752-89F6-7F3A6FD63B09}" type="pres">
      <dgm:prSet presAssocID="{07AB577A-1E8D-40EF-9B11-DE79E455C885}"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9F0C0DE-5EED-4385-8EC2-845F7137FB9D}" type="pres">
      <dgm:prSet presAssocID="{07AB577A-1E8D-40EF-9B11-DE79E455C885}" presName="childNode" presStyleLbl="node1" presStyleIdx="0" presStyleCnt="3">
        <dgm:presLayoutVars>
          <dgm:bulletEnabled val="1"/>
        </dgm:presLayoutVars>
      </dgm:prSet>
      <dgm:spPr/>
      <dgm:t>
        <a:bodyPr/>
        <a:lstStyle/>
        <a:p>
          <a:endParaRPr lang="en-US"/>
        </a:p>
      </dgm:t>
    </dgm:pt>
    <dgm:pt modelId="{86BE6C0F-97F3-42DA-B0B2-2816FB02C74D}" type="pres">
      <dgm:prSet presAssocID="{07AB577A-1E8D-40EF-9B11-DE79E455C885}" presName="parentNode" presStyleLbl="revTx" presStyleIdx="0" presStyleCnt="3">
        <dgm:presLayoutVars>
          <dgm:chMax val="0"/>
          <dgm:bulletEnabled val="1"/>
        </dgm:presLayoutVars>
      </dgm:prSet>
      <dgm:spPr/>
      <dgm:t>
        <a:bodyPr/>
        <a:lstStyle/>
        <a:p>
          <a:endParaRPr lang="en-US"/>
        </a:p>
      </dgm:t>
    </dgm:pt>
    <dgm:pt modelId="{1FB9AB32-FFCD-4BE9-936A-577917960C64}" type="pres">
      <dgm:prSet presAssocID="{5291FDF6-9958-4D5E-A29D-9619F719AE7B}" presName="sibTrans" presStyleCnt="0"/>
      <dgm:spPr/>
    </dgm:pt>
    <dgm:pt modelId="{F8660945-759C-4C78-8A60-4F3E6ABF4883}" type="pres">
      <dgm:prSet presAssocID="{B0857DA9-C6C7-4E83-B553-F14F4D547A1E}" presName="compositeNode" presStyleCnt="0">
        <dgm:presLayoutVars>
          <dgm:bulletEnabled val="1"/>
        </dgm:presLayoutVars>
      </dgm:prSet>
      <dgm:spPr/>
    </dgm:pt>
    <dgm:pt modelId="{C0ED5F75-3444-4A71-B575-67B19E3FD87C}" type="pres">
      <dgm:prSet presAssocID="{B0857DA9-C6C7-4E83-B553-F14F4D547A1E}"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pt>
    <dgm:pt modelId="{7F2665A2-CFFC-4983-B351-FD2BA2E3CFAA}" type="pres">
      <dgm:prSet presAssocID="{B0857DA9-C6C7-4E83-B553-F14F4D547A1E}" presName="childNode" presStyleLbl="node1" presStyleIdx="1" presStyleCnt="3">
        <dgm:presLayoutVars>
          <dgm:bulletEnabled val="1"/>
        </dgm:presLayoutVars>
      </dgm:prSet>
      <dgm:spPr/>
      <dgm:t>
        <a:bodyPr/>
        <a:lstStyle/>
        <a:p>
          <a:endParaRPr lang="en-US"/>
        </a:p>
      </dgm:t>
    </dgm:pt>
    <dgm:pt modelId="{180666CE-D0B2-41E4-BE5B-61C8C2CC5852}" type="pres">
      <dgm:prSet presAssocID="{B0857DA9-C6C7-4E83-B553-F14F4D547A1E}" presName="parentNode" presStyleLbl="revTx" presStyleIdx="1" presStyleCnt="3">
        <dgm:presLayoutVars>
          <dgm:chMax val="0"/>
          <dgm:bulletEnabled val="1"/>
        </dgm:presLayoutVars>
      </dgm:prSet>
      <dgm:spPr/>
    </dgm:pt>
    <dgm:pt modelId="{29BBFDBC-2433-468B-8243-28ACFD7F7B18}" type="pres">
      <dgm:prSet presAssocID="{088F3E01-1CC0-4D4D-9224-953980AD9971}" presName="sibTrans" presStyleCnt="0"/>
      <dgm:spPr/>
    </dgm:pt>
    <dgm:pt modelId="{808E0085-FA24-4391-9712-CB0861795B28}" type="pres">
      <dgm:prSet presAssocID="{3BFE75EF-C35D-4808-9681-AB18FB9BFB2F}" presName="compositeNode" presStyleCnt="0">
        <dgm:presLayoutVars>
          <dgm:bulletEnabled val="1"/>
        </dgm:presLayoutVars>
      </dgm:prSet>
      <dgm:spPr/>
    </dgm:pt>
    <dgm:pt modelId="{56CC1B29-FA7D-4F4A-904C-2AE801305EB4}" type="pres">
      <dgm:prSet presAssocID="{3BFE75EF-C35D-4808-9681-AB18FB9BFB2F}" presName="image" presStyleLbl="fgImgPlace1" presStyleIdx="2" presStyleCnt="3"/>
      <dgm:spPr>
        <a:solidFill>
          <a:schemeClr val="bg1"/>
        </a:solidFill>
        <a:ln>
          <a:noFill/>
        </a:ln>
      </dgm:spPr>
    </dgm:pt>
    <dgm:pt modelId="{4A9E1229-3A33-4EBD-BA02-7DD5557E6556}" type="pres">
      <dgm:prSet presAssocID="{3BFE75EF-C35D-4808-9681-AB18FB9BFB2F}" presName="childNode" presStyleLbl="node1" presStyleIdx="2" presStyleCnt="3">
        <dgm:presLayoutVars>
          <dgm:bulletEnabled val="1"/>
        </dgm:presLayoutVars>
      </dgm:prSet>
      <dgm:spPr>
        <a:ln>
          <a:noFill/>
        </a:ln>
      </dgm:spPr>
      <dgm:t>
        <a:bodyPr/>
        <a:lstStyle/>
        <a:p>
          <a:endParaRPr lang="en-US"/>
        </a:p>
      </dgm:t>
    </dgm:pt>
    <dgm:pt modelId="{7FAB152D-8C6B-46D2-B628-D922A2DB5121}" type="pres">
      <dgm:prSet presAssocID="{3BFE75EF-C35D-4808-9681-AB18FB9BFB2F}" presName="parentNode" presStyleLbl="revTx" presStyleIdx="2" presStyleCnt="3">
        <dgm:presLayoutVars>
          <dgm:chMax val="0"/>
          <dgm:bulletEnabled val="1"/>
        </dgm:presLayoutVars>
      </dgm:prSet>
      <dgm:spPr/>
    </dgm:pt>
  </dgm:ptLst>
  <dgm:cxnLst>
    <dgm:cxn modelId="{0D9258FF-1F78-4C84-8F0B-66D3D0CEE125}" srcId="{9CC7F730-0AA3-400B-9079-3485FBE60A9A}" destId="{B0857DA9-C6C7-4E83-B553-F14F4D547A1E}" srcOrd="1" destOrd="0" parTransId="{FC420A14-4217-4E89-B3E8-55674BF04453}" sibTransId="{088F3E01-1CC0-4D4D-9224-953980AD9971}"/>
    <dgm:cxn modelId="{73A83FF6-151B-4BF3-88CE-DDE330C9145F}" srcId="{9CC7F730-0AA3-400B-9079-3485FBE60A9A}" destId="{07AB577A-1E8D-40EF-9B11-DE79E455C885}" srcOrd="0" destOrd="0" parTransId="{E9B2024A-5B20-4CB4-AC1A-F8429D147C66}" sibTransId="{5291FDF6-9958-4D5E-A29D-9619F719AE7B}"/>
    <dgm:cxn modelId="{077BE6F1-9ABA-4783-A513-D603E8701F3C}" srcId="{B0857DA9-C6C7-4E83-B553-F14F4D547A1E}" destId="{CB7548D4-A4F0-4EA0-85E4-BDCCEE6DAFF8}" srcOrd="2" destOrd="0" parTransId="{B2929106-2D74-492A-BAE6-3D475F21571C}" sibTransId="{5CD4BC74-7916-4420-AB0E-59823A22AC66}"/>
    <dgm:cxn modelId="{F3296B93-D195-4DDB-B1A0-89A442FDF4FE}" srcId="{B0857DA9-C6C7-4E83-B553-F14F4D547A1E}" destId="{9B9299D3-F5C5-4D7D-8EAE-FF09D016B492}" srcOrd="0" destOrd="0" parTransId="{6357AF35-ADFC-48DE-9B8D-3A48E2FD218E}" sibTransId="{61454A32-8421-43AD-82A1-FC332092F02A}"/>
    <dgm:cxn modelId="{4F9D6FEA-9D44-4438-BCB5-43337A82B01A}" type="presOf" srcId="{CD3EC99F-EFAE-41CE-959A-5DE1F0F90520}" destId="{99F0C0DE-5EED-4385-8EC2-845F7137FB9D}" srcOrd="0" destOrd="1" presId="urn:microsoft.com/office/officeart/2005/8/layout/hList2"/>
    <dgm:cxn modelId="{6D9AAB5E-FD5D-4834-ABC3-971D3526BF14}" srcId="{07AB577A-1E8D-40EF-9B11-DE79E455C885}" destId="{CD3EC99F-EFAE-41CE-959A-5DE1F0F90520}" srcOrd="1" destOrd="0" parTransId="{6D5B61B3-40BB-4059-881B-670E2E30F23B}" sibTransId="{5BD72191-0C66-4F77-ADCC-E79B204C50BF}"/>
    <dgm:cxn modelId="{DF32107B-C271-4310-99ED-603D013C0211}" type="presOf" srcId="{9CC7F730-0AA3-400B-9079-3485FBE60A9A}" destId="{DAA2E313-E601-40ED-ADD1-1FE4CC4059FF}" srcOrd="0" destOrd="0" presId="urn:microsoft.com/office/officeart/2005/8/layout/hList2"/>
    <dgm:cxn modelId="{97A85E06-0539-49FE-B9E6-072A341E3750}" srcId="{07AB577A-1E8D-40EF-9B11-DE79E455C885}" destId="{F5B0BD97-7476-4581-A324-D55988DB06BA}" srcOrd="0" destOrd="0" parTransId="{E4B45EDB-A191-4415-955A-D1AEC0DD5C35}" sibTransId="{2525AB06-41B3-49D7-A544-A8FC3B1D89A6}"/>
    <dgm:cxn modelId="{11AD1970-6150-4BC2-A59C-4257A33DB8DB}" type="presOf" srcId="{07AB577A-1E8D-40EF-9B11-DE79E455C885}" destId="{86BE6C0F-97F3-42DA-B0B2-2816FB02C74D}" srcOrd="0" destOrd="0" presId="urn:microsoft.com/office/officeart/2005/8/layout/hList2"/>
    <dgm:cxn modelId="{92E94BBD-C976-438A-8E51-25F5D97B11F6}" type="presOf" srcId="{3BFE75EF-C35D-4808-9681-AB18FB9BFB2F}" destId="{7FAB152D-8C6B-46D2-B628-D922A2DB5121}" srcOrd="0" destOrd="0" presId="urn:microsoft.com/office/officeart/2005/8/layout/hList2"/>
    <dgm:cxn modelId="{60196CD6-A60E-416B-8E1E-2F7AB9961DCB}" srcId="{9CC7F730-0AA3-400B-9079-3485FBE60A9A}" destId="{3BFE75EF-C35D-4808-9681-AB18FB9BFB2F}" srcOrd="2" destOrd="0" parTransId="{7F0FAF31-B36D-43D5-9660-1B0F1AF4EE7A}" sibTransId="{E3250F26-D317-412B-BC29-29C7F7051C29}"/>
    <dgm:cxn modelId="{202F4FF6-099D-4396-B2F0-860DC973400D}" type="presOf" srcId="{93B47CA2-EBE5-4A06-A50A-2133681899FF}" destId="{99F0C0DE-5EED-4385-8EC2-845F7137FB9D}" srcOrd="0" destOrd="2" presId="urn:microsoft.com/office/officeart/2005/8/layout/hList2"/>
    <dgm:cxn modelId="{604876E8-25B2-484A-B4F0-0C266B052C4F}" type="presOf" srcId="{9B9299D3-F5C5-4D7D-8EAE-FF09D016B492}" destId="{7F2665A2-CFFC-4983-B351-FD2BA2E3CFAA}" srcOrd="0" destOrd="0" presId="urn:microsoft.com/office/officeart/2005/8/layout/hList2"/>
    <dgm:cxn modelId="{3C9A7022-F21B-46E8-84B5-083A93ECCA45}" type="presOf" srcId="{CB7548D4-A4F0-4EA0-85E4-BDCCEE6DAFF8}" destId="{7F2665A2-CFFC-4983-B351-FD2BA2E3CFAA}" srcOrd="0" destOrd="2" presId="urn:microsoft.com/office/officeart/2005/8/layout/hList2"/>
    <dgm:cxn modelId="{BE59C020-86AF-4228-9C5C-9EA3B5D1DF08}" type="presOf" srcId="{DB667D9A-BC80-4D05-A137-1F71CC7E3260}" destId="{7F2665A2-CFFC-4983-B351-FD2BA2E3CFAA}" srcOrd="0" destOrd="1" presId="urn:microsoft.com/office/officeart/2005/8/layout/hList2"/>
    <dgm:cxn modelId="{6C267A2B-A036-4A9B-933E-C3F5B541DFE3}" type="presOf" srcId="{F5B0BD97-7476-4581-A324-D55988DB06BA}" destId="{99F0C0DE-5EED-4385-8EC2-845F7137FB9D}" srcOrd="0" destOrd="0" presId="urn:microsoft.com/office/officeart/2005/8/layout/hList2"/>
    <dgm:cxn modelId="{EC973203-65A4-4D21-A803-2431D59BCB75}" srcId="{07AB577A-1E8D-40EF-9B11-DE79E455C885}" destId="{93B47CA2-EBE5-4A06-A50A-2133681899FF}" srcOrd="2" destOrd="0" parTransId="{11001839-7004-48A2-A97B-2E63A5BF4AF3}" sibTransId="{B1B9BCFA-8178-4B24-98F6-CCAC263847D6}"/>
    <dgm:cxn modelId="{2FD6BA3E-0E99-40A8-9D5D-D39585014BF3}" type="presOf" srcId="{B0857DA9-C6C7-4E83-B553-F14F4D547A1E}" destId="{180666CE-D0B2-41E4-BE5B-61C8C2CC5852}" srcOrd="0" destOrd="0" presId="urn:microsoft.com/office/officeart/2005/8/layout/hList2"/>
    <dgm:cxn modelId="{A20C61C2-D11F-494B-97DD-6B0C9A5276B2}" srcId="{B0857DA9-C6C7-4E83-B553-F14F4D547A1E}" destId="{DB667D9A-BC80-4D05-A137-1F71CC7E3260}" srcOrd="1" destOrd="0" parTransId="{66A1D11D-57AE-40BF-A2AC-5FDD1F5C4F65}" sibTransId="{32517987-8454-4F0B-B3B2-749EBD707642}"/>
    <dgm:cxn modelId="{9106EE3E-55E4-400A-9066-B98B19F95FE7}" type="presParOf" srcId="{DAA2E313-E601-40ED-ADD1-1FE4CC4059FF}" destId="{93751829-BA3E-4EAE-95FB-AD8B9338CC93}" srcOrd="0" destOrd="0" presId="urn:microsoft.com/office/officeart/2005/8/layout/hList2"/>
    <dgm:cxn modelId="{33FF2425-E8AC-4FB3-A497-244BCF0CED3A}" type="presParOf" srcId="{93751829-BA3E-4EAE-95FB-AD8B9338CC93}" destId="{94252DB1-15A9-4752-89F6-7F3A6FD63B09}" srcOrd="0" destOrd="0" presId="urn:microsoft.com/office/officeart/2005/8/layout/hList2"/>
    <dgm:cxn modelId="{BE6E69A7-EF27-4936-B85E-13BCB7F4111A}" type="presParOf" srcId="{93751829-BA3E-4EAE-95FB-AD8B9338CC93}" destId="{99F0C0DE-5EED-4385-8EC2-845F7137FB9D}" srcOrd="1" destOrd="0" presId="urn:microsoft.com/office/officeart/2005/8/layout/hList2"/>
    <dgm:cxn modelId="{368C403E-8EE9-44B3-9483-07235D893804}" type="presParOf" srcId="{93751829-BA3E-4EAE-95FB-AD8B9338CC93}" destId="{86BE6C0F-97F3-42DA-B0B2-2816FB02C74D}" srcOrd="2" destOrd="0" presId="urn:microsoft.com/office/officeart/2005/8/layout/hList2"/>
    <dgm:cxn modelId="{234D39B4-B115-4F28-92AF-C3E9EA6E2806}" type="presParOf" srcId="{DAA2E313-E601-40ED-ADD1-1FE4CC4059FF}" destId="{1FB9AB32-FFCD-4BE9-936A-577917960C64}" srcOrd="1" destOrd="0" presId="urn:microsoft.com/office/officeart/2005/8/layout/hList2"/>
    <dgm:cxn modelId="{71428416-CD61-434D-B785-EC5F96E4D1A2}" type="presParOf" srcId="{DAA2E313-E601-40ED-ADD1-1FE4CC4059FF}" destId="{F8660945-759C-4C78-8A60-4F3E6ABF4883}" srcOrd="2" destOrd="0" presId="urn:microsoft.com/office/officeart/2005/8/layout/hList2"/>
    <dgm:cxn modelId="{7E144A44-7035-4304-ADD4-FD0E1DF3F05A}" type="presParOf" srcId="{F8660945-759C-4C78-8A60-4F3E6ABF4883}" destId="{C0ED5F75-3444-4A71-B575-67B19E3FD87C}" srcOrd="0" destOrd="0" presId="urn:microsoft.com/office/officeart/2005/8/layout/hList2"/>
    <dgm:cxn modelId="{51F794FD-C40E-4C40-A7DA-BDF0230149BF}" type="presParOf" srcId="{F8660945-759C-4C78-8A60-4F3E6ABF4883}" destId="{7F2665A2-CFFC-4983-B351-FD2BA2E3CFAA}" srcOrd="1" destOrd="0" presId="urn:microsoft.com/office/officeart/2005/8/layout/hList2"/>
    <dgm:cxn modelId="{22874843-9A59-4EC5-8AEF-3A7C7CA39D67}" type="presParOf" srcId="{F8660945-759C-4C78-8A60-4F3E6ABF4883}" destId="{180666CE-D0B2-41E4-BE5B-61C8C2CC5852}" srcOrd="2" destOrd="0" presId="urn:microsoft.com/office/officeart/2005/8/layout/hList2"/>
    <dgm:cxn modelId="{A9401DA1-5FF9-4751-9D90-F8C94C4A1522}" type="presParOf" srcId="{DAA2E313-E601-40ED-ADD1-1FE4CC4059FF}" destId="{29BBFDBC-2433-468B-8243-28ACFD7F7B18}" srcOrd="3" destOrd="0" presId="urn:microsoft.com/office/officeart/2005/8/layout/hList2"/>
    <dgm:cxn modelId="{FE7818AD-10B4-4B57-853B-1154F2CAFB55}" type="presParOf" srcId="{DAA2E313-E601-40ED-ADD1-1FE4CC4059FF}" destId="{808E0085-FA24-4391-9712-CB0861795B28}" srcOrd="4" destOrd="0" presId="urn:microsoft.com/office/officeart/2005/8/layout/hList2"/>
    <dgm:cxn modelId="{5AA94253-4F8D-49EC-B53F-BBE21D187FF9}" type="presParOf" srcId="{808E0085-FA24-4391-9712-CB0861795B28}" destId="{56CC1B29-FA7D-4F4A-904C-2AE801305EB4}" srcOrd="0" destOrd="0" presId="urn:microsoft.com/office/officeart/2005/8/layout/hList2"/>
    <dgm:cxn modelId="{8A40720E-6013-4379-B933-28709D794351}" type="presParOf" srcId="{808E0085-FA24-4391-9712-CB0861795B28}" destId="{4A9E1229-3A33-4EBD-BA02-7DD5557E6556}" srcOrd="1" destOrd="0" presId="urn:microsoft.com/office/officeart/2005/8/layout/hList2"/>
    <dgm:cxn modelId="{DED2D524-DFDE-49BA-BA14-8687407D1008}" type="presParOf" srcId="{808E0085-FA24-4391-9712-CB0861795B28}" destId="{7FAB152D-8C6B-46D2-B628-D922A2DB5121}"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E6C0F-97F3-42DA-B0B2-2816FB02C74D}">
      <dsp:nvSpPr>
        <dsp:cNvPr id="0" name=""/>
        <dsp:cNvSpPr/>
      </dsp:nvSpPr>
      <dsp:spPr>
        <a:xfrm rot="16200000">
          <a:off x="-641189" y="1159177"/>
          <a:ext cx="1721313" cy="348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7423" bIns="0" numCol="1" spcCol="1270" anchor="t" anchorCtr="0">
          <a:noAutofit/>
        </a:bodyPr>
        <a:lstStyle/>
        <a:p>
          <a:pPr lvl="0" algn="r" defTabSz="977900">
            <a:lnSpc>
              <a:spcPct val="90000"/>
            </a:lnSpc>
            <a:spcBef>
              <a:spcPct val="0"/>
            </a:spcBef>
            <a:spcAft>
              <a:spcPct val="35000"/>
            </a:spcAft>
          </a:pPr>
          <a:r>
            <a:rPr lang="en-US" sz="2200" kern="1200" dirty="0" smtClean="0">
              <a:latin typeface="Cabin" panose="020B0803050202020004" pitchFamily="34" charset="0"/>
            </a:rPr>
            <a:t>TWITTER</a:t>
          </a:r>
          <a:endParaRPr lang="en-US" sz="2200" kern="1200" dirty="0">
            <a:latin typeface="Cabin" panose="020B0803050202020004" pitchFamily="34" charset="0"/>
          </a:endParaRPr>
        </a:p>
      </dsp:txBody>
      <dsp:txXfrm>
        <a:off x="-641189" y="1159177"/>
        <a:ext cx="1721313" cy="348574"/>
      </dsp:txXfrm>
    </dsp:sp>
    <dsp:sp modelId="{99F0C0DE-5EED-4385-8EC2-845F7137FB9D}">
      <dsp:nvSpPr>
        <dsp:cNvPr id="0" name=""/>
        <dsp:cNvSpPr/>
      </dsp:nvSpPr>
      <dsp:spPr>
        <a:xfrm>
          <a:off x="393754" y="472808"/>
          <a:ext cx="1736269" cy="172131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07423"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ADVOCATE A</a:t>
          </a:r>
          <a:endParaRPr lang="en-US" sz="1200" kern="1200" dirty="0">
            <a:latin typeface="Cabin" panose="020B0803050202020004" pitchFamily="34" charset="0"/>
          </a:endParaRPr>
        </a:p>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MOTIVATED BY CHRISTIAN ISSUES</a:t>
          </a:r>
          <a:endParaRPr lang="en-US" sz="1200" kern="1200" dirty="0">
            <a:latin typeface="Cabin" panose="020B0803050202020004" pitchFamily="34" charset="0"/>
          </a:endParaRPr>
        </a:p>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ENGAGED IN #SCOTUS, #BABIES</a:t>
          </a:r>
          <a:endParaRPr lang="en-US" sz="1200" kern="1200" dirty="0">
            <a:latin typeface="Cabin" panose="020B0803050202020004" pitchFamily="34" charset="0"/>
          </a:endParaRPr>
        </a:p>
      </dsp:txBody>
      <dsp:txXfrm>
        <a:off x="393754" y="472808"/>
        <a:ext cx="1736269" cy="1721313"/>
      </dsp:txXfrm>
    </dsp:sp>
    <dsp:sp modelId="{94252DB1-15A9-4752-89F6-7F3A6FD63B09}">
      <dsp:nvSpPr>
        <dsp:cNvPr id="0" name=""/>
        <dsp:cNvSpPr/>
      </dsp:nvSpPr>
      <dsp:spPr>
        <a:xfrm>
          <a:off x="45180" y="12690"/>
          <a:ext cx="697148" cy="6971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666CE-D0B2-41E4-BE5B-61C8C2CC5852}">
      <dsp:nvSpPr>
        <dsp:cNvPr id="0" name=""/>
        <dsp:cNvSpPr/>
      </dsp:nvSpPr>
      <dsp:spPr>
        <a:xfrm rot="16200000">
          <a:off x="1913120" y="1159177"/>
          <a:ext cx="1721313" cy="348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7423" bIns="0" numCol="1" spcCol="1270" anchor="t" anchorCtr="0">
          <a:noAutofit/>
        </a:bodyPr>
        <a:lstStyle/>
        <a:p>
          <a:pPr lvl="0" algn="r" defTabSz="977900">
            <a:lnSpc>
              <a:spcPct val="90000"/>
            </a:lnSpc>
            <a:spcBef>
              <a:spcPct val="0"/>
            </a:spcBef>
            <a:spcAft>
              <a:spcPct val="35000"/>
            </a:spcAft>
          </a:pPr>
          <a:r>
            <a:rPr lang="en-US" sz="2200" kern="1200" dirty="0" smtClean="0">
              <a:latin typeface="Cabin" panose="020B0803050202020004" pitchFamily="34" charset="0"/>
            </a:rPr>
            <a:t>FACEBOOK</a:t>
          </a:r>
          <a:endParaRPr lang="en-US" sz="2200" kern="1200" dirty="0">
            <a:latin typeface="Cabin" panose="020B0803050202020004" pitchFamily="34" charset="0"/>
          </a:endParaRPr>
        </a:p>
      </dsp:txBody>
      <dsp:txXfrm>
        <a:off x="1913120" y="1159177"/>
        <a:ext cx="1721313" cy="348574"/>
      </dsp:txXfrm>
    </dsp:sp>
    <dsp:sp modelId="{7F2665A2-CFFC-4983-B351-FD2BA2E3CFAA}">
      <dsp:nvSpPr>
        <dsp:cNvPr id="0" name=""/>
        <dsp:cNvSpPr/>
      </dsp:nvSpPr>
      <dsp:spPr>
        <a:xfrm>
          <a:off x="2948064" y="472808"/>
          <a:ext cx="1736269" cy="172131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307423"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INFLUENCER 1</a:t>
          </a:r>
          <a:endParaRPr lang="en-US" sz="1200" kern="1200" dirty="0">
            <a:latin typeface="Cabin" panose="020B0803050202020004" pitchFamily="34" charset="0"/>
          </a:endParaRPr>
        </a:p>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MOTIVATED BY CUTE PICTURES</a:t>
          </a:r>
          <a:endParaRPr lang="en-US" sz="1200" kern="1200" dirty="0">
            <a:latin typeface="Cabin" panose="020B0803050202020004" pitchFamily="34" charset="0"/>
          </a:endParaRPr>
        </a:p>
        <a:p>
          <a:pPr marL="114300" lvl="1" indent="-114300" algn="l" defTabSz="533400">
            <a:lnSpc>
              <a:spcPct val="90000"/>
            </a:lnSpc>
            <a:spcBef>
              <a:spcPct val="0"/>
            </a:spcBef>
            <a:spcAft>
              <a:spcPct val="15000"/>
            </a:spcAft>
            <a:buChar char="••"/>
          </a:pPr>
          <a:r>
            <a:rPr lang="en-US" sz="1200" kern="1200" dirty="0" smtClean="0">
              <a:latin typeface="Cabin" panose="020B0803050202020004" pitchFamily="34" charset="0"/>
            </a:rPr>
            <a:t>ENGAGED IN HYPERLOCAL CONVERSATIONS</a:t>
          </a:r>
          <a:endParaRPr lang="en-US" sz="1200" kern="1200" dirty="0">
            <a:latin typeface="Cabin" panose="020B0803050202020004" pitchFamily="34" charset="0"/>
          </a:endParaRPr>
        </a:p>
      </dsp:txBody>
      <dsp:txXfrm>
        <a:off x="2948064" y="472808"/>
        <a:ext cx="1736269" cy="1721313"/>
      </dsp:txXfrm>
    </dsp:sp>
    <dsp:sp modelId="{C0ED5F75-3444-4A71-B575-67B19E3FD87C}">
      <dsp:nvSpPr>
        <dsp:cNvPr id="0" name=""/>
        <dsp:cNvSpPr/>
      </dsp:nvSpPr>
      <dsp:spPr>
        <a:xfrm>
          <a:off x="2599489" y="12690"/>
          <a:ext cx="697148" cy="69714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AB152D-8C6B-46D2-B628-D922A2DB5121}">
      <dsp:nvSpPr>
        <dsp:cNvPr id="0" name=""/>
        <dsp:cNvSpPr/>
      </dsp:nvSpPr>
      <dsp:spPr>
        <a:xfrm rot="16200000">
          <a:off x="4467429" y="1159177"/>
          <a:ext cx="1721313" cy="348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7423" bIns="0" numCol="1" spcCol="1270" anchor="t" anchorCtr="0">
          <a:noAutofit/>
        </a:bodyPr>
        <a:lstStyle/>
        <a:p>
          <a:pPr lvl="0" algn="r" defTabSz="977900">
            <a:lnSpc>
              <a:spcPct val="90000"/>
            </a:lnSpc>
            <a:spcBef>
              <a:spcPct val="0"/>
            </a:spcBef>
            <a:spcAft>
              <a:spcPct val="35000"/>
            </a:spcAft>
          </a:pPr>
          <a:r>
            <a:rPr lang="en-US" sz="2200" kern="1200" dirty="0" smtClean="0"/>
            <a:t> </a:t>
          </a:r>
          <a:endParaRPr lang="en-US" sz="2200" kern="1200" dirty="0"/>
        </a:p>
      </dsp:txBody>
      <dsp:txXfrm>
        <a:off x="4467429" y="1159177"/>
        <a:ext cx="1721313" cy="348574"/>
      </dsp:txXfrm>
    </dsp:sp>
    <dsp:sp modelId="{4A9E1229-3A33-4EBD-BA02-7DD5557E6556}">
      <dsp:nvSpPr>
        <dsp:cNvPr id="0" name=""/>
        <dsp:cNvSpPr/>
      </dsp:nvSpPr>
      <dsp:spPr>
        <a:xfrm>
          <a:off x="5502373" y="472808"/>
          <a:ext cx="1736269" cy="172131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CC1B29-FA7D-4F4A-904C-2AE801305EB4}">
      <dsp:nvSpPr>
        <dsp:cNvPr id="0" name=""/>
        <dsp:cNvSpPr/>
      </dsp:nvSpPr>
      <dsp:spPr>
        <a:xfrm>
          <a:off x="5153799" y="12690"/>
          <a:ext cx="697148" cy="697148"/>
        </a:xfrm>
        <a:prstGeom prst="rect">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3C732909-7BBB-40BA-B52C-63AADA37C077}" type="datetimeFigureOut">
              <a:rPr lang="en-US" smtClean="0"/>
              <a:t>6/18/2015</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8C773697-605F-4D5F-98FF-5D1731DF0FC5}" type="slidenum">
              <a:rPr lang="en-US" smtClean="0"/>
              <a:t>‹#›</a:t>
            </a:fld>
            <a:endParaRPr lang="en-US"/>
          </a:p>
        </p:txBody>
      </p:sp>
    </p:spTree>
    <p:extLst>
      <p:ext uri="{BB962C8B-B14F-4D97-AF65-F5344CB8AC3E}">
        <p14:creationId xmlns:p14="http://schemas.microsoft.com/office/powerpoint/2010/main" val="4061719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0F5C9643-07F5-40EB-AB97-C1B0ECD3887F}" type="datetimeFigureOut">
              <a:rPr lang="en-US" smtClean="0"/>
              <a:t>6/11/2015</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B13D6901-B125-48E5-A63F-4A9F5EF189E3}" type="slidenum">
              <a:rPr lang="en-US" smtClean="0"/>
              <a:t>‹#›</a:t>
            </a:fld>
            <a:endParaRPr lang="en-US"/>
          </a:p>
        </p:txBody>
      </p:sp>
    </p:spTree>
    <p:extLst>
      <p:ext uri="{BB962C8B-B14F-4D97-AF65-F5344CB8AC3E}">
        <p14:creationId xmlns:p14="http://schemas.microsoft.com/office/powerpoint/2010/main" val="21407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1</a:t>
            </a:fld>
            <a:endParaRPr lang="en-US"/>
          </a:p>
        </p:txBody>
      </p:sp>
    </p:spTree>
    <p:extLst>
      <p:ext uri="{BB962C8B-B14F-4D97-AF65-F5344CB8AC3E}">
        <p14:creationId xmlns:p14="http://schemas.microsoft.com/office/powerpoint/2010/main" val="44652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408" indent="-233408"/>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10</a:t>
            </a:fld>
            <a:endParaRPr lang="en-US"/>
          </a:p>
        </p:txBody>
      </p:sp>
    </p:spTree>
    <p:extLst>
      <p:ext uri="{BB962C8B-B14F-4D97-AF65-F5344CB8AC3E}">
        <p14:creationId xmlns:p14="http://schemas.microsoft.com/office/powerpoint/2010/main" val="3865951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408" indent="-233408"/>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11</a:t>
            </a:fld>
            <a:endParaRPr lang="en-US"/>
          </a:p>
        </p:txBody>
      </p:sp>
    </p:spTree>
    <p:extLst>
      <p:ext uri="{BB962C8B-B14F-4D97-AF65-F5344CB8AC3E}">
        <p14:creationId xmlns:p14="http://schemas.microsoft.com/office/powerpoint/2010/main" val="1884375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408" indent="-233408"/>
            <a:r>
              <a:rPr lang="en-US" dirty="0" smtClean="0"/>
              <a:t>Because there is that brand awareness and brand loyalty, hospital accounts have an opportunity</a:t>
            </a:r>
            <a:r>
              <a:rPr lang="en-US" baseline="0" dirty="0" smtClean="0"/>
              <a:t> to impact more than the customer base.</a:t>
            </a:r>
          </a:p>
          <a:p>
            <a:pPr marL="233408" indent="-233408"/>
            <a:endParaRPr lang="en-US" baseline="0" dirty="0" smtClean="0"/>
          </a:p>
          <a:p>
            <a:pPr marL="233408" indent="-233408"/>
            <a:r>
              <a:rPr lang="en-US" dirty="0" smtClean="0"/>
              <a:t>Key </a:t>
            </a:r>
            <a:r>
              <a:rPr lang="en-US" dirty="0" smtClean="0"/>
              <a:t>Influencers – these are people online who have large followings,</a:t>
            </a:r>
            <a:r>
              <a:rPr lang="en-US" baseline="0" dirty="0" smtClean="0"/>
              <a:t> who post information that others willingly and actively share with their own networks, and who drive conversation. An influencer might be a well-educated person who is active in his or her areas of interest professionally, or it might be a mom who has an aging parent with lymphoma on Medicare or a child with diabetes. </a:t>
            </a:r>
          </a:p>
          <a:p>
            <a:pPr marL="233408" indent="-233408"/>
            <a:endParaRPr lang="en-US" baseline="0" dirty="0" smtClean="0"/>
          </a:p>
          <a:p>
            <a:pPr marL="233408" indent="-233408" defTabSz="933633">
              <a:defRPr/>
            </a:pPr>
            <a:r>
              <a:rPr lang="en-US" dirty="0" smtClean="0"/>
              <a:t>Key uses – drives</a:t>
            </a:r>
            <a:r>
              <a:rPr lang="en-US" baseline="0" dirty="0" smtClean="0"/>
              <a:t> mass support around niche issues, crowdsourcing legislative priorities (do people care?), determining unlikely partnerships (cross-sector orgs may realize share same position), reframe policy narrative in real time (live tweet what testimony really means, what is missing, what is perceived as inaccurate).</a:t>
            </a:r>
            <a:endParaRPr lang="en-US" dirty="0" smtClean="0"/>
          </a:p>
          <a:p>
            <a:pPr marL="233408" indent="-233408"/>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12</a:t>
            </a:fld>
            <a:endParaRPr lang="en-US"/>
          </a:p>
        </p:txBody>
      </p:sp>
    </p:spTree>
    <p:extLst>
      <p:ext uri="{BB962C8B-B14F-4D97-AF65-F5344CB8AC3E}">
        <p14:creationId xmlns:p14="http://schemas.microsoft.com/office/powerpoint/2010/main" val="22725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408" indent="-233408"/>
            <a:r>
              <a:rPr lang="en-US" dirty="0" smtClean="0"/>
              <a:t>You as individuals can enhance</a:t>
            </a:r>
            <a:r>
              <a:rPr lang="en-US" baseline="0" dirty="0" smtClean="0"/>
              <a:t> that effort exponentially, given you are a person people can put a face to. </a:t>
            </a:r>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13</a:t>
            </a:fld>
            <a:endParaRPr lang="en-US"/>
          </a:p>
        </p:txBody>
      </p:sp>
    </p:spTree>
    <p:extLst>
      <p:ext uri="{BB962C8B-B14F-4D97-AF65-F5344CB8AC3E}">
        <p14:creationId xmlns:p14="http://schemas.microsoft.com/office/powerpoint/2010/main" val="301039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dirty="0" smtClean="0"/>
              <a:t>Congressional Chiefs of Staff have told the National</a:t>
            </a:r>
            <a:r>
              <a:rPr lang="en-US" baseline="0" dirty="0" smtClean="0"/>
              <a:t> Journal – </a:t>
            </a:r>
          </a:p>
          <a:p>
            <a:pPr eaLnBrk="1" hangingPunct="1"/>
            <a:endParaRPr lang="en-US" baseline="0" dirty="0" smtClean="0"/>
          </a:p>
          <a:p>
            <a:pPr eaLnBrk="1" hangingPunct="1"/>
            <a:r>
              <a:rPr lang="en-US" baseline="0" dirty="0" smtClean="0"/>
              <a:t>They listen to what interest groups and leadership are saying, helps them form a narrative around their viewpoint, or even augment their view.</a:t>
            </a:r>
          </a:p>
          <a:p>
            <a:pPr eaLnBrk="1" hangingPunct="1"/>
            <a:r>
              <a:rPr lang="en-US" baseline="0" dirty="0" smtClean="0"/>
              <a:t>They have rethought a vote or taken a different angle on a bill based on what’s happening online. And definitely at the provision level. </a:t>
            </a:r>
          </a:p>
          <a:p>
            <a:pPr eaLnBrk="1" hangingPunct="1"/>
            <a:r>
              <a:rPr lang="en-US" baseline="0" dirty="0" smtClean="0"/>
              <a:t>They gauge whether or not a position they’d like to take will be popular – helps determine if and how hard to push for something.</a:t>
            </a:r>
          </a:p>
          <a:p>
            <a:pPr eaLnBrk="1" hangingPunct="1"/>
            <a:endParaRPr lang="en-US" baseline="0" dirty="0" smtClean="0"/>
          </a:p>
          <a:p>
            <a:pPr eaLnBrk="1" hangingPunct="1"/>
            <a:r>
              <a:rPr lang="en-US" baseline="0" dirty="0" smtClean="0"/>
              <a:t>From Edelman 2011 report:</a:t>
            </a:r>
          </a:p>
          <a:p>
            <a:pPr eaLnBrk="1" hangingPunct="1"/>
            <a:endParaRPr lang="en-US" baseline="0" dirty="0" smtClean="0"/>
          </a:p>
          <a:p>
            <a:pPr eaLnBrk="1" hangingPunct="1"/>
            <a:r>
              <a:rPr lang="en-US" dirty="0" smtClean="0"/>
              <a:t>While the majority of Congressional tweets – between half and two-thirds – dealt with legislation, official events, or political issues of the day, a significant portion of Congressional tweets touched upon other subjects. Members devoted roughly one in six tweets to human interest stories, such as remembering 9/11, saluting the troops, and acknowledging birthdays and holidays. Personality.</a:t>
            </a:r>
          </a:p>
          <a:p>
            <a:pPr eaLnBrk="1" hangingPunct="1"/>
            <a:endParaRPr lang="en-US" dirty="0" smtClean="0"/>
          </a:p>
          <a:p>
            <a:pPr eaLnBrk="1" hangingPunct="1"/>
            <a:r>
              <a:rPr lang="en-US" dirty="0" smtClean="0"/>
              <a:t>Members of Congress are not afraid to tweet while in session. In the Senate, this behavior split neatly along party lines: Senate Democrats sent slightly more tweets while the Senate was in session, while Senate Republicans were more likely to tweet while adjourned. This disparity did not carry over to the House, where representatives from both parties posted the bulk of their tweets while adjourned. Thanks to the fact that smartphones and tablets are now allowed on the floor of the House of Representatives, Twitter could potentially give constituents real-time access to their elected officials in the heat of political debate.</a:t>
            </a:r>
          </a:p>
        </p:txBody>
      </p:sp>
      <p:sp>
        <p:nvSpPr>
          <p:cNvPr id="69636" name="Slide Number Placeholder 3"/>
          <p:cNvSpPr>
            <a:spLocks noGrp="1"/>
          </p:cNvSpPr>
          <p:nvPr>
            <p:ph type="sldNum" sz="quarter" idx="5"/>
          </p:nvPr>
        </p:nvSpPr>
        <p:spPr>
          <a:noFill/>
        </p:spPr>
        <p:txBody>
          <a:bodyPr/>
          <a:lstStyle/>
          <a:p>
            <a:fld id="{3107EFB2-8553-4DD1-B299-24CE58E7E024}" type="slidenum">
              <a:rPr lang="en-US"/>
              <a:pPr/>
              <a:t>14</a:t>
            </a:fld>
            <a:endParaRPr lang="en-US"/>
          </a:p>
        </p:txBody>
      </p:sp>
    </p:spTree>
    <p:extLst>
      <p:ext uri="{BB962C8B-B14F-4D97-AF65-F5344CB8AC3E}">
        <p14:creationId xmlns:p14="http://schemas.microsoft.com/office/powerpoint/2010/main" val="428333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of House and Senate offices by the Congressional Management Foundation -The study polled Capitol Hill communications directors, legislative directors and legislative assistants in July and August 2014 </a:t>
            </a:r>
          </a:p>
          <a:p>
            <a:endParaRPr lang="en-US" dirty="0"/>
          </a:p>
          <a:p>
            <a:pPr defTabSz="924916"/>
            <a:r>
              <a:rPr lang="en-US" dirty="0" smtClean="0"/>
              <a:t> although social media’s influence is rising among Congressional offices, seeing an issue pop up in tweets or comments in just one instance is generally not enough to get their attention. At the same time, so-called “thunderclaps,” when advocates tweet a prearranged message at an account all at once, are not seen as authentic communication. But if tweets and comments on an issue appear over the course of many days on social media accounts, staffers will notice. These repeated interactions have to have a human element: simply tweeting or posting the exact same language over and over again will not convince staff that a real constituent concern is being expressed.</a:t>
            </a:r>
          </a:p>
          <a:p>
            <a:endParaRPr lang="en-US" dirty="0"/>
          </a:p>
        </p:txBody>
      </p:sp>
      <p:sp>
        <p:nvSpPr>
          <p:cNvPr id="4" name="Slide Number Placeholder 3"/>
          <p:cNvSpPr>
            <a:spLocks noGrp="1"/>
          </p:cNvSpPr>
          <p:nvPr>
            <p:ph type="sldNum" sz="quarter" idx="10"/>
          </p:nvPr>
        </p:nvSpPr>
        <p:spPr/>
        <p:txBody>
          <a:bodyPr/>
          <a:lstStyle/>
          <a:p>
            <a:fld id="{B13D6901-B125-48E5-A63F-4A9F5EF189E3}" type="slidenum">
              <a:rPr lang="en-US" smtClean="0"/>
              <a:t>15</a:t>
            </a:fld>
            <a:endParaRPr lang="en-US"/>
          </a:p>
        </p:txBody>
      </p:sp>
    </p:spTree>
    <p:extLst>
      <p:ext uri="{BB962C8B-B14F-4D97-AF65-F5344CB8AC3E}">
        <p14:creationId xmlns:p14="http://schemas.microsoft.com/office/powerpoint/2010/main" val="53134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http://connectivity.cqrollcall.com/just-a-handful-of-social-media-comments-can-grab-attention-of-congress-study-shows/</a:t>
            </a:r>
          </a:p>
          <a:p>
            <a:endParaRPr lang="en-US" dirty="0" smtClean="0"/>
          </a:p>
          <a:p>
            <a:r>
              <a:rPr lang="en-US" dirty="0" smtClean="0"/>
              <a:t>My impression:</a:t>
            </a:r>
            <a:r>
              <a:rPr lang="en-US" baseline="0" dirty="0" smtClean="0"/>
              <a:t> Facebook is less anonymous than Twitter and also easier to follow/quantify. All comments on one post versus all tweets on one subject – may or may not relate to the Member specifically. </a:t>
            </a:r>
            <a:endParaRPr lang="en-US" dirty="0"/>
          </a:p>
        </p:txBody>
      </p:sp>
      <p:sp>
        <p:nvSpPr>
          <p:cNvPr id="4" name="Slide Number Placeholder 3"/>
          <p:cNvSpPr>
            <a:spLocks noGrp="1"/>
          </p:cNvSpPr>
          <p:nvPr>
            <p:ph type="sldNum" sz="quarter" idx="10"/>
          </p:nvPr>
        </p:nvSpPr>
        <p:spPr/>
        <p:txBody>
          <a:bodyPr/>
          <a:lstStyle/>
          <a:p>
            <a:fld id="{B13D6901-B125-48E5-A63F-4A9F5EF189E3}" type="slidenum">
              <a:rPr lang="en-US" smtClean="0"/>
              <a:t>16</a:t>
            </a:fld>
            <a:endParaRPr lang="en-US"/>
          </a:p>
        </p:txBody>
      </p:sp>
    </p:spTree>
    <p:extLst>
      <p:ext uri="{BB962C8B-B14F-4D97-AF65-F5344CB8AC3E}">
        <p14:creationId xmlns:p14="http://schemas.microsoft.com/office/powerpoint/2010/main" val="3189934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more toward online</a:t>
            </a:r>
            <a:r>
              <a:rPr lang="en-US" baseline="0" dirty="0" smtClean="0"/>
              <a:t> engagement; </a:t>
            </a:r>
            <a:r>
              <a:rPr lang="en-US" baseline="0" dirty="0" err="1" smtClean="0"/>
              <a:t>prereading</a:t>
            </a:r>
            <a:r>
              <a:rPr lang="en-US" baseline="0" dirty="0" smtClean="0"/>
              <a:t> shows Vines used by administration and others as another mouthpiece. </a:t>
            </a:r>
          </a:p>
          <a:p>
            <a:endParaRPr lang="en-US" baseline="0" dirty="0" smtClean="0"/>
          </a:p>
          <a:p>
            <a:r>
              <a:rPr lang="en-US" dirty="0" smtClean="0"/>
              <a:t>Source</a:t>
            </a:r>
            <a:r>
              <a:rPr lang="en-US" dirty="0" smtClean="0"/>
              <a:t>: https://www.legistorm.com/townhall/top_members.html?search%5Bchamber%5D=&amp;search%5Bparty%5D=&amp;search%5Bstate_id%5D=&amp;search%5Bregion%5D=&amp;search%5Btype%5D=1&amp;search%5Bfrom%5D=2014-06-09&amp;search%5Bto%5D=2015-06-10&amp;commit=Search</a:t>
            </a:r>
            <a:endParaRPr lang="en-US" dirty="0"/>
          </a:p>
        </p:txBody>
      </p:sp>
      <p:sp>
        <p:nvSpPr>
          <p:cNvPr id="4" name="Slide Number Placeholder 3"/>
          <p:cNvSpPr>
            <a:spLocks noGrp="1"/>
          </p:cNvSpPr>
          <p:nvPr>
            <p:ph type="sldNum" sz="quarter" idx="10"/>
          </p:nvPr>
        </p:nvSpPr>
        <p:spPr/>
        <p:txBody>
          <a:bodyPr/>
          <a:lstStyle/>
          <a:p>
            <a:fld id="{B13D6901-B125-48E5-A63F-4A9F5EF189E3}" type="slidenum">
              <a:rPr lang="en-US" smtClean="0"/>
              <a:t>17</a:t>
            </a:fld>
            <a:endParaRPr lang="en-US"/>
          </a:p>
        </p:txBody>
      </p:sp>
    </p:spTree>
    <p:extLst>
      <p:ext uri="{BB962C8B-B14F-4D97-AF65-F5344CB8AC3E}">
        <p14:creationId xmlns:p14="http://schemas.microsoft.com/office/powerpoint/2010/main" val="3604851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Sample pages – </a:t>
            </a:r>
            <a:r>
              <a:rPr lang="en-US" dirty="0" smtClean="0"/>
              <a:t>Left is an example of a town hall hosted via Facebook that will</a:t>
            </a:r>
            <a:r>
              <a:rPr lang="en-US" baseline="0" dirty="0" smtClean="0"/>
              <a:t> exist in perpetuity. </a:t>
            </a:r>
            <a:r>
              <a:rPr lang="en-US" baseline="0" dirty="0" smtClean="0"/>
              <a:t>Note – Rick Scott, smart to open this up, many negative comments. Stupid to not respond – couldn’t find many instances of replies or feedback. If people go ignored, that is pointless</a:t>
            </a:r>
            <a:r>
              <a:rPr lang="en-US" baseline="0" dirty="0" smtClean="0"/>
              <a:t>.</a:t>
            </a:r>
          </a:p>
          <a:p>
            <a:endParaRPr lang="en-US" baseline="0" dirty="0" smtClean="0"/>
          </a:p>
          <a:p>
            <a:r>
              <a:rPr lang="en-US" baseline="0" dirty="0" smtClean="0"/>
              <a:t>On the right, demonstrates they are people and they are authentic. Engaging about entertainment on one day means another day when they ask for support, they are more of a friend. </a:t>
            </a:r>
            <a:endParaRPr lang="en-US" dirty="0" smtClean="0"/>
          </a:p>
        </p:txBody>
      </p:sp>
      <p:sp>
        <p:nvSpPr>
          <p:cNvPr id="63492" name="Slide Number Placeholder 3"/>
          <p:cNvSpPr>
            <a:spLocks noGrp="1"/>
          </p:cNvSpPr>
          <p:nvPr>
            <p:ph type="sldNum" sz="quarter" idx="5"/>
          </p:nvPr>
        </p:nvSpPr>
        <p:spPr>
          <a:noFill/>
        </p:spPr>
        <p:txBody>
          <a:bodyPr/>
          <a:lstStyle/>
          <a:p>
            <a:fld id="{B30B4220-249A-4B21-8332-C5E24D9A81C0}" type="slidenum">
              <a:rPr lang="en-US"/>
              <a:pPr/>
              <a:t>18</a:t>
            </a:fld>
            <a:endParaRPr lang="en-US"/>
          </a:p>
        </p:txBody>
      </p:sp>
    </p:spTree>
    <p:extLst>
      <p:ext uri="{BB962C8B-B14F-4D97-AF65-F5344CB8AC3E}">
        <p14:creationId xmlns:p14="http://schemas.microsoft.com/office/powerpoint/2010/main" val="47916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CT congressman launched this campaign to promote himself for reelection, but it caught on. Co-opted by social media users and government</a:t>
            </a:r>
            <a:r>
              <a:rPr lang="en-US" baseline="0" dirty="0" smtClean="0"/>
              <a:t> officials to promote positive conversation. Monitored to track what people consider successes, what stories are viewed the most, endless possibilities for applying learnings from the data.</a:t>
            </a:r>
            <a:endParaRPr lang="en-US" dirty="0" smtClean="0"/>
          </a:p>
          <a:p>
            <a:r>
              <a:rPr lang="en-US" dirty="0" smtClean="0"/>
              <a:t>Feb</a:t>
            </a:r>
            <a:r>
              <a:rPr lang="en-US" baseline="0" dirty="0" smtClean="0"/>
              <a:t> 2014</a:t>
            </a:r>
            <a:endParaRPr lang="en-US" dirty="0" smtClean="0"/>
          </a:p>
        </p:txBody>
      </p:sp>
      <p:sp>
        <p:nvSpPr>
          <p:cNvPr id="63492" name="Slide Number Placeholder 3"/>
          <p:cNvSpPr>
            <a:spLocks noGrp="1"/>
          </p:cNvSpPr>
          <p:nvPr>
            <p:ph type="sldNum" sz="quarter" idx="5"/>
          </p:nvPr>
        </p:nvSpPr>
        <p:spPr>
          <a:noFill/>
        </p:spPr>
        <p:txBody>
          <a:bodyPr/>
          <a:lstStyle/>
          <a:p>
            <a:fld id="{B30B4220-249A-4B21-8332-C5E24D9A81C0}" type="slidenum">
              <a:rPr lang="en-US"/>
              <a:pPr/>
              <a:t>19</a:t>
            </a:fld>
            <a:endParaRPr lang="en-US"/>
          </a:p>
        </p:txBody>
      </p:sp>
    </p:spTree>
    <p:extLst>
      <p:ext uri="{BB962C8B-B14F-4D97-AF65-F5344CB8AC3E}">
        <p14:creationId xmlns:p14="http://schemas.microsoft.com/office/powerpoint/2010/main" val="347134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2</a:t>
            </a:fld>
            <a:endParaRPr lang="en-US"/>
          </a:p>
        </p:txBody>
      </p:sp>
    </p:spTree>
    <p:extLst>
      <p:ext uri="{BB962C8B-B14F-4D97-AF65-F5344CB8AC3E}">
        <p14:creationId xmlns:p14="http://schemas.microsoft.com/office/powerpoint/2010/main" val="4784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916"/>
            <a:r>
              <a:rPr lang="en-US" dirty="0" smtClean="0"/>
              <a:t>Another example that is more straightforward</a:t>
            </a:r>
          </a:p>
          <a:p>
            <a:pPr defTabSz="924916"/>
            <a:endParaRPr lang="en-US" dirty="0" smtClean="0"/>
          </a:p>
          <a:p>
            <a:pPr defTabSz="924916"/>
            <a:r>
              <a:rPr lang="en-US" dirty="0" smtClean="0"/>
              <a:t>https://media.twitter.com/success/twitter-enhances-rand-pauls-filibuster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13D6901-B125-48E5-A63F-4A9F5EF189E3}" type="slidenum">
              <a:rPr lang="en-US" smtClean="0"/>
              <a:t>20</a:t>
            </a:fld>
            <a:endParaRPr lang="en-US"/>
          </a:p>
        </p:txBody>
      </p:sp>
    </p:spTree>
    <p:extLst>
      <p:ext uri="{BB962C8B-B14F-4D97-AF65-F5344CB8AC3E}">
        <p14:creationId xmlns:p14="http://schemas.microsoft.com/office/powerpoint/2010/main" val="15594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dirty="0" smtClean="0"/>
              <a:t>So as you can</a:t>
            </a:r>
            <a:r>
              <a:rPr lang="en-US" baseline="0" dirty="0" smtClean="0"/>
              <a:t> see, these tools can spark change. You get major influencers to share your content – or become an influencer! – that content then reaches far more people than traditional media and thus encourages behavioral and policy changes.</a:t>
            </a:r>
            <a:endParaRPr lang="en-US" dirty="0" smtClean="0"/>
          </a:p>
        </p:txBody>
      </p:sp>
      <p:sp>
        <p:nvSpPr>
          <p:cNvPr id="69636" name="Slide Number Placeholder 3"/>
          <p:cNvSpPr>
            <a:spLocks noGrp="1"/>
          </p:cNvSpPr>
          <p:nvPr>
            <p:ph type="sldNum" sz="quarter" idx="5"/>
          </p:nvPr>
        </p:nvSpPr>
        <p:spPr>
          <a:noFill/>
        </p:spPr>
        <p:txBody>
          <a:bodyPr/>
          <a:lstStyle/>
          <a:p>
            <a:fld id="{3107EFB2-8553-4DD1-B299-24CE58E7E024}" type="slidenum">
              <a:rPr lang="en-US"/>
              <a:pPr/>
              <a:t>21</a:t>
            </a:fld>
            <a:endParaRPr lang="en-US"/>
          </a:p>
        </p:txBody>
      </p:sp>
    </p:spTree>
    <p:extLst>
      <p:ext uri="{BB962C8B-B14F-4D97-AF65-F5344CB8AC3E}">
        <p14:creationId xmlns:p14="http://schemas.microsoft.com/office/powerpoint/2010/main" val="3814679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22</a:t>
            </a:fld>
            <a:endParaRPr lang="en-US"/>
          </a:p>
        </p:txBody>
      </p:sp>
    </p:spTree>
    <p:extLst>
      <p:ext uri="{BB962C8B-B14F-4D97-AF65-F5344CB8AC3E}">
        <p14:creationId xmlns:p14="http://schemas.microsoft.com/office/powerpoint/2010/main" val="928278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https://media.twitter.com/best-practice/government-politics-what-works-best</a:t>
            </a:r>
          </a:p>
          <a:p>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pPr/>
              <a:t>23</a:t>
            </a:fld>
            <a:endParaRPr lang="en-US"/>
          </a:p>
        </p:txBody>
      </p:sp>
    </p:spTree>
    <p:extLst>
      <p:ext uri="{BB962C8B-B14F-4D97-AF65-F5344CB8AC3E}">
        <p14:creationId xmlns:p14="http://schemas.microsoft.com/office/powerpoint/2010/main" val="2425898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Always asking for money or blood donations. But between those times of need, they also are a value-add for important info</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pPr/>
              <a:t>24</a:t>
            </a:fld>
            <a:endParaRPr lang="en-US"/>
          </a:p>
        </p:txBody>
      </p:sp>
    </p:spTree>
    <p:extLst>
      <p:ext uri="{BB962C8B-B14F-4D97-AF65-F5344CB8AC3E}">
        <p14:creationId xmlns:p14="http://schemas.microsoft.com/office/powerpoint/2010/main" val="402565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pPr/>
              <a:t>25</a:t>
            </a:fld>
            <a:endParaRPr lang="en-US"/>
          </a:p>
        </p:txBody>
      </p:sp>
    </p:spTree>
    <p:extLst>
      <p:ext uri="{BB962C8B-B14F-4D97-AF65-F5344CB8AC3E}">
        <p14:creationId xmlns:p14="http://schemas.microsoft.com/office/powerpoint/2010/main" val="313676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Additional tips:</a:t>
            </a:r>
          </a:p>
          <a:p>
            <a:endParaRPr lang="en-US" baseline="0" dirty="0" smtClean="0"/>
          </a:p>
          <a:p>
            <a:r>
              <a:rPr lang="en-US" dirty="0" smtClean="0"/>
              <a:t>Listening</a:t>
            </a:r>
            <a:r>
              <a:rPr lang="en-US" baseline="0" dirty="0" smtClean="0"/>
              <a:t> summary – list top 5 users by platform who are </a:t>
            </a:r>
            <a:r>
              <a:rPr lang="en-US" baseline="0" dirty="0" smtClean="0"/>
              <a:t>active advocates</a:t>
            </a:r>
            <a:r>
              <a:rPr lang="en-US" baseline="0" dirty="0" smtClean="0"/>
              <a:t>, influencers, what motivates them, what conversations they engage in, etc. Reference it during campaign.</a:t>
            </a:r>
          </a:p>
          <a:p>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pPr/>
              <a:t>26</a:t>
            </a:fld>
            <a:endParaRPr lang="en-US"/>
          </a:p>
        </p:txBody>
      </p:sp>
    </p:spTree>
    <p:extLst>
      <p:ext uri="{BB962C8B-B14F-4D97-AF65-F5344CB8AC3E}">
        <p14:creationId xmlns:p14="http://schemas.microsoft.com/office/powerpoint/2010/main" val="140527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27</a:t>
            </a:fld>
            <a:endParaRPr lang="en-US"/>
          </a:p>
        </p:txBody>
      </p:sp>
    </p:spTree>
    <p:extLst>
      <p:ext uri="{BB962C8B-B14F-4D97-AF65-F5344CB8AC3E}">
        <p14:creationId xmlns:p14="http://schemas.microsoft.com/office/powerpoint/2010/main" val="2515872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Hamlet Act 2 – Polonius says it … </a:t>
            </a:r>
          </a:p>
          <a:p>
            <a:endParaRPr lang="en-US" dirty="0" smtClean="0"/>
          </a:p>
          <a:p>
            <a:r>
              <a:rPr lang="en-US" dirty="0" smtClean="0"/>
              <a:t>You can say a lot in just a few words</a:t>
            </a:r>
            <a:r>
              <a:rPr lang="en-US" baseline="0" dirty="0" smtClean="0"/>
              <a:t> – 140 characters to be exact (little known fact: the # of characters comes from that of a text message – 140 8-bit characters make up an SMS)</a:t>
            </a:r>
          </a:p>
          <a:p>
            <a:r>
              <a:rPr lang="en-US" baseline="0" dirty="0" smtClean="0"/>
              <a:t>People w/common interests can still span many audiences. You are interested in boosting child vaccinations. Well, parents care about vaccines, policy folks, journalists, teachers, academics, researchers, etc. so not just looking for other people in your field. Just others interested in your field.</a:t>
            </a:r>
          </a:p>
          <a:p>
            <a:endParaRPr lang="en-US" baseline="0" dirty="0" smtClean="0"/>
          </a:p>
          <a:p>
            <a:pPr defTabSz="924916">
              <a:defRPr/>
            </a:pPr>
            <a:r>
              <a:rPr lang="en-US" baseline="0" dirty="0" err="1" smtClean="0"/>
              <a:t>Hashtag</a:t>
            </a:r>
            <a:r>
              <a:rPr lang="en-US" baseline="0" dirty="0" smtClean="0"/>
              <a:t> - </a:t>
            </a:r>
            <a:r>
              <a:rPr lang="en-US" dirty="0" smtClean="0"/>
              <a:t>This is when a simple phrase is proceeded by the pound sign (#).  The purpose of a </a:t>
            </a:r>
            <a:r>
              <a:rPr lang="en-US" dirty="0" err="1" smtClean="0"/>
              <a:t>hashtag</a:t>
            </a:r>
            <a:r>
              <a:rPr lang="en-US" dirty="0" smtClean="0"/>
              <a:t> is to bring a sense of organization to conversations that often span many different twitter users.  </a:t>
            </a:r>
            <a:br>
              <a:rPr lang="en-US" dirty="0" smtClean="0"/>
            </a:br>
            <a:r>
              <a:rPr lang="en-US" dirty="0" err="1" smtClean="0"/>
              <a:t>Hashtags</a:t>
            </a:r>
            <a:r>
              <a:rPr lang="en-US" dirty="0" smtClean="0"/>
              <a:t> are often used during the planning (and attendance) of an event</a:t>
            </a:r>
            <a:r>
              <a:rPr lang="en-US" baseline="0" dirty="0" smtClean="0"/>
              <a:t> or around a major news event (#Haiti), but can also be around a topic (#HCR) or for specific audiences/conversations (#</a:t>
            </a:r>
            <a:r>
              <a:rPr lang="en-US" baseline="0" dirty="0" err="1" smtClean="0"/>
              <a:t>journchat</a:t>
            </a:r>
            <a:r>
              <a:rPr lang="en-US" baseline="0" dirty="0" smtClean="0"/>
              <a:t>)</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28</a:t>
            </a:fld>
            <a:endParaRPr lang="en-US"/>
          </a:p>
        </p:txBody>
      </p:sp>
    </p:spTree>
    <p:extLst>
      <p:ext uri="{BB962C8B-B14F-4D97-AF65-F5344CB8AC3E}">
        <p14:creationId xmlns:p14="http://schemas.microsoft.com/office/powerpoint/2010/main" val="44998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D8D73-6E1C-48AD-9BA2-B34644BAFBD4}"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5517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that </a:t>
            </a:r>
            <a:r>
              <a:rPr lang="en-US" baseline="0" dirty="0" err="1" smtClean="0"/>
              <a:t>isnt</a:t>
            </a:r>
            <a:r>
              <a:rPr lang="en-US" baseline="0" dirty="0" smtClean="0"/>
              <a:t> reason enough, consider this: social media are just additional communications tools.</a:t>
            </a:r>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3</a:t>
            </a:fld>
            <a:endParaRPr lang="en-US"/>
          </a:p>
        </p:txBody>
      </p:sp>
    </p:spTree>
    <p:extLst>
      <p:ext uri="{BB962C8B-B14F-4D97-AF65-F5344CB8AC3E}">
        <p14:creationId xmlns:p14="http://schemas.microsoft.com/office/powerpoint/2010/main" val="2341293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will connect with you the same way they would in person –</a:t>
            </a:r>
            <a:r>
              <a:rPr lang="en-US" baseline="0" dirty="0" smtClean="0"/>
              <a:t> they want personality, they want credibility. Admit when you make a mistake, give other users credit when you repost their content, </a:t>
            </a:r>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30</a:t>
            </a:fld>
            <a:endParaRPr lang="en-US"/>
          </a:p>
        </p:txBody>
      </p:sp>
    </p:spTree>
    <p:extLst>
      <p:ext uri="{BB962C8B-B14F-4D97-AF65-F5344CB8AC3E}">
        <p14:creationId xmlns:p14="http://schemas.microsoft.com/office/powerpoint/2010/main" val="2639195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into the “Curriculum” – twitter and </a:t>
            </a:r>
            <a:r>
              <a:rPr lang="en-US" dirty="0" err="1" smtClean="0"/>
              <a:t>facebook</a:t>
            </a:r>
            <a:r>
              <a:rPr lang="en-US" baseline="0" dirty="0" smtClean="0"/>
              <a:t> 101+</a:t>
            </a:r>
          </a:p>
          <a:p>
            <a:endParaRPr lang="en-US" baseline="0" dirty="0" smtClean="0"/>
          </a:p>
          <a:p>
            <a:r>
              <a:rPr lang="en-US" baseline="0" dirty="0" smtClean="0"/>
              <a:t>Read up on real life examples of how social media is enhancing communities</a:t>
            </a:r>
          </a:p>
          <a:p>
            <a:endParaRPr lang="en-US" baseline="0" dirty="0" smtClean="0"/>
          </a:p>
          <a:p>
            <a:r>
              <a:rPr lang="en-US" baseline="0" dirty="0" smtClean="0"/>
              <a:t>The cheat sheet even has a quick reference guide for some of the common shortcuts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31</a:t>
            </a:fld>
            <a:endParaRPr lang="en-US"/>
          </a:p>
        </p:txBody>
      </p:sp>
    </p:spTree>
    <p:extLst>
      <p:ext uri="{BB962C8B-B14F-4D97-AF65-F5344CB8AC3E}">
        <p14:creationId xmlns:p14="http://schemas.microsoft.com/office/powerpoint/2010/main" val="55082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32</a:t>
            </a:fld>
            <a:endParaRPr lang="en-US"/>
          </a:p>
        </p:txBody>
      </p:sp>
    </p:spTree>
    <p:extLst>
      <p:ext uri="{BB962C8B-B14F-4D97-AF65-F5344CB8AC3E}">
        <p14:creationId xmlns:p14="http://schemas.microsoft.com/office/powerpoint/2010/main" val="2349151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People w/common interests can still span many audiences. You are interested in boosting child vaccinations. Well, parents care about vaccines, policy folks, journalists, teachers, academics, researchers, etc. so not just looking for other people in your field. Just others interested in your field.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33</a:t>
            </a:fld>
            <a:endParaRPr lang="en-US"/>
          </a:p>
        </p:txBody>
      </p:sp>
    </p:spTree>
    <p:extLst>
      <p:ext uri="{BB962C8B-B14F-4D97-AF65-F5344CB8AC3E}">
        <p14:creationId xmlns:p14="http://schemas.microsoft.com/office/powerpoint/2010/main" val="1348788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pPr/>
              <a:t>34</a:t>
            </a:fld>
            <a:endParaRPr lang="en-US"/>
          </a:p>
        </p:txBody>
      </p:sp>
    </p:spTree>
    <p:extLst>
      <p:ext uri="{BB962C8B-B14F-4D97-AF65-F5344CB8AC3E}">
        <p14:creationId xmlns:p14="http://schemas.microsoft.com/office/powerpoint/2010/main" val="1043850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35</a:t>
            </a:fld>
            <a:endParaRPr lang="en-US"/>
          </a:p>
        </p:txBody>
      </p:sp>
    </p:spTree>
    <p:extLst>
      <p:ext uri="{BB962C8B-B14F-4D97-AF65-F5344CB8AC3E}">
        <p14:creationId xmlns:p14="http://schemas.microsoft.com/office/powerpoint/2010/main" val="4013975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Adapted from National Journal</a:t>
            </a:r>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255525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Adapted from National Journal</a:t>
            </a:r>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88856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Adapted from National Journal. </a:t>
            </a:r>
            <a:endParaRPr lang="en-US" baseline="0" dirty="0" smtClean="0"/>
          </a:p>
        </p:txBody>
      </p:sp>
      <p:sp>
        <p:nvSpPr>
          <p:cNvPr id="4" name="Slide Number Placeholder 3"/>
          <p:cNvSpPr>
            <a:spLocks noGrp="1"/>
          </p:cNvSpPr>
          <p:nvPr>
            <p:ph type="sldNum" sz="quarter" idx="10"/>
          </p:nvPr>
        </p:nvSpPr>
        <p:spPr/>
        <p:txBody>
          <a:bodyPr/>
          <a:lstStyle/>
          <a:p>
            <a:fld id="{B2365DEF-6ECC-4C1E-A5CB-3CCF89D17C73}"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992173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39</a:t>
            </a:fld>
            <a:endParaRPr lang="en-US"/>
          </a:p>
        </p:txBody>
      </p:sp>
    </p:spTree>
    <p:extLst>
      <p:ext uri="{BB962C8B-B14F-4D97-AF65-F5344CB8AC3E}">
        <p14:creationId xmlns:p14="http://schemas.microsoft.com/office/powerpoint/2010/main" val="206105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asks why – it seems vapid, pointless. Well, the point is that people are talking about</a:t>
            </a:r>
            <a:r>
              <a:rPr lang="en-US" baseline="0" dirty="0" smtClean="0"/>
              <a:t> your work all the time. And if you do not participate, you  run the risk of allowing misinformation to spread. If you engage, you now have the opportunity to spread accurate, helpful information. So for instance, if someone online gets a conversation going about the flu vaccine, you can jump in with your msg.</a:t>
            </a:r>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4</a:t>
            </a:fld>
            <a:endParaRPr lang="en-US"/>
          </a:p>
        </p:txBody>
      </p:sp>
    </p:spTree>
    <p:extLst>
      <p:ext uri="{BB962C8B-B14F-4D97-AF65-F5344CB8AC3E}">
        <p14:creationId xmlns:p14="http://schemas.microsoft.com/office/powerpoint/2010/main" val="30683195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3D6901-B125-48E5-A63F-4A9F5EF189E3}" type="slidenum">
              <a:rPr lang="en-US" smtClean="0"/>
              <a:t>40</a:t>
            </a:fld>
            <a:endParaRPr lang="en-US"/>
          </a:p>
        </p:txBody>
      </p:sp>
    </p:spTree>
    <p:extLst>
      <p:ext uri="{BB962C8B-B14F-4D97-AF65-F5344CB8AC3E}">
        <p14:creationId xmlns:p14="http://schemas.microsoft.com/office/powerpoint/2010/main" val="61775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share information</a:t>
            </a:r>
            <a:r>
              <a:rPr lang="en-US" baseline="0" dirty="0" smtClean="0"/>
              <a:t> every day … call mom to tell her a bit we saw on the news, email a colleague a link to a news article, clip a newspaper column for grandma.</a:t>
            </a:r>
          </a:p>
          <a:p>
            <a:endParaRPr lang="en-US" baseline="0" dirty="0" smtClean="0"/>
          </a:p>
          <a:p>
            <a:r>
              <a:rPr lang="en-US" baseline="0" dirty="0" smtClean="0"/>
              <a:t>SM just makes this sharing easier.  Stop thinking about social media as “Technology” … Start thinking of it as just another way to tell people something.</a:t>
            </a:r>
          </a:p>
          <a:p>
            <a:endParaRPr lang="en-US" baseline="0" dirty="0" smtClean="0"/>
          </a:p>
          <a:p>
            <a:r>
              <a:rPr lang="en-US" dirty="0" smtClean="0"/>
              <a:t>If you think</a:t>
            </a:r>
            <a:r>
              <a:rPr lang="en-US" baseline="0" dirty="0" smtClean="0"/>
              <a:t> your mom would get something out of that news bit, you can bet that every other mom would get something. Or grandma, or dad, or son or daughter.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5</a:t>
            </a:fld>
            <a:endParaRPr lang="en-US"/>
          </a:p>
        </p:txBody>
      </p:sp>
    </p:spTree>
    <p:extLst>
      <p:ext uri="{BB962C8B-B14F-4D97-AF65-F5344CB8AC3E}">
        <p14:creationId xmlns:p14="http://schemas.microsoft.com/office/powerpoint/2010/main" val="101937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you get online and you start sharing</a:t>
            </a:r>
            <a:r>
              <a:rPr lang="en-US" baseline="0" dirty="0" smtClean="0"/>
              <a:t> news stories, facts, or other info. Now what? What does all this sharing do? </a:t>
            </a:r>
          </a:p>
          <a:p>
            <a:endParaRPr lang="en-US" baseline="0" dirty="0" smtClean="0"/>
          </a:p>
          <a:p>
            <a:pPr marL="231229" indent="-231229">
              <a:buAutoNum type="arabicPeriod"/>
            </a:pPr>
            <a:r>
              <a:rPr lang="en-US" baseline="0" dirty="0" smtClean="0"/>
              <a:t>Builds community – the world is a smaller place than it was 20 years ago, 5 years ago, even 1 year ago. But that means nothing if we </a:t>
            </a:r>
            <a:r>
              <a:rPr lang="en-US" baseline="0" dirty="0" err="1" smtClean="0"/>
              <a:t>arent</a:t>
            </a:r>
            <a:r>
              <a:rPr lang="en-US" baseline="0" dirty="0" smtClean="0"/>
              <a:t> connecting and sharing and learning from one another.</a:t>
            </a:r>
          </a:p>
          <a:p>
            <a:pPr marL="231229" indent="-231229">
              <a:buAutoNum type="arabicPeriod"/>
            </a:pPr>
            <a:r>
              <a:rPr lang="en-US" baseline="0" dirty="0" smtClean="0"/>
              <a:t>That learning and sharing can lead to changed behavior. You are building the trust of others, and if they trust you, they will listen when you tell them to act on something.</a:t>
            </a:r>
          </a:p>
          <a:p>
            <a:pPr marL="231229" indent="-231229">
              <a:buAutoNum type="arabicPeriod"/>
            </a:pPr>
            <a:r>
              <a:rPr lang="en-US" baseline="0" dirty="0" smtClean="0"/>
              <a:t>Without it, you are silent to the majority of this new small world.</a:t>
            </a:r>
          </a:p>
          <a:p>
            <a:pPr marL="231229" indent="-231229">
              <a:buAutoNum type="arabicPeriod"/>
            </a:pPr>
            <a:r>
              <a:rPr lang="en-US" baseline="0" dirty="0" smtClean="0"/>
              <a:t>WE can bridge gaps – if you are an expert at something, why don’t you teach someone else to be an expert in it somewhere else?</a:t>
            </a:r>
          </a:p>
          <a:p>
            <a:pPr marL="231229" indent="-231229">
              <a:buAutoNum type="arabicPeriod"/>
            </a:pPr>
            <a:r>
              <a:rPr lang="en-US" baseline="0" dirty="0" smtClean="0"/>
              <a:t>Information is power, cliché but true. Real-time updates can make responders more effective and help individuals take action or stay safe</a:t>
            </a:r>
          </a:p>
          <a:p>
            <a:pPr marL="231229" indent="-231229">
              <a:buAutoNum type="arabicPeriod"/>
            </a:pPr>
            <a:r>
              <a:rPr lang="en-US" baseline="0" dirty="0" smtClean="0"/>
              <a:t>The </a:t>
            </a:r>
            <a:r>
              <a:rPr lang="en-US" baseline="0" dirty="0" err="1" smtClean="0"/>
              <a:t>biggy</a:t>
            </a:r>
            <a:r>
              <a:rPr lang="en-US" baseline="0" dirty="0" smtClean="0"/>
              <a:t> – correct misinformation. Autism and vaccines is the most common example</a:t>
            </a:r>
          </a:p>
          <a:p>
            <a:pPr marL="231229" indent="-231229">
              <a:buAutoNum type="arabicPeriod"/>
            </a:pPr>
            <a:r>
              <a:rPr lang="en-US" baseline="0" dirty="0" smtClean="0"/>
              <a:t>Mobilize the public – same example. Your information can make individuals come together and encourage change at the policy level.</a:t>
            </a:r>
          </a:p>
          <a:p>
            <a:pPr marL="231229" indent="-231229">
              <a:buAutoNum type="arabicPeriod"/>
            </a:pPr>
            <a:r>
              <a:rPr lang="en-US" baseline="0" dirty="0" smtClean="0"/>
              <a:t>More discussion = more learning</a:t>
            </a:r>
          </a:p>
          <a:p>
            <a:pPr marL="231229" indent="-231229"/>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6</a:t>
            </a:fld>
            <a:endParaRPr lang="en-US"/>
          </a:p>
        </p:txBody>
      </p:sp>
    </p:spTree>
    <p:extLst>
      <p:ext uri="{BB962C8B-B14F-4D97-AF65-F5344CB8AC3E}">
        <p14:creationId xmlns:p14="http://schemas.microsoft.com/office/powerpoint/2010/main" val="319681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7</a:t>
            </a:fld>
            <a:endParaRPr lang="en-US"/>
          </a:p>
        </p:txBody>
      </p:sp>
    </p:spTree>
    <p:extLst>
      <p:ext uri="{BB962C8B-B14F-4D97-AF65-F5344CB8AC3E}">
        <p14:creationId xmlns:p14="http://schemas.microsoft.com/office/powerpoint/2010/main" val="2299574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focus on Twitter mostly throughout because most</a:t>
            </a:r>
            <a:r>
              <a:rPr lang="en-US" baseline="0" dirty="0" smtClean="0"/>
              <a:t> relevant for the efforts of this group but also probably least intuitive so warrants more discussion.</a:t>
            </a:r>
            <a:endParaRPr lang="en-US" dirty="0" smtClean="0"/>
          </a:p>
          <a:p>
            <a:endParaRPr lang="en-US" dirty="0" smtClean="0"/>
          </a:p>
          <a:p>
            <a:endParaRPr lang="en-US" dirty="0" smtClean="0"/>
          </a:p>
          <a:p>
            <a:r>
              <a:rPr lang="en-US" dirty="0" smtClean="0"/>
              <a:t>Source</a:t>
            </a:r>
            <a:r>
              <a:rPr lang="en-US" dirty="0" smtClean="0"/>
              <a:t>: http://www.fiercehealthcare.com/story/healthcare-professionals-flock-twitter/2014-04-22 </a:t>
            </a:r>
          </a:p>
          <a:p>
            <a:r>
              <a:rPr lang="en-US" dirty="0" smtClean="0"/>
              <a:t>http://www.creationpinpoint.com/how-we-differ/big-hcp-data/</a:t>
            </a:r>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8</a:t>
            </a:fld>
            <a:endParaRPr lang="en-US"/>
          </a:p>
        </p:txBody>
      </p:sp>
    </p:spTree>
    <p:extLst>
      <p:ext uri="{BB962C8B-B14F-4D97-AF65-F5344CB8AC3E}">
        <p14:creationId xmlns:p14="http://schemas.microsoft.com/office/powerpoint/2010/main" val="258133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pPr defTabSz="924916"/>
            <a:r>
              <a:rPr lang="en-US" dirty="0"/>
              <a:t>Source: https://blog.twitter.com/2014/election2014-keeping-you-informed-on-the-midterms</a:t>
            </a:r>
            <a:endParaRPr lang="en-US" sz="3200"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2365DEF-6ECC-4C1E-A5CB-3CCF89D17C73}" type="slidenum">
              <a:rPr lang="en-US" smtClean="0"/>
              <a:pPr/>
              <a:t>9</a:t>
            </a:fld>
            <a:endParaRPr lang="en-US"/>
          </a:p>
        </p:txBody>
      </p:sp>
    </p:spTree>
    <p:extLst>
      <p:ext uri="{BB962C8B-B14F-4D97-AF65-F5344CB8AC3E}">
        <p14:creationId xmlns:p14="http://schemas.microsoft.com/office/powerpoint/2010/main" val="344504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txBox="1">
            <a:spLocks/>
          </p:cNvSpPr>
          <p:nvPr userDrawn="1"/>
        </p:nvSpPr>
        <p:spPr>
          <a:xfrm>
            <a:off x="1828800" y="1544429"/>
            <a:ext cx="7315200" cy="138303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b="0" i="0" dirty="0" smtClean="0">
                <a:solidFill>
                  <a:srgbClr val="F05133"/>
                </a:solidFill>
                <a:latin typeface="Cabin Regular"/>
                <a:cs typeface="Cabin Regular"/>
              </a:rPr>
              <a:t>SOCIAL</a:t>
            </a:r>
            <a:r>
              <a:rPr lang="en-US" b="0" i="0" baseline="0" dirty="0" smtClean="0">
                <a:solidFill>
                  <a:srgbClr val="F05133"/>
                </a:solidFill>
                <a:latin typeface="Cabin Regular"/>
                <a:cs typeface="Cabin Regular"/>
              </a:rPr>
              <a:t> </a:t>
            </a:r>
            <a:r>
              <a:rPr lang="en-US" b="0" i="0" baseline="0" dirty="0" smtClean="0">
                <a:solidFill>
                  <a:srgbClr val="F05133"/>
                </a:solidFill>
                <a:latin typeface="Cabin Regular"/>
                <a:cs typeface="Cabin Regular"/>
              </a:rPr>
              <a:t>MEDIA</a:t>
            </a:r>
            <a:endParaRPr lang="en-US" b="0" i="0" baseline="0" dirty="0" smtClean="0">
              <a:solidFill>
                <a:srgbClr val="F05133"/>
              </a:solidFill>
              <a:latin typeface="Cabin Regular"/>
              <a:cs typeface="Cabin Regular"/>
            </a:endParaRPr>
          </a:p>
          <a:p>
            <a:pPr algn="l"/>
            <a:r>
              <a:rPr lang="en-US" sz="2600" b="0" i="0" baseline="0" dirty="0" smtClean="0">
                <a:solidFill>
                  <a:srgbClr val="F05133"/>
                </a:solidFill>
                <a:latin typeface="Cabin Regular"/>
                <a:cs typeface="Cabin Regular"/>
              </a:rPr>
              <a:t>A CRITICAL ADVOCACY TOOL</a:t>
            </a:r>
            <a:endParaRPr lang="en-US" sz="2600" b="0" i="0" dirty="0">
              <a:solidFill>
                <a:srgbClr val="F05133"/>
              </a:solidFill>
              <a:latin typeface="Cabin Regular"/>
              <a:cs typeface="Cabin Regular"/>
            </a:endParaRPr>
          </a:p>
        </p:txBody>
      </p:sp>
      <p:sp>
        <p:nvSpPr>
          <p:cNvPr id="8" name="Subtitle 2"/>
          <p:cNvSpPr txBox="1">
            <a:spLocks/>
          </p:cNvSpPr>
          <p:nvPr userDrawn="1"/>
        </p:nvSpPr>
        <p:spPr>
          <a:xfrm>
            <a:off x="1828800" y="3225382"/>
            <a:ext cx="6400800" cy="169018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Font typeface="Arial"/>
              <a:buNone/>
            </a:pPr>
            <a:r>
              <a:rPr lang="en-US" sz="2400" dirty="0" smtClean="0">
                <a:solidFill>
                  <a:srgbClr val="404040"/>
                </a:solidFill>
                <a:latin typeface="Cabin"/>
              </a:rPr>
              <a:t>MAYA</a:t>
            </a:r>
            <a:r>
              <a:rPr lang="en-US" sz="2400" baseline="0" dirty="0" smtClean="0">
                <a:solidFill>
                  <a:srgbClr val="404040"/>
                </a:solidFill>
                <a:latin typeface="Cabin"/>
              </a:rPr>
              <a:t> LINSON, MS, UXC</a:t>
            </a:r>
            <a:endParaRPr lang="en-US" sz="2400" dirty="0" smtClean="0">
              <a:solidFill>
                <a:srgbClr val="404040"/>
              </a:solidFill>
              <a:latin typeface="Cabin"/>
            </a:endParaRPr>
          </a:p>
          <a:p>
            <a:pPr marL="0" indent="0" algn="l">
              <a:buFont typeface="Arial"/>
              <a:buNone/>
            </a:pPr>
            <a:r>
              <a:rPr lang="en-US" sz="2000" dirty="0" smtClean="0">
                <a:solidFill>
                  <a:srgbClr val="404040"/>
                </a:solidFill>
                <a:latin typeface="Cabin"/>
              </a:rPr>
              <a:t>Manager of Communications</a:t>
            </a:r>
          </a:p>
          <a:p>
            <a:pPr marL="0" indent="0" algn="l">
              <a:buFont typeface="Arial"/>
              <a:buNone/>
            </a:pPr>
            <a:r>
              <a:rPr lang="en-US" sz="2000" dirty="0" smtClean="0">
                <a:solidFill>
                  <a:srgbClr val="404040"/>
                </a:solidFill>
                <a:latin typeface="Cabin"/>
              </a:rPr>
              <a:t>GRA Session 2 – June 2015</a:t>
            </a:r>
          </a:p>
          <a:p>
            <a:pPr marL="0" indent="0" algn="ctr">
              <a:buFont typeface="Arial"/>
              <a:buNone/>
            </a:pPr>
            <a:endParaRPr lang="en-US" sz="2400" dirty="0">
              <a:solidFill>
                <a:srgbClr val="404040"/>
              </a:solidFill>
              <a:latin typeface="Cabin"/>
            </a:endParaRPr>
          </a:p>
        </p:txBody>
      </p:sp>
    </p:spTree>
    <p:extLst>
      <p:ext uri="{BB962C8B-B14F-4D97-AF65-F5344CB8AC3E}">
        <p14:creationId xmlns:p14="http://schemas.microsoft.com/office/powerpoint/2010/main" val="27043261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13" name="Picture 12"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53279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1160974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196283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Tree>
    <p:extLst>
      <p:ext uri="{BB962C8B-B14F-4D97-AF65-F5344CB8AC3E}">
        <p14:creationId xmlns:p14="http://schemas.microsoft.com/office/powerpoint/2010/main" val="377989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pic>
        <p:nvPicPr>
          <p:cNvPr id="13" name="Picture 12"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9980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05182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7161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Content Placeholder 2"/>
          <p:cNvSpPr>
            <a:spLocks noGrp="1"/>
          </p:cNvSpPr>
          <p:nvPr>
            <p:ph idx="1"/>
          </p:nvPr>
        </p:nvSpPr>
        <p:spPr>
          <a:xfrm>
            <a:off x="693144" y="1600200"/>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0"/>
          </p:nvPr>
        </p:nvSpPr>
        <p:spPr>
          <a:xfrm>
            <a:off x="4885043" y="1588968"/>
            <a:ext cx="3981387" cy="3585467"/>
          </a:xfrm>
          <a:prstGeom prst="rect">
            <a:avLst/>
          </a:prstGeom>
        </p:spPr>
        <p:txBody>
          <a:bodyPr/>
          <a:lstStyle>
            <a:lvl1pPr>
              <a:defRPr sz="2000">
                <a:solidFill>
                  <a:schemeClr val="tx1">
                    <a:lumMod val="75000"/>
                    <a:lumOff val="25000"/>
                  </a:schemeClr>
                </a:solidFill>
                <a:latin typeface="Cabin Regular"/>
                <a:cs typeface="Cabin Regular"/>
              </a:defRPr>
            </a:lvl1pPr>
            <a:lvl2pPr marL="742950" indent="-285750">
              <a:buFont typeface="Lucida Grande"/>
              <a:buChar char="»"/>
              <a:defRPr sz="1800">
                <a:solidFill>
                  <a:schemeClr val="tx1">
                    <a:lumMod val="75000"/>
                    <a:lumOff val="25000"/>
                  </a:schemeClr>
                </a:solidFill>
                <a:latin typeface="Cabin Regular"/>
                <a:cs typeface="Cabin Regular"/>
              </a:defRPr>
            </a:lvl2pPr>
            <a:lvl3pPr>
              <a:defRPr sz="1600">
                <a:solidFill>
                  <a:schemeClr val="tx1">
                    <a:lumMod val="75000"/>
                    <a:lumOff val="25000"/>
                  </a:schemeClr>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17658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pic>
        <p:nvPicPr>
          <p:cNvPr id="13" name="Picture 12"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935337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9726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3691297"/>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179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40130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6"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59377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pic>
        <p:nvPicPr>
          <p:cNvPr id="13" name="Picture 12"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6618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00AEEF"/>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00AEEF"/>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181155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35BDB2"/>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35BDB2"/>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12"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4"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34939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71707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717073"/>
            </a:solidFill>
          </a:ln>
        </p:spPr>
        <p:style>
          <a:lnRef idx="1">
            <a:schemeClr val="dk1"/>
          </a:lnRef>
          <a:fillRef idx="0">
            <a:schemeClr val="dk1"/>
          </a:fillRef>
          <a:effectRef idx="0">
            <a:schemeClr val="dk1"/>
          </a:effectRef>
          <a:fontRef idx="minor">
            <a:schemeClr val="tx1"/>
          </a:fontRef>
        </p:style>
      </p:cxnSp>
      <p:pic>
        <p:nvPicPr>
          <p:cNvPr id="5" name="Picture 4" descr="icons+linework copy-0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7607"/>
            <a:ext cx="9144000" cy="1075112"/>
          </a:xfrm>
          <a:prstGeom prst="rect">
            <a:avLst/>
          </a:prstGeom>
        </p:spPr>
      </p:pic>
      <p:sp>
        <p:nvSpPr>
          <p:cNvPr id="9" name="Picture Placeholder 2"/>
          <p:cNvSpPr>
            <a:spLocks noGrp="1"/>
          </p:cNvSpPr>
          <p:nvPr>
            <p:ph type="pic" idx="1"/>
          </p:nvPr>
        </p:nvSpPr>
        <p:spPr>
          <a:xfrm>
            <a:off x="69462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0"/>
          </p:nvPr>
        </p:nvSpPr>
        <p:spPr>
          <a:xfrm>
            <a:off x="353610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1" name="Picture Placeholder 2"/>
          <p:cNvSpPr>
            <a:spLocks noGrp="1"/>
          </p:cNvSpPr>
          <p:nvPr>
            <p:ph type="pic" idx="11"/>
          </p:nvPr>
        </p:nvSpPr>
        <p:spPr>
          <a:xfrm>
            <a:off x="63697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61270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600200"/>
            <a:ext cx="8229600" cy="47091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16675"/>
            <a:ext cx="2133600" cy="365125"/>
          </a:xfrm>
          <a:prstGeom prst="rect">
            <a:avLst/>
          </a:prstGeom>
        </p:spPr>
        <p:txBody>
          <a:bodyPr/>
          <a:lstStyle/>
          <a:p>
            <a:fld id="{7CB97365-EBCA-4027-87D5-99FC1D4DF0BB}" type="datetimeFigureOut">
              <a:rPr lang="en-US" smtClean="0"/>
              <a:pPr/>
              <a:t>6/11/2015</a:t>
            </a:fld>
            <a:endParaRPr lang="en-US"/>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a:prstGeom prst="rect">
            <a:avLst/>
          </a:prstGeom>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3197777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5042295"/>
            <a:ext cx="2133600" cy="365125"/>
          </a:xfrm>
          <a:prstGeom prst="rect">
            <a:avLst/>
          </a:prstGeom>
        </p:spPr>
        <p:txBody>
          <a:bodyPr/>
          <a:lstStyle>
            <a:lvl1pPr>
              <a:defRPr>
                <a:solidFill>
                  <a:schemeClr val="tx1">
                    <a:lumMod val="75000"/>
                    <a:lumOff val="25000"/>
                  </a:schemeClr>
                </a:solidFill>
                <a:latin typeface="Cabin Regular"/>
                <a:cs typeface="Cabin Regular"/>
              </a:defRPr>
            </a:lvl1pPr>
          </a:lstStyle>
          <a:p>
            <a:r>
              <a:rPr lang="en-US" smtClean="0"/>
              <a:t>Author’s Name</a:t>
            </a:r>
            <a:endParaRPr lang="en-US" dirty="0"/>
          </a:p>
        </p:txBody>
      </p:sp>
      <p:sp>
        <p:nvSpPr>
          <p:cNvPr id="5" name="Footer Placeholder 4"/>
          <p:cNvSpPr>
            <a:spLocks noGrp="1"/>
          </p:cNvSpPr>
          <p:nvPr>
            <p:ph type="ftr" sz="quarter" idx="11"/>
          </p:nvPr>
        </p:nvSpPr>
        <p:spPr>
          <a:xfrm>
            <a:off x="3124200" y="5042295"/>
            <a:ext cx="2895600" cy="365125"/>
          </a:xfrm>
          <a:prstGeom prst="rect">
            <a:avLst/>
          </a:prstGeom>
        </p:spPr>
        <p:txBody>
          <a:bodyPr/>
          <a:lstStyle>
            <a:lvl1pPr>
              <a:defRPr>
                <a:solidFill>
                  <a:schemeClr val="tx1">
                    <a:lumMod val="75000"/>
                    <a:lumOff val="25000"/>
                  </a:schemeClr>
                </a:solidFill>
                <a:latin typeface="Cabin Regular"/>
                <a:cs typeface="Cabin Regular"/>
              </a:defRPr>
            </a:lvl1pPr>
          </a:lstStyle>
          <a:p>
            <a:pPr algn="ctr"/>
            <a:r>
              <a:rPr lang="en-US" smtClean="0"/>
              <a:t>Department</a:t>
            </a:r>
            <a:endParaRPr lang="en-US" dirty="0"/>
          </a:p>
        </p:txBody>
      </p:sp>
      <p:sp>
        <p:nvSpPr>
          <p:cNvPr id="6" name="Slide Number Placeholder 5"/>
          <p:cNvSpPr>
            <a:spLocks noGrp="1"/>
          </p:cNvSpPr>
          <p:nvPr>
            <p:ph type="sldNum" sz="quarter" idx="12"/>
          </p:nvPr>
        </p:nvSpPr>
        <p:spPr>
          <a:xfrm>
            <a:off x="6553200" y="5042295"/>
            <a:ext cx="2133600" cy="365125"/>
          </a:xfrm>
          <a:prstGeom prst="rect">
            <a:avLst/>
          </a:prstGeom>
        </p:spPr>
        <p:txBody>
          <a:bodyPr/>
          <a:lstStyle>
            <a:lvl1pPr>
              <a:defRPr>
                <a:solidFill>
                  <a:schemeClr val="tx1">
                    <a:lumMod val="75000"/>
                    <a:lumOff val="25000"/>
                  </a:schemeClr>
                </a:solidFill>
                <a:latin typeface="Cabin Regular"/>
                <a:cs typeface="Cabin Regular"/>
              </a:defRPr>
            </a:lvl1pPr>
          </a:lstStyle>
          <a:p>
            <a:pPr algn="r"/>
            <a:r>
              <a:rPr lang="en-US" smtClean="0"/>
              <a:t>Date</a:t>
            </a:r>
            <a:endParaRPr lang="en-US" dirty="0"/>
          </a:p>
        </p:txBody>
      </p:sp>
      <p:pic>
        <p:nvPicPr>
          <p:cNvPr id="8" name="Picture 7" descr="logo+linework-02-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0387"/>
            <a:ext cx="9144000" cy="3000894"/>
          </a:xfrm>
          <a:prstGeom prst="rect">
            <a:avLst/>
          </a:prstGeom>
        </p:spPr>
      </p:pic>
    </p:spTree>
    <p:extLst>
      <p:ext uri="{BB962C8B-B14F-4D97-AF65-F5344CB8AC3E}">
        <p14:creationId xmlns:p14="http://schemas.microsoft.com/office/powerpoint/2010/main" val="154538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Subtitle 2"/>
          <p:cNvSpPr txBox="1">
            <a:spLocks/>
          </p:cNvSpPr>
          <p:nvPr userDrawn="1"/>
        </p:nvSpPr>
        <p:spPr>
          <a:xfrm>
            <a:off x="1371600" y="4654432"/>
            <a:ext cx="6400800" cy="13968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smtClean="0">
                <a:solidFill>
                  <a:schemeClr val="tx1">
                    <a:lumMod val="75000"/>
                    <a:lumOff val="25000"/>
                  </a:schemeClr>
                </a:solidFill>
                <a:latin typeface="Cabin"/>
              </a:rPr>
              <a:t>Author Name Line 1</a:t>
            </a:r>
          </a:p>
          <a:p>
            <a:pPr marL="0" indent="0" algn="ctr">
              <a:buFont typeface="Arial"/>
              <a:buNone/>
            </a:pPr>
            <a:r>
              <a:rPr lang="en-US" sz="2400" dirty="0" smtClean="0">
                <a:solidFill>
                  <a:schemeClr val="tx1">
                    <a:lumMod val="75000"/>
                    <a:lumOff val="25000"/>
                  </a:schemeClr>
                </a:solidFill>
                <a:latin typeface="Cabin"/>
              </a:rPr>
              <a:t>Department</a:t>
            </a:r>
          </a:p>
          <a:p>
            <a:pPr marL="0" indent="0" algn="ctr">
              <a:buFont typeface="Arial"/>
              <a:buNone/>
            </a:pPr>
            <a:r>
              <a:rPr lang="en-US" sz="2400" b="0" i="0" dirty="0" smtClean="0">
                <a:solidFill>
                  <a:schemeClr val="tx1">
                    <a:lumMod val="75000"/>
                    <a:lumOff val="25000"/>
                  </a:schemeClr>
                </a:solidFill>
                <a:latin typeface="Cabin Italic"/>
                <a:cs typeface="Cabin Italic"/>
              </a:rPr>
              <a:t>June 5, 2013</a:t>
            </a:r>
          </a:p>
          <a:p>
            <a:pPr marL="0" indent="0" algn="ctr">
              <a:buFont typeface="Arial"/>
              <a:buNone/>
            </a:pPr>
            <a:endParaRPr lang="en-US" sz="2400" dirty="0">
              <a:solidFill>
                <a:schemeClr val="tx1">
                  <a:lumMod val="75000"/>
                  <a:lumOff val="25000"/>
                </a:schemeClr>
              </a:solidFill>
              <a:latin typeface="Cabin"/>
            </a:endParaRPr>
          </a:p>
        </p:txBody>
      </p:sp>
      <p:pic>
        <p:nvPicPr>
          <p:cNvPr id="8" name="Picture 7" descr="logo+linework-02-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0387"/>
            <a:ext cx="9144000" cy="3000894"/>
          </a:xfrm>
          <a:prstGeom prst="rect">
            <a:avLst/>
          </a:prstGeom>
        </p:spPr>
      </p:pic>
    </p:spTree>
    <p:extLst>
      <p:ext uri="{BB962C8B-B14F-4D97-AF65-F5344CB8AC3E}">
        <p14:creationId xmlns:p14="http://schemas.microsoft.com/office/powerpoint/2010/main" val="4062722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lstStyle>
            <a:lvl1pPr>
              <a:defRPr b="0" i="0">
                <a:solidFill>
                  <a:schemeClr val="tx1">
                    <a:lumMod val="75000"/>
                    <a:lumOff val="25000"/>
                  </a:schemeClr>
                </a:solidFill>
                <a:latin typeface="Cabin Regular"/>
                <a:cs typeface="Cabin Regular"/>
              </a:defRPr>
            </a:lvl1pPr>
          </a:lstStyle>
          <a:p>
            <a:r>
              <a:rPr lang="en-US" dirty="0" smtClean="0"/>
              <a:t>Slide Title</a:t>
            </a:r>
            <a:endParaRPr lang="en-US" dirty="0"/>
          </a:p>
        </p:txBody>
      </p:sp>
      <p:sp>
        <p:nvSpPr>
          <p:cNvPr id="3" name="Content Placeholder 2"/>
          <p:cNvSpPr>
            <a:spLocks noGrp="1"/>
          </p:cNvSpPr>
          <p:nvPr>
            <p:ph idx="1"/>
          </p:nvPr>
        </p:nvSpPr>
        <p:spPr>
          <a:xfrm>
            <a:off x="457200" y="1600200"/>
            <a:ext cx="8229600" cy="3814765"/>
          </a:xfrm>
          <a:prstGeom prst="rect">
            <a:avLst/>
          </a:prstGeom>
        </p:spPr>
        <p:txBody>
          <a:bodyPr/>
          <a:lstStyle>
            <a:lvl1pPr>
              <a:defRPr b="0" i="0">
                <a:solidFill>
                  <a:schemeClr val="tx1">
                    <a:lumMod val="75000"/>
                    <a:lumOff val="25000"/>
                  </a:schemeClr>
                </a:solidFill>
                <a:latin typeface="Cabin"/>
              </a:defRPr>
            </a:lvl1pPr>
            <a:lvl2pPr>
              <a:defRPr b="0" i="0">
                <a:solidFill>
                  <a:schemeClr val="tx1">
                    <a:lumMod val="75000"/>
                    <a:lumOff val="25000"/>
                  </a:schemeClr>
                </a:solidFill>
                <a:latin typeface="Cabin"/>
              </a:defRPr>
            </a:lvl2pPr>
            <a:lvl3pPr>
              <a:defRPr b="0" i="0">
                <a:solidFill>
                  <a:schemeClr val="tx1">
                    <a:lumMod val="75000"/>
                    <a:lumOff val="25000"/>
                  </a:schemeClr>
                </a:solidFill>
                <a:latin typeface="Cabin"/>
              </a:defRPr>
            </a:lvl3pPr>
            <a:lvl4pPr>
              <a:defRPr b="0" i="0">
                <a:solidFill>
                  <a:schemeClr val="tx1">
                    <a:lumMod val="75000"/>
                    <a:lumOff val="25000"/>
                  </a:schemeClr>
                </a:solidFill>
                <a:latin typeface="Cabin"/>
              </a:defRPr>
            </a:lvl4pPr>
            <a:lvl5pPr>
              <a:defRPr b="0" i="0">
                <a:solidFill>
                  <a:schemeClr val="tx1">
                    <a:lumMod val="75000"/>
                    <a:lumOff val="25000"/>
                  </a:schemeClr>
                </a:solidFill>
                <a:latin typeface="Cabi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9085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3805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600201"/>
            <a:ext cx="4038600" cy="3805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58295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chemeClr val="tx1">
                    <a:lumMod val="75000"/>
                    <a:lumOff val="25000"/>
                  </a:schemeClr>
                </a:solidFill>
                <a:latin typeface="Cabin Regular"/>
                <a:cs typeface="Cabin Regula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3805946"/>
          </a:xfrm>
          <a:prstGeom prst="rect">
            <a:avLst/>
          </a:prstGeom>
        </p:spPr>
        <p:txBody>
          <a:bodyPr/>
          <a:lstStyle>
            <a:lvl1pPr>
              <a:defRPr sz="2800">
                <a:solidFill>
                  <a:schemeClr val="tx1">
                    <a:lumMod val="75000"/>
                    <a:lumOff val="25000"/>
                  </a:schemeClr>
                </a:solidFill>
                <a:latin typeface="Cabin"/>
              </a:defRPr>
            </a:lvl1pPr>
            <a:lvl2pPr marL="742950" indent="-285750">
              <a:buFont typeface="Lucida Grande"/>
              <a:buChar char="»"/>
              <a:defRPr sz="2400">
                <a:solidFill>
                  <a:schemeClr val="tx1">
                    <a:lumMod val="75000"/>
                    <a:lumOff val="25000"/>
                  </a:schemeClr>
                </a:solidFill>
                <a:latin typeface="Cabin"/>
              </a:defRPr>
            </a:lvl2pPr>
            <a:lvl3pPr>
              <a:defRPr sz="2000">
                <a:solidFill>
                  <a:schemeClr val="tx1">
                    <a:lumMod val="75000"/>
                    <a:lumOff val="25000"/>
                  </a:schemeClr>
                </a:solidFill>
                <a:latin typeface="Cabin"/>
              </a:defRPr>
            </a:lvl3pPr>
            <a:lvl4pPr>
              <a:defRPr sz="1800">
                <a:solidFill>
                  <a:schemeClr val="tx1">
                    <a:lumMod val="75000"/>
                    <a:lumOff val="25000"/>
                  </a:schemeClr>
                </a:solidFill>
                <a:latin typeface="Cabin"/>
              </a:defRPr>
            </a:lvl4pPr>
            <a:lvl5pPr>
              <a:defRPr sz="1800">
                <a:solidFill>
                  <a:schemeClr val="tx1">
                    <a:lumMod val="75000"/>
                    <a:lumOff val="25000"/>
                  </a:schemeClr>
                </a:solidFill>
                <a:latin typeface="Cabin"/>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600201"/>
            <a:ext cx="4038600" cy="3805946"/>
          </a:xfrm>
          <a:prstGeom prst="rect">
            <a:avLst/>
          </a:prstGeom>
        </p:spPr>
        <p:txBody>
          <a:bodyPr/>
          <a:lstStyle>
            <a:lvl1pPr>
              <a:defRPr sz="2800">
                <a:solidFill>
                  <a:schemeClr val="tx1">
                    <a:lumMod val="75000"/>
                    <a:lumOff val="25000"/>
                  </a:schemeClr>
                </a:solidFill>
                <a:latin typeface="Cabin"/>
              </a:defRPr>
            </a:lvl1pPr>
            <a:lvl2pPr marL="742950" indent="-285750">
              <a:buFont typeface="Lucida Grande"/>
              <a:buChar char="»"/>
              <a:defRPr sz="2400">
                <a:solidFill>
                  <a:schemeClr val="tx1">
                    <a:lumMod val="75000"/>
                    <a:lumOff val="25000"/>
                  </a:schemeClr>
                </a:solidFill>
                <a:latin typeface="Cabin"/>
              </a:defRPr>
            </a:lvl2pPr>
            <a:lvl3pPr>
              <a:defRPr sz="2000">
                <a:solidFill>
                  <a:schemeClr val="tx1">
                    <a:lumMod val="75000"/>
                    <a:lumOff val="25000"/>
                  </a:schemeClr>
                </a:solidFill>
                <a:latin typeface="Cabin"/>
              </a:defRPr>
            </a:lvl3pPr>
            <a:lvl4pPr>
              <a:defRPr sz="1800">
                <a:solidFill>
                  <a:schemeClr val="tx1">
                    <a:lumMod val="75000"/>
                    <a:lumOff val="25000"/>
                  </a:schemeClr>
                </a:solidFill>
                <a:latin typeface="Cabin"/>
              </a:defRPr>
            </a:lvl4pPr>
            <a:lvl5pPr>
              <a:defRPr sz="1800">
                <a:solidFill>
                  <a:schemeClr val="tx1">
                    <a:lumMod val="75000"/>
                    <a:lumOff val="25000"/>
                  </a:schemeClr>
                </a:solidFill>
                <a:latin typeface="Cabin"/>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99098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solidFill>
                  <a:schemeClr val="tx1">
                    <a:lumMod val="75000"/>
                    <a:lumOff val="25000"/>
                  </a:schemeClr>
                </a:solidFill>
                <a:latin typeface="Cabin"/>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solidFill>
                  <a:schemeClr val="tx1">
                    <a:lumMod val="75000"/>
                    <a:lumOff val="25000"/>
                  </a:schemeClr>
                </a:solidFill>
                <a:latin typeface="Cabin"/>
              </a:defRPr>
            </a:lvl1pPr>
            <a:lvl2pPr marL="742950" indent="-285750">
              <a:buFont typeface="Lucida Grande"/>
              <a:buChar char="»"/>
              <a:defRPr sz="2800">
                <a:solidFill>
                  <a:schemeClr val="tx1">
                    <a:lumMod val="75000"/>
                    <a:lumOff val="25000"/>
                  </a:schemeClr>
                </a:solidFill>
                <a:latin typeface="Cabin"/>
              </a:defRPr>
            </a:lvl2pPr>
            <a:lvl3pPr>
              <a:defRPr sz="2400">
                <a:solidFill>
                  <a:schemeClr val="tx1">
                    <a:lumMod val="75000"/>
                    <a:lumOff val="25000"/>
                  </a:schemeClr>
                </a:solidFill>
                <a:latin typeface="Cabin"/>
              </a:defRPr>
            </a:lvl3pPr>
            <a:lvl4pPr>
              <a:defRPr sz="2000">
                <a:latin typeface="Cabin"/>
              </a:defRPr>
            </a:lvl4pPr>
            <a:lvl5pPr>
              <a:defRPr sz="2000">
                <a:latin typeface="Cabin"/>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solidFill>
                  <a:schemeClr val="tx1">
                    <a:lumMod val="75000"/>
                    <a:lumOff val="25000"/>
                  </a:schemeClr>
                </a:solidFill>
                <a:latin typeface="Cabin"/>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5822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24626"/>
            <a:ext cx="5486400" cy="566738"/>
          </a:xfrm>
          <a:prstGeom prst="rect">
            <a:avLst/>
          </a:prstGeom>
        </p:spPr>
        <p:txBody>
          <a:bodyPr anchor="b"/>
          <a:lstStyle>
            <a:lvl1pPr algn="l">
              <a:defRPr sz="2000" b="1">
                <a:solidFill>
                  <a:schemeClr val="tx1">
                    <a:lumMod val="75000"/>
                    <a:lumOff val="25000"/>
                  </a:schemeClr>
                </a:solidFill>
                <a:latin typeface="Cabin"/>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236801"/>
            <a:ext cx="5486400" cy="4114800"/>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991364"/>
            <a:ext cx="5486400" cy="804862"/>
          </a:xfrm>
          <a:prstGeom prst="rect">
            <a:avLst/>
          </a:prstGeom>
        </p:spPr>
        <p:txBody>
          <a:bodyPr/>
          <a:lstStyle>
            <a:lvl1pPr marL="0" indent="0">
              <a:buNone/>
              <a:defRPr sz="1400">
                <a:solidFill>
                  <a:schemeClr val="tx1">
                    <a:lumMod val="75000"/>
                    <a:lumOff val="25000"/>
                  </a:schemeClr>
                </a:solidFill>
                <a:latin typeface="Cabin"/>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77559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icture Placeholder 2"/>
          <p:cNvSpPr>
            <a:spLocks noGrp="1"/>
          </p:cNvSpPr>
          <p:nvPr>
            <p:ph type="pic" idx="10"/>
          </p:nvPr>
        </p:nvSpPr>
        <p:spPr>
          <a:xfrm>
            <a:off x="3325146"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Picture Placeholder 2"/>
          <p:cNvSpPr>
            <a:spLocks noGrp="1"/>
          </p:cNvSpPr>
          <p:nvPr>
            <p:ph type="pic" idx="11"/>
          </p:nvPr>
        </p:nvSpPr>
        <p:spPr>
          <a:xfrm>
            <a:off x="6229347" y="2640724"/>
            <a:ext cx="2549915" cy="19124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643692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698625" y="1915076"/>
            <a:ext cx="4290230" cy="3217673"/>
          </a:xfrm>
          <a:prstGeom prst="rect">
            <a:avLst/>
          </a:prstGeom>
        </p:spPr>
        <p:txBody>
          <a:bodyPr/>
          <a:lstStyle>
            <a:lvl1pPr marL="0" indent="0">
              <a:buNone/>
              <a:defRPr sz="3200" b="0" i="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Content Placeholder 2"/>
          <p:cNvSpPr>
            <a:spLocks noGrp="1"/>
          </p:cNvSpPr>
          <p:nvPr>
            <p:ph idx="10"/>
          </p:nvPr>
        </p:nvSpPr>
        <p:spPr>
          <a:xfrm>
            <a:off x="5115524" y="1915076"/>
            <a:ext cx="3237668" cy="3217673"/>
          </a:xfrm>
          <a:prstGeom prst="rect">
            <a:avLst/>
          </a:prstGeom>
        </p:spPr>
        <p:txBody>
          <a:bodyPr>
            <a:normAutofit/>
          </a:bodyPr>
          <a:lstStyle>
            <a:lvl1pPr>
              <a:defRPr sz="2000" b="0" i="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45251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smtClean="0"/>
              <a:t>Click to edit Master title style</a:t>
            </a:r>
            <a:endParaRPr lang="en-US"/>
          </a:p>
        </p:txBody>
      </p:sp>
      <p:sp>
        <p:nvSpPr>
          <p:cNvPr id="3" name="Picture Placeholder 2"/>
          <p:cNvSpPr>
            <a:spLocks noGrp="1"/>
          </p:cNvSpPr>
          <p:nvPr>
            <p:ph type="pic" idx="1"/>
          </p:nvPr>
        </p:nvSpPr>
        <p:spPr>
          <a:xfrm>
            <a:off x="4115882" y="1915076"/>
            <a:ext cx="4290230" cy="3217673"/>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ontent Placeholder 2"/>
          <p:cNvSpPr>
            <a:spLocks noGrp="1"/>
          </p:cNvSpPr>
          <p:nvPr>
            <p:ph idx="10"/>
          </p:nvPr>
        </p:nvSpPr>
        <p:spPr>
          <a:xfrm>
            <a:off x="705590" y="1915076"/>
            <a:ext cx="3237668" cy="3217673"/>
          </a:xfrm>
          <a:prstGeom prst="rect">
            <a:avLst/>
          </a:prstGeom>
        </p:spPr>
        <p:txBody>
          <a:bodyPr>
            <a:normAutofit/>
          </a:bodyPr>
          <a:lstStyle>
            <a:lvl1pPr>
              <a:defRPr sz="200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2812545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457200" y="1663410"/>
            <a:ext cx="8229600" cy="1143000"/>
          </a:xfrm>
          <a:prstGeom prst="rect">
            <a:avLst/>
          </a:prstGeom>
        </p:spPr>
        <p:txBody>
          <a:bodyPr/>
          <a:lstStyle>
            <a:lvl1pPr>
              <a:defRPr>
                <a:solidFill>
                  <a:schemeClr val="tx1">
                    <a:lumMod val="75000"/>
                    <a:lumOff val="25000"/>
                  </a:schemeClr>
                </a:solidFill>
              </a:defRPr>
            </a:lvl1pPr>
          </a:lstStyle>
          <a:p>
            <a:r>
              <a:rPr lang="en-US" b="0" dirty="0" smtClean="0">
                <a:latin typeface="Cabin Bold"/>
                <a:cs typeface="Cabin Bold"/>
              </a:rPr>
              <a:t>Presentation Title</a:t>
            </a:r>
            <a:endParaRPr lang="en-US" b="0" dirty="0">
              <a:latin typeface="Cabin Bold"/>
              <a:cs typeface="Cabin Bold"/>
            </a:endParaRPr>
          </a:p>
        </p:txBody>
      </p:sp>
      <p:sp>
        <p:nvSpPr>
          <p:cNvPr id="8" name="Subtitle 2"/>
          <p:cNvSpPr txBox="1">
            <a:spLocks/>
          </p:cNvSpPr>
          <p:nvPr userDrawn="1"/>
        </p:nvSpPr>
        <p:spPr>
          <a:xfrm>
            <a:off x="1371600" y="3190451"/>
            <a:ext cx="6400800" cy="13968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smtClean="0">
                <a:solidFill>
                  <a:schemeClr val="tx1">
                    <a:lumMod val="75000"/>
                    <a:lumOff val="25000"/>
                  </a:schemeClr>
                </a:solidFill>
                <a:latin typeface="Cabin"/>
              </a:rPr>
              <a:t>Author Name Line 1</a:t>
            </a:r>
          </a:p>
          <a:p>
            <a:pPr marL="0" indent="0" algn="ctr">
              <a:buFont typeface="Arial"/>
              <a:buNone/>
            </a:pPr>
            <a:r>
              <a:rPr lang="en-US" sz="2400" dirty="0" smtClean="0">
                <a:solidFill>
                  <a:schemeClr val="tx1">
                    <a:lumMod val="75000"/>
                    <a:lumOff val="25000"/>
                  </a:schemeClr>
                </a:solidFill>
                <a:latin typeface="Cabin"/>
              </a:rPr>
              <a:t>Department</a:t>
            </a:r>
          </a:p>
          <a:p>
            <a:pPr marL="0" indent="0" algn="ctr">
              <a:buFont typeface="Arial"/>
              <a:buNone/>
            </a:pPr>
            <a:r>
              <a:rPr lang="en-US" sz="2400" dirty="0" smtClean="0">
                <a:solidFill>
                  <a:schemeClr val="tx1">
                    <a:lumMod val="75000"/>
                    <a:lumOff val="25000"/>
                  </a:schemeClr>
                </a:solidFill>
                <a:latin typeface="Cabin"/>
              </a:rPr>
              <a:t>June 5, 2013</a:t>
            </a:r>
          </a:p>
          <a:p>
            <a:pPr marL="0" indent="0" algn="ctr">
              <a:buFont typeface="Arial"/>
              <a:buNone/>
            </a:pPr>
            <a:endParaRPr lang="en-US" sz="2400" dirty="0">
              <a:solidFill>
                <a:schemeClr val="tx1">
                  <a:lumMod val="75000"/>
                  <a:lumOff val="25000"/>
                </a:schemeClr>
              </a:solidFill>
              <a:latin typeface="Cabin"/>
            </a:endParaRPr>
          </a:p>
        </p:txBody>
      </p:sp>
    </p:spTree>
    <p:extLst>
      <p:ext uri="{BB962C8B-B14F-4D97-AF65-F5344CB8AC3E}">
        <p14:creationId xmlns:p14="http://schemas.microsoft.com/office/powerpoint/2010/main" val="1402767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lstStyle>
            <a:lvl1pPr>
              <a:defRPr b="0" i="0">
                <a:solidFill>
                  <a:schemeClr val="tx1">
                    <a:lumMod val="75000"/>
                    <a:lumOff val="25000"/>
                  </a:schemeClr>
                </a:solidFill>
                <a:latin typeface="Cabin Regular"/>
                <a:cs typeface="Cabin Regular"/>
              </a:defRPr>
            </a:lvl1pPr>
          </a:lstStyle>
          <a:p>
            <a:r>
              <a:rPr lang="en-US" dirty="0" smtClean="0"/>
              <a:t>Slide Title</a:t>
            </a:r>
            <a:endParaRPr lang="en-US" dirty="0"/>
          </a:p>
        </p:txBody>
      </p:sp>
      <p:sp>
        <p:nvSpPr>
          <p:cNvPr id="3" name="Content Placeholder 2"/>
          <p:cNvSpPr>
            <a:spLocks noGrp="1"/>
          </p:cNvSpPr>
          <p:nvPr>
            <p:ph idx="1"/>
          </p:nvPr>
        </p:nvSpPr>
        <p:spPr>
          <a:xfrm>
            <a:off x="457200" y="1600200"/>
            <a:ext cx="8229600" cy="3814765"/>
          </a:xfrm>
          <a:prstGeom prst="rect">
            <a:avLst/>
          </a:prstGeom>
        </p:spPr>
        <p:txBody>
          <a:bodyPr/>
          <a:lstStyle>
            <a:lvl1pPr>
              <a:defRPr b="0" i="0">
                <a:solidFill>
                  <a:schemeClr val="tx1">
                    <a:lumMod val="75000"/>
                    <a:lumOff val="25000"/>
                  </a:schemeClr>
                </a:solidFill>
                <a:latin typeface="Cabin"/>
              </a:defRPr>
            </a:lvl1pPr>
            <a:lvl2pPr marL="742950" indent="-285750">
              <a:buFont typeface="Lucida Grande"/>
              <a:buChar char="»"/>
              <a:defRPr b="0" i="0">
                <a:solidFill>
                  <a:schemeClr val="tx1">
                    <a:lumMod val="75000"/>
                    <a:lumOff val="25000"/>
                  </a:schemeClr>
                </a:solidFill>
                <a:latin typeface="Cabin"/>
              </a:defRPr>
            </a:lvl2pPr>
            <a:lvl3pPr>
              <a:defRPr b="0" i="0">
                <a:solidFill>
                  <a:schemeClr val="tx1">
                    <a:lumMod val="75000"/>
                    <a:lumOff val="25000"/>
                  </a:schemeClr>
                </a:solidFill>
                <a:latin typeface="Cabin"/>
              </a:defRPr>
            </a:lvl3pPr>
            <a:lvl4pPr>
              <a:defRPr b="0" i="0">
                <a:latin typeface="Cabin"/>
              </a:defRPr>
            </a:lvl4pPr>
            <a:lvl5pPr>
              <a:defRPr b="0" i="0">
                <a:latin typeface="Cabin"/>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44334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chemeClr val="tx1">
                    <a:lumMod val="75000"/>
                    <a:lumOff val="25000"/>
                  </a:schemeClr>
                </a:solidFill>
                <a:latin typeface="Cabin Regular"/>
                <a:cs typeface="Cabin Regula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3805946"/>
          </a:xfrm>
          <a:prstGeom prst="rect">
            <a:avLst/>
          </a:prstGeom>
        </p:spPr>
        <p:txBody>
          <a:bodyPr/>
          <a:lstStyle>
            <a:lvl1pPr>
              <a:defRPr sz="2800">
                <a:solidFill>
                  <a:schemeClr val="tx1">
                    <a:lumMod val="75000"/>
                    <a:lumOff val="25000"/>
                  </a:schemeClr>
                </a:solidFill>
                <a:latin typeface="Cabin"/>
              </a:defRPr>
            </a:lvl1pPr>
            <a:lvl2pPr marL="742950" indent="-285750">
              <a:buFont typeface="Lucida Grande"/>
              <a:buChar char="»"/>
              <a:defRPr sz="2400">
                <a:solidFill>
                  <a:schemeClr val="tx1">
                    <a:lumMod val="75000"/>
                    <a:lumOff val="25000"/>
                  </a:schemeClr>
                </a:solidFill>
                <a:latin typeface="Cabin"/>
              </a:defRPr>
            </a:lvl2pPr>
            <a:lvl3pPr>
              <a:defRPr sz="2000">
                <a:solidFill>
                  <a:schemeClr val="tx1">
                    <a:lumMod val="75000"/>
                    <a:lumOff val="25000"/>
                  </a:schemeClr>
                </a:solidFill>
                <a:latin typeface="Cabin"/>
              </a:defRPr>
            </a:lvl3pPr>
            <a:lvl4pPr>
              <a:defRPr sz="1800">
                <a:solidFill>
                  <a:schemeClr val="tx1">
                    <a:lumMod val="75000"/>
                    <a:lumOff val="25000"/>
                  </a:schemeClr>
                </a:solidFill>
                <a:latin typeface="Cabin"/>
              </a:defRPr>
            </a:lvl4pPr>
            <a:lvl5pPr>
              <a:defRPr sz="1800">
                <a:solidFill>
                  <a:schemeClr val="tx1">
                    <a:lumMod val="75000"/>
                    <a:lumOff val="25000"/>
                  </a:schemeClr>
                </a:solidFill>
                <a:latin typeface="Cabin"/>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600201"/>
            <a:ext cx="4038600" cy="3805946"/>
          </a:xfrm>
          <a:prstGeom prst="rect">
            <a:avLst/>
          </a:prstGeom>
        </p:spPr>
        <p:txBody>
          <a:bodyPr/>
          <a:lstStyle>
            <a:lvl1pPr>
              <a:defRPr sz="2800">
                <a:solidFill>
                  <a:schemeClr val="tx1">
                    <a:lumMod val="75000"/>
                    <a:lumOff val="25000"/>
                  </a:schemeClr>
                </a:solidFill>
                <a:latin typeface="Cabin"/>
              </a:defRPr>
            </a:lvl1pPr>
            <a:lvl2pPr marL="742950" indent="-285750">
              <a:buFont typeface="Lucida Grande"/>
              <a:buChar char="»"/>
              <a:defRPr sz="2400">
                <a:solidFill>
                  <a:schemeClr val="tx1">
                    <a:lumMod val="75000"/>
                    <a:lumOff val="25000"/>
                  </a:schemeClr>
                </a:solidFill>
                <a:latin typeface="Cabin"/>
              </a:defRPr>
            </a:lvl2pPr>
            <a:lvl3pPr>
              <a:defRPr sz="2000">
                <a:solidFill>
                  <a:schemeClr val="tx1">
                    <a:lumMod val="75000"/>
                    <a:lumOff val="25000"/>
                  </a:schemeClr>
                </a:solidFill>
                <a:latin typeface="Cabin"/>
              </a:defRPr>
            </a:lvl3pPr>
            <a:lvl4pPr>
              <a:defRPr sz="1800">
                <a:solidFill>
                  <a:schemeClr val="tx1">
                    <a:lumMod val="75000"/>
                    <a:lumOff val="25000"/>
                  </a:schemeClr>
                </a:solidFill>
                <a:latin typeface="Cabin"/>
              </a:defRPr>
            </a:lvl4pPr>
            <a:lvl5pPr>
              <a:defRPr sz="1800">
                <a:solidFill>
                  <a:schemeClr val="tx1">
                    <a:lumMod val="75000"/>
                    <a:lumOff val="25000"/>
                  </a:schemeClr>
                </a:solidFill>
                <a:latin typeface="Cabin"/>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589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solidFill>
                  <a:schemeClr val="tx1">
                    <a:lumMod val="75000"/>
                    <a:lumOff val="25000"/>
                  </a:schemeClr>
                </a:solidFill>
                <a:latin typeface="Cabin"/>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solidFill>
                  <a:schemeClr val="tx1">
                    <a:lumMod val="75000"/>
                    <a:lumOff val="25000"/>
                  </a:schemeClr>
                </a:solidFill>
                <a:latin typeface="Cabin"/>
              </a:defRPr>
            </a:lvl1pPr>
            <a:lvl2pPr marL="742950" indent="-285750">
              <a:buFont typeface="Lucida Grande"/>
              <a:buChar char="»"/>
              <a:defRPr sz="2800">
                <a:solidFill>
                  <a:schemeClr val="tx1">
                    <a:lumMod val="75000"/>
                    <a:lumOff val="25000"/>
                  </a:schemeClr>
                </a:solidFill>
                <a:latin typeface="Cabin"/>
              </a:defRPr>
            </a:lvl2pPr>
            <a:lvl3pPr>
              <a:defRPr sz="2400">
                <a:solidFill>
                  <a:schemeClr val="tx1">
                    <a:lumMod val="75000"/>
                    <a:lumOff val="25000"/>
                  </a:schemeClr>
                </a:solidFill>
                <a:latin typeface="Cabin"/>
              </a:defRPr>
            </a:lvl3pPr>
            <a:lvl4pPr>
              <a:defRPr sz="2000">
                <a:solidFill>
                  <a:schemeClr val="tx1">
                    <a:lumMod val="75000"/>
                    <a:lumOff val="25000"/>
                  </a:schemeClr>
                </a:solidFill>
                <a:latin typeface="Cabin"/>
              </a:defRPr>
            </a:lvl4pPr>
            <a:lvl5pPr>
              <a:defRPr sz="2000">
                <a:solidFill>
                  <a:schemeClr val="tx1">
                    <a:lumMod val="75000"/>
                    <a:lumOff val="25000"/>
                  </a:schemeClr>
                </a:solidFill>
                <a:latin typeface="Cabin"/>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solidFill>
                  <a:schemeClr val="tx1">
                    <a:lumMod val="75000"/>
                    <a:lumOff val="25000"/>
                  </a:schemeClr>
                </a:solidFill>
                <a:latin typeface="Cabin"/>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846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lumMod val="75000"/>
                    <a:lumOff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080181"/>
          </a:xfrm>
        </p:spPr>
        <p:txBody>
          <a:bodyPr/>
          <a:lstStyle>
            <a:lvl1pPr>
              <a:defRPr sz="3200">
                <a:solidFill>
                  <a:srgbClr val="404040"/>
                </a:solidFill>
              </a:defRPr>
            </a:lvl1pPr>
            <a:lvl2pPr>
              <a:defRPr sz="2800">
                <a:solidFill>
                  <a:srgbClr val="404040"/>
                </a:solidFill>
              </a:defRPr>
            </a:lvl2pPr>
            <a:lvl3pPr>
              <a:defRPr sz="2400">
                <a:solidFill>
                  <a:srgbClr val="404040"/>
                </a:solidFill>
              </a:defRPr>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435100"/>
            <a:ext cx="3008313" cy="39181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4604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24626"/>
            <a:ext cx="5486400" cy="566738"/>
          </a:xfrm>
          <a:prstGeom prst="rect">
            <a:avLst/>
          </a:prstGeom>
        </p:spPr>
        <p:txBody>
          <a:bodyPr anchor="b"/>
          <a:lstStyle>
            <a:lvl1pPr algn="l">
              <a:defRPr sz="2000" b="1">
                <a:solidFill>
                  <a:srgbClr val="404040"/>
                </a:solidFill>
                <a:latin typeface="Cabin Regular"/>
                <a:cs typeface="Cabin Regular"/>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236801"/>
            <a:ext cx="5486400" cy="4114800"/>
          </a:xfrm>
          <a:prstGeom prst="rect">
            <a:avLst/>
          </a:prstGeom>
        </p:spPr>
        <p:txBody>
          <a:bodyPr/>
          <a:lstStyle>
            <a:lvl1pPr marL="0" indent="0">
              <a:buNone/>
              <a:defRPr sz="3200">
                <a:solidFill>
                  <a:srgbClr val="404040"/>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991364"/>
            <a:ext cx="5486400" cy="804862"/>
          </a:xfrm>
          <a:prstGeom prst="rect">
            <a:avLst/>
          </a:prstGeom>
        </p:spPr>
        <p:txBody>
          <a:bodyPr/>
          <a:lstStyle>
            <a:lvl1pPr marL="0" indent="0">
              <a:buNone/>
              <a:defRPr sz="1400">
                <a:solidFill>
                  <a:srgbClr val="404040"/>
                </a:solidFill>
                <a:latin typeface="Cabin Regular"/>
                <a:cs typeface="Cabin Regular"/>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294230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2640724"/>
            <a:ext cx="2549915" cy="1912437"/>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icture Placeholder 2"/>
          <p:cNvSpPr>
            <a:spLocks noGrp="1"/>
          </p:cNvSpPr>
          <p:nvPr>
            <p:ph type="pic" idx="10"/>
          </p:nvPr>
        </p:nvSpPr>
        <p:spPr>
          <a:xfrm>
            <a:off x="3325146" y="2640724"/>
            <a:ext cx="2549915" cy="1912437"/>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Picture Placeholder 2"/>
          <p:cNvSpPr>
            <a:spLocks noGrp="1"/>
          </p:cNvSpPr>
          <p:nvPr>
            <p:ph type="pic" idx="11"/>
          </p:nvPr>
        </p:nvSpPr>
        <p:spPr>
          <a:xfrm>
            <a:off x="6229347" y="2640724"/>
            <a:ext cx="2549915" cy="1912437"/>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112336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698625" y="1915076"/>
            <a:ext cx="4290230" cy="3217673"/>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Content Placeholder 2"/>
          <p:cNvSpPr>
            <a:spLocks noGrp="1"/>
          </p:cNvSpPr>
          <p:nvPr>
            <p:ph idx="10"/>
          </p:nvPr>
        </p:nvSpPr>
        <p:spPr>
          <a:xfrm>
            <a:off x="5115524" y="1915076"/>
            <a:ext cx="3237668" cy="3217673"/>
          </a:xfrm>
          <a:prstGeom prst="rect">
            <a:avLst/>
          </a:prstGeom>
        </p:spPr>
        <p:txBody>
          <a:bodyPr>
            <a:normAutofit/>
          </a:bodyPr>
          <a:lstStyle>
            <a:lvl1pPr>
              <a:defRPr sz="200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219334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solidFill>
                  <a:schemeClr val="tx1">
                    <a:lumMod val="75000"/>
                    <a:lumOff val="25000"/>
                  </a:schemeClr>
                </a:solidFill>
                <a:latin typeface="Cabin Regular"/>
                <a:cs typeface="Cabin Regular"/>
              </a:defRPr>
            </a:lvl1pPr>
          </a:lstStyle>
          <a:p>
            <a:r>
              <a:rPr lang="en-US" smtClean="0"/>
              <a:t>Click to edit Master title style</a:t>
            </a:r>
            <a:endParaRPr lang="en-US"/>
          </a:p>
        </p:txBody>
      </p:sp>
      <p:sp>
        <p:nvSpPr>
          <p:cNvPr id="3" name="Picture Placeholder 2"/>
          <p:cNvSpPr>
            <a:spLocks noGrp="1"/>
          </p:cNvSpPr>
          <p:nvPr>
            <p:ph type="pic" idx="1"/>
          </p:nvPr>
        </p:nvSpPr>
        <p:spPr>
          <a:xfrm>
            <a:off x="4115882" y="1915076"/>
            <a:ext cx="4290230" cy="3217673"/>
          </a:xfrm>
          <a:prstGeom prst="rect">
            <a:avLst/>
          </a:prstGeom>
        </p:spPr>
        <p:txBody>
          <a:bodyPr/>
          <a:lstStyle>
            <a:lvl1pPr marL="0" indent="0">
              <a:buNone/>
              <a:defRPr sz="3200">
                <a:solidFill>
                  <a:schemeClr val="tx1">
                    <a:lumMod val="75000"/>
                    <a:lumOff val="25000"/>
                  </a:schemeClr>
                </a:solidFill>
                <a:latin typeface="Cabin Regular"/>
                <a:cs typeface="Cabin Regular"/>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ontent Placeholder 2"/>
          <p:cNvSpPr>
            <a:spLocks noGrp="1"/>
          </p:cNvSpPr>
          <p:nvPr>
            <p:ph idx="10"/>
          </p:nvPr>
        </p:nvSpPr>
        <p:spPr>
          <a:xfrm>
            <a:off x="705590" y="1915076"/>
            <a:ext cx="3237668" cy="3217673"/>
          </a:xfrm>
          <a:prstGeom prst="rect">
            <a:avLst/>
          </a:prstGeom>
        </p:spPr>
        <p:txBody>
          <a:bodyPr>
            <a:normAutofit/>
          </a:bodyPr>
          <a:lstStyle>
            <a:lvl1pPr>
              <a:defRPr sz="2000">
                <a:solidFill>
                  <a:schemeClr val="tx1">
                    <a:lumMod val="75000"/>
                    <a:lumOff val="25000"/>
                  </a:schemeClr>
                </a:solidFill>
                <a:latin typeface="Cabin Regular"/>
                <a:cs typeface="Cabin Regular"/>
              </a:defRPr>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3278676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71707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aseline="0">
                <a:latin typeface="Cabin bold"/>
                <a:cs typeface="Cabin bold"/>
              </a:defRPr>
            </a:lvl1pPr>
          </a:lstStyle>
          <a:p>
            <a:r>
              <a:rPr lang="en-US" sz="5600" dirty="0" smtClean="0">
                <a:solidFill>
                  <a:srgbClr val="FFFFFF"/>
                </a:solidFill>
                <a:latin typeface="Cabin Bold"/>
                <a:cs typeface="Cabin Bold"/>
              </a:rPr>
              <a:t>BUMP SLID</a:t>
            </a:r>
            <a:r>
              <a:rPr lang="en-US" sz="5600" baseline="0" dirty="0" smtClean="0">
                <a:solidFill>
                  <a:srgbClr val="FFFFFF"/>
                </a:solidFill>
                <a:latin typeface="Cabin Bold"/>
                <a:cs typeface="Cabin Bold"/>
              </a:rPr>
              <a:t>E TITLE </a:t>
            </a:r>
            <a:br>
              <a:rPr lang="en-US" sz="5600" baseline="0" dirty="0" smtClean="0">
                <a:solidFill>
                  <a:srgbClr val="FFFFFF"/>
                </a:solidFill>
                <a:latin typeface="Cabin Bold"/>
                <a:cs typeface="Cabin Bold"/>
              </a:rPr>
            </a:br>
            <a:r>
              <a:rPr lang="en-US" sz="5600" baseline="0" dirty="0" smtClean="0">
                <a:solidFill>
                  <a:srgbClr val="FFFFFF"/>
                </a:solidFill>
                <a:latin typeface="Cabin Bold"/>
                <a:cs typeface="Cabin Bold"/>
              </a:rPr>
              <a:t>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1908820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5BDB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aseline="0">
                <a:latin typeface="Cabin bold"/>
                <a:cs typeface="Cabin bold"/>
              </a:defRPr>
            </a:lvl1pPr>
          </a:lstStyle>
          <a:p>
            <a:r>
              <a:rPr lang="en-US" sz="5600" dirty="0" smtClean="0">
                <a:solidFill>
                  <a:srgbClr val="FFFFFF"/>
                </a:solidFill>
                <a:latin typeface="Cabin Bold"/>
                <a:cs typeface="Cabin Bold"/>
              </a:rPr>
              <a:t>BUMP SLID</a:t>
            </a:r>
            <a:r>
              <a:rPr lang="en-US" sz="5600" baseline="0" dirty="0" smtClean="0">
                <a:solidFill>
                  <a:srgbClr val="FFFFFF"/>
                </a:solidFill>
                <a:latin typeface="Cabin Bold"/>
                <a:cs typeface="Cabin Bold"/>
              </a:rPr>
              <a:t>E TITLE </a:t>
            </a:r>
            <a:br>
              <a:rPr lang="en-US" sz="5600" baseline="0" dirty="0" smtClean="0">
                <a:solidFill>
                  <a:srgbClr val="FFFFFF"/>
                </a:solidFill>
                <a:latin typeface="Cabin Bold"/>
                <a:cs typeface="Cabin Bold"/>
              </a:rPr>
            </a:br>
            <a:r>
              <a:rPr lang="en-US" sz="5600" baseline="0" dirty="0" smtClean="0">
                <a:solidFill>
                  <a:srgbClr val="FFFFFF"/>
                </a:solidFill>
                <a:latin typeface="Cabin Bold"/>
                <a:cs typeface="Cabin Bold"/>
              </a:rPr>
              <a:t>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40092078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AEEF"/>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aseline="0">
                <a:latin typeface="Cabin bold"/>
                <a:cs typeface="Cabin bold"/>
              </a:defRPr>
            </a:lvl1pPr>
          </a:lstStyle>
          <a:p>
            <a:r>
              <a:rPr lang="en-US" sz="5600" dirty="0" smtClean="0">
                <a:solidFill>
                  <a:srgbClr val="FFFFFF"/>
                </a:solidFill>
                <a:latin typeface="Cabin Bold"/>
                <a:cs typeface="Cabin Bold"/>
              </a:rPr>
              <a:t>BUMP SLID</a:t>
            </a:r>
            <a:r>
              <a:rPr lang="en-US" sz="5600" baseline="0" dirty="0" smtClean="0">
                <a:solidFill>
                  <a:srgbClr val="FFFFFF"/>
                </a:solidFill>
                <a:latin typeface="Cabin Bold"/>
                <a:cs typeface="Cabin Bold"/>
              </a:rPr>
              <a:t>E TITLE </a:t>
            </a:r>
            <a:br>
              <a:rPr lang="en-US" sz="5600" baseline="0" dirty="0" smtClean="0">
                <a:solidFill>
                  <a:srgbClr val="FFFFFF"/>
                </a:solidFill>
                <a:latin typeface="Cabin Bold"/>
                <a:cs typeface="Cabin Bold"/>
              </a:rPr>
            </a:br>
            <a:r>
              <a:rPr lang="en-US" sz="5600" baseline="0" dirty="0" smtClean="0">
                <a:solidFill>
                  <a:srgbClr val="FFFFFF"/>
                </a:solidFill>
                <a:latin typeface="Cabin Bold"/>
                <a:cs typeface="Cabin Bold"/>
              </a:rPr>
              <a:t>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36517198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F0513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991678"/>
            <a:ext cx="8229600" cy="2021522"/>
          </a:xfrm>
          <a:prstGeom prst="rect">
            <a:avLst/>
          </a:prstGeom>
          <a:ln>
            <a:noFill/>
          </a:ln>
        </p:spPr>
        <p:txBody>
          <a:bodyPr vert="horz"/>
          <a:lstStyle>
            <a:lvl1pPr>
              <a:defRPr sz="4400" baseline="0">
                <a:latin typeface="Cabin bold"/>
                <a:cs typeface="Cabin bold"/>
              </a:defRPr>
            </a:lvl1pPr>
          </a:lstStyle>
          <a:p>
            <a:r>
              <a:rPr lang="en-US" sz="5600" dirty="0" smtClean="0">
                <a:solidFill>
                  <a:srgbClr val="FFFFFF"/>
                </a:solidFill>
                <a:latin typeface="Cabin Bold"/>
                <a:cs typeface="Cabin Bold"/>
              </a:rPr>
              <a:t>BUMP SLID</a:t>
            </a:r>
            <a:r>
              <a:rPr lang="en-US" sz="5600" baseline="0" dirty="0" smtClean="0">
                <a:solidFill>
                  <a:srgbClr val="FFFFFF"/>
                </a:solidFill>
                <a:latin typeface="Cabin Bold"/>
                <a:cs typeface="Cabin Bold"/>
              </a:rPr>
              <a:t>E TITLE </a:t>
            </a:r>
            <a:br>
              <a:rPr lang="en-US" sz="5600" baseline="0" dirty="0" smtClean="0">
                <a:solidFill>
                  <a:srgbClr val="FFFFFF"/>
                </a:solidFill>
                <a:latin typeface="Cabin Bold"/>
                <a:cs typeface="Cabin Bold"/>
              </a:rPr>
            </a:br>
            <a:r>
              <a:rPr lang="en-US" sz="5600" baseline="0" dirty="0" smtClean="0">
                <a:solidFill>
                  <a:srgbClr val="FFFFFF"/>
                </a:solidFill>
                <a:latin typeface="Cabin Bold"/>
                <a:cs typeface="Cabin Bold"/>
              </a:rPr>
              <a:t>CAN GO HERE</a:t>
            </a:r>
            <a:endParaRPr lang="en-US" sz="5600" dirty="0">
              <a:solidFill>
                <a:srgbClr val="FFFFFF"/>
              </a:solidFill>
              <a:latin typeface="Cabin Bold"/>
              <a:cs typeface="Cabin Bold"/>
            </a:endParaRPr>
          </a:p>
        </p:txBody>
      </p:sp>
    </p:spTree>
    <p:extLst>
      <p:ext uri="{BB962C8B-B14F-4D97-AF65-F5344CB8AC3E}">
        <p14:creationId xmlns:p14="http://schemas.microsoft.com/office/powerpoint/2010/main" val="14713899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6" name="Picture 5" descr="PrimaryLogo_Horiz_Color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412" y="1366266"/>
            <a:ext cx="5492972" cy="2547853"/>
          </a:xfrm>
          <a:prstGeom prst="rect">
            <a:avLst/>
          </a:prstGeom>
        </p:spPr>
      </p:pic>
      <p:sp>
        <p:nvSpPr>
          <p:cNvPr id="9" name="Text Placeholder 8"/>
          <p:cNvSpPr>
            <a:spLocks noGrp="1"/>
          </p:cNvSpPr>
          <p:nvPr>
            <p:ph type="body" sz="quarter" idx="14" hasCustomPrompt="1"/>
          </p:nvPr>
        </p:nvSpPr>
        <p:spPr>
          <a:xfrm>
            <a:off x="1651000" y="3821114"/>
            <a:ext cx="5349875" cy="408388"/>
          </a:xfrm>
          <a:prstGeom prst="rect">
            <a:avLst/>
          </a:prstGeom>
        </p:spPr>
        <p:txBody>
          <a:bodyPr vert="horz"/>
          <a:lstStyle>
            <a:lvl1pPr marL="0" indent="0">
              <a:buNone/>
              <a:defRPr sz="1800" b="0" i="0">
                <a:solidFill>
                  <a:srgbClr val="F05133"/>
                </a:solidFill>
                <a:latin typeface="Cabin Bold"/>
                <a:cs typeface="Cabin Bold"/>
              </a:defRPr>
            </a:lvl1pPr>
          </a:lstStyle>
          <a:p>
            <a:pPr lvl="0"/>
            <a:r>
              <a:rPr lang="en-US" dirty="0" smtClean="0"/>
              <a:t>Event/Title Presenter Name Here </a:t>
            </a:r>
            <a:endParaRPr lang="en-US" dirty="0"/>
          </a:p>
        </p:txBody>
      </p:sp>
      <p:sp>
        <p:nvSpPr>
          <p:cNvPr id="13" name="Text Placeholder 12"/>
          <p:cNvSpPr>
            <a:spLocks noGrp="1"/>
          </p:cNvSpPr>
          <p:nvPr>
            <p:ph type="body" sz="quarter" idx="15" hasCustomPrompt="1"/>
          </p:nvPr>
        </p:nvSpPr>
        <p:spPr>
          <a:xfrm>
            <a:off x="1651000" y="4245810"/>
            <a:ext cx="6264275" cy="312007"/>
          </a:xfrm>
          <a:prstGeom prst="rect">
            <a:avLst/>
          </a:prstGeom>
        </p:spPr>
        <p:txBody>
          <a:bodyPr vert="horz"/>
          <a:lstStyle>
            <a:lvl1pPr marL="0" indent="0">
              <a:buNone/>
              <a:defRPr sz="1800" b="0" i="0">
                <a:solidFill>
                  <a:srgbClr val="717073"/>
                </a:solidFill>
                <a:latin typeface="Georgia"/>
                <a:cs typeface="Georgia"/>
              </a:defRPr>
            </a:lvl1pPr>
          </a:lstStyle>
          <a:p>
            <a:pPr lvl="0"/>
            <a:r>
              <a:rPr lang="en-US" dirty="0" smtClean="0"/>
              <a:t>Department</a:t>
            </a:r>
            <a:endParaRPr lang="en-US" dirty="0"/>
          </a:p>
        </p:txBody>
      </p:sp>
      <p:sp>
        <p:nvSpPr>
          <p:cNvPr id="20" name="Content Placeholder 19"/>
          <p:cNvSpPr>
            <a:spLocks noGrp="1"/>
          </p:cNvSpPr>
          <p:nvPr>
            <p:ph sz="quarter" idx="16" hasCustomPrompt="1"/>
          </p:nvPr>
        </p:nvSpPr>
        <p:spPr>
          <a:xfrm>
            <a:off x="1651000" y="4595648"/>
            <a:ext cx="5570538" cy="376335"/>
          </a:xfrm>
          <a:prstGeom prst="rect">
            <a:avLst/>
          </a:prstGeom>
        </p:spPr>
        <p:txBody>
          <a:bodyPr vert="horz"/>
          <a:lstStyle>
            <a:lvl1pPr marL="0" indent="0">
              <a:buNone/>
              <a:defRPr sz="1800" b="0" i="1" baseline="0">
                <a:solidFill>
                  <a:srgbClr val="717073"/>
                </a:solidFill>
                <a:latin typeface="Georgia"/>
                <a:cs typeface="Georgia"/>
              </a:defRPr>
            </a:lvl1pPr>
          </a:lstStyle>
          <a:p>
            <a:pPr lvl="0"/>
            <a:r>
              <a:rPr lang="en-US" dirty="0" smtClean="0"/>
              <a:t>June 5, 2013</a:t>
            </a:r>
            <a:endParaRPr lang="en-US" dirty="0"/>
          </a:p>
        </p:txBody>
      </p:sp>
    </p:spTree>
    <p:extLst>
      <p:ext uri="{BB962C8B-B14F-4D97-AF65-F5344CB8AC3E}">
        <p14:creationId xmlns:p14="http://schemas.microsoft.com/office/powerpoint/2010/main" val="1211030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4620" y="599703"/>
            <a:ext cx="5135314" cy="502692"/>
          </a:xfrm>
          <a:prstGeom prst="rect">
            <a:avLst/>
          </a:prstGeom>
        </p:spPr>
        <p:txBody>
          <a:bodyPr>
            <a:normAutofit/>
          </a:bodyPr>
          <a:lstStyle>
            <a:lvl1pPr algn="l">
              <a:defRPr sz="2400" b="0" i="0" cap="all">
                <a:solidFill>
                  <a:srgbClr val="F05133"/>
                </a:solidFill>
                <a:latin typeface="Cabin Regular"/>
                <a:cs typeface="Cabin Regular"/>
              </a:defRPr>
            </a:lvl1pPr>
          </a:lstStyle>
          <a:p>
            <a:r>
              <a:rPr lang="en-US" dirty="0" smtClean="0"/>
              <a:t>Primary title</a:t>
            </a:r>
            <a:endParaRPr lang="en-US" dirty="0"/>
          </a:p>
        </p:txBody>
      </p:sp>
      <p:cxnSp>
        <p:nvCxnSpPr>
          <p:cNvPr id="8" name="Straight Connector 7"/>
          <p:cNvCxnSpPr/>
          <p:nvPr userDrawn="1"/>
        </p:nvCxnSpPr>
        <p:spPr>
          <a:xfrm>
            <a:off x="694620" y="1102395"/>
            <a:ext cx="8458200" cy="0"/>
          </a:xfrm>
          <a:prstGeom prst="line">
            <a:avLst/>
          </a:prstGeom>
          <a:ln w="88900">
            <a:solidFill>
              <a:srgbClr val="F05133"/>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idx="1"/>
          </p:nvPr>
        </p:nvSpPr>
        <p:spPr>
          <a:xfrm>
            <a:off x="693144" y="1600200"/>
            <a:ext cx="7993656" cy="3585467"/>
          </a:xfrm>
          <a:prstGeom prst="rect">
            <a:avLst/>
          </a:prstGeom>
        </p:spPr>
        <p:txBody>
          <a:bodyPr/>
          <a:lstStyle>
            <a:lvl1pPr>
              <a:defRPr sz="2000">
                <a:solidFill>
                  <a:srgbClr val="404040"/>
                </a:solidFill>
                <a:latin typeface="Cabin Regular"/>
                <a:cs typeface="Cabin Regular"/>
              </a:defRPr>
            </a:lvl1pPr>
            <a:lvl2pPr marL="742950" indent="-285750">
              <a:buFont typeface="Lucida Grande"/>
              <a:buChar char="»"/>
              <a:defRPr sz="1800">
                <a:solidFill>
                  <a:srgbClr val="404040"/>
                </a:solidFill>
                <a:latin typeface="Cabin Regular"/>
                <a:cs typeface="Cabin Regular"/>
              </a:defRPr>
            </a:lvl2pPr>
            <a:lvl3pPr>
              <a:defRPr sz="1600">
                <a:solidFill>
                  <a:srgbClr val="404040"/>
                </a:solidFill>
                <a:latin typeface="Cabin Regular"/>
                <a:cs typeface="Cabin Regular"/>
              </a:defRPr>
            </a:lvl3pPr>
            <a:lvl4pPr>
              <a:defRPr sz="1400">
                <a:solidFill>
                  <a:srgbClr val="404040"/>
                </a:solidFill>
                <a:latin typeface="Cabin Regular"/>
                <a:cs typeface="Cabin Regular"/>
              </a:defRPr>
            </a:lvl4pPr>
            <a:lvl5pPr>
              <a:defRPr sz="1400">
                <a:solidFill>
                  <a:srgbClr val="404040"/>
                </a:solidFill>
                <a:latin typeface="Cabin Regular"/>
                <a:cs typeface="Cabin Regul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extBox 5"/>
          <p:cNvSpPr txBox="1"/>
          <p:nvPr userDrawn="1"/>
        </p:nvSpPr>
        <p:spPr>
          <a:xfrm>
            <a:off x="8679271" y="6488002"/>
            <a:ext cx="591931" cy="276999"/>
          </a:xfrm>
          <a:prstGeom prst="rect">
            <a:avLst/>
          </a:prstGeom>
          <a:noFill/>
        </p:spPr>
        <p:txBody>
          <a:bodyPr wrap="square" rtlCol="0">
            <a:spAutoFit/>
          </a:bodyPr>
          <a:lstStyle/>
          <a:p>
            <a:fld id="{4EBDF319-9836-5844-803B-28E653005CFF}" type="slidenum">
              <a:rPr lang="en-US" sz="1200" smtClean="0">
                <a:solidFill>
                  <a:srgbClr val="F05133"/>
                </a:solidFill>
                <a:latin typeface="Cabin"/>
                <a:cs typeface="Cabin Regular"/>
              </a:rPr>
              <a:pPr/>
              <a:t>‹#›</a:t>
            </a:fld>
            <a:endParaRPr lang="en-US" sz="1200" dirty="0">
              <a:solidFill>
                <a:srgbClr val="F05133"/>
              </a:solidFill>
              <a:latin typeface="Cabin"/>
              <a:cs typeface="Cabin Regular"/>
            </a:endParaRPr>
          </a:p>
        </p:txBody>
      </p:sp>
    </p:spTree>
    <p:extLst>
      <p:ext uri="{BB962C8B-B14F-4D97-AF65-F5344CB8AC3E}">
        <p14:creationId xmlns:p14="http://schemas.microsoft.com/office/powerpoint/2010/main" val="14647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43811"/>
            <a:ext cx="4919633" cy="50819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54086"/>
            <a:ext cx="4919633" cy="36897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552003"/>
            <a:ext cx="4919633" cy="7217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966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2488324"/>
            <a:ext cx="2549915" cy="1912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Picture Placeholder 2"/>
          <p:cNvSpPr>
            <a:spLocks noGrp="1"/>
          </p:cNvSpPr>
          <p:nvPr>
            <p:ph type="pic" idx="10"/>
          </p:nvPr>
        </p:nvSpPr>
        <p:spPr>
          <a:xfrm>
            <a:off x="3325146" y="2488324"/>
            <a:ext cx="2549915" cy="1912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Picture Placeholder 2"/>
          <p:cNvSpPr>
            <a:spLocks noGrp="1"/>
          </p:cNvSpPr>
          <p:nvPr>
            <p:ph type="pic" idx="11"/>
          </p:nvPr>
        </p:nvSpPr>
        <p:spPr>
          <a:xfrm>
            <a:off x="6229347" y="2488324"/>
            <a:ext cx="2549915" cy="19124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019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icture Placeholder 2"/>
          <p:cNvSpPr>
            <a:spLocks noGrp="1"/>
          </p:cNvSpPr>
          <p:nvPr>
            <p:ph type="pic" idx="1"/>
          </p:nvPr>
        </p:nvSpPr>
        <p:spPr>
          <a:xfrm>
            <a:off x="698625" y="1915076"/>
            <a:ext cx="4290230" cy="32176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Content Placeholder 2"/>
          <p:cNvSpPr>
            <a:spLocks noGrp="1"/>
          </p:cNvSpPr>
          <p:nvPr>
            <p:ph idx="10"/>
          </p:nvPr>
        </p:nvSpPr>
        <p:spPr>
          <a:xfrm>
            <a:off x="5115524" y="1915076"/>
            <a:ext cx="3237668" cy="321767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55768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icture Placeholder 2"/>
          <p:cNvSpPr>
            <a:spLocks noGrp="1"/>
          </p:cNvSpPr>
          <p:nvPr>
            <p:ph type="pic" idx="1"/>
          </p:nvPr>
        </p:nvSpPr>
        <p:spPr>
          <a:xfrm>
            <a:off x="4115882" y="1915076"/>
            <a:ext cx="4290230" cy="32176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Content Placeholder 2"/>
          <p:cNvSpPr>
            <a:spLocks noGrp="1"/>
          </p:cNvSpPr>
          <p:nvPr>
            <p:ph idx="10"/>
          </p:nvPr>
        </p:nvSpPr>
        <p:spPr>
          <a:xfrm>
            <a:off x="705590" y="1915076"/>
            <a:ext cx="3237668" cy="321767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p:txBody>
      </p:sp>
    </p:spTree>
    <p:extLst>
      <p:ext uri="{BB962C8B-B14F-4D97-AF65-F5344CB8AC3E}">
        <p14:creationId xmlns:p14="http://schemas.microsoft.com/office/powerpoint/2010/main" val="119129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txBox="1">
            <a:spLocks/>
          </p:cNvSpPr>
          <p:nvPr userDrawn="1"/>
        </p:nvSpPr>
        <p:spPr>
          <a:xfrm>
            <a:off x="730617" y="590925"/>
            <a:ext cx="4446648" cy="1340471"/>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b="0" i="0" dirty="0" smtClean="0">
                <a:solidFill>
                  <a:srgbClr val="F05133"/>
                </a:solidFill>
                <a:latin typeface="Cabin Regular"/>
                <a:cs typeface="Cabin Regular"/>
              </a:rPr>
              <a:t>Presentation </a:t>
            </a:r>
          </a:p>
          <a:p>
            <a:pPr algn="l"/>
            <a:r>
              <a:rPr lang="en-US" b="0" i="0" dirty="0" smtClean="0">
                <a:solidFill>
                  <a:srgbClr val="F05133"/>
                </a:solidFill>
                <a:latin typeface="Cabin Regular"/>
                <a:cs typeface="Cabin Regular"/>
              </a:rPr>
              <a:t>Title</a:t>
            </a:r>
            <a:endParaRPr lang="en-US" b="0" i="0" dirty="0">
              <a:solidFill>
                <a:srgbClr val="F05133"/>
              </a:solidFill>
              <a:latin typeface="Cabin Regular"/>
              <a:cs typeface="Cabin Regular"/>
            </a:endParaRPr>
          </a:p>
        </p:txBody>
      </p:sp>
      <p:sp>
        <p:nvSpPr>
          <p:cNvPr id="4" name="Subtitle 2"/>
          <p:cNvSpPr txBox="1">
            <a:spLocks/>
          </p:cNvSpPr>
          <p:nvPr userDrawn="1"/>
        </p:nvSpPr>
        <p:spPr>
          <a:xfrm>
            <a:off x="3177910" y="5266211"/>
            <a:ext cx="5338556" cy="9601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Font typeface="Arial"/>
              <a:buNone/>
            </a:pPr>
            <a:r>
              <a:rPr lang="en-US" sz="1600" dirty="0" smtClean="0">
                <a:solidFill>
                  <a:schemeClr val="tx1">
                    <a:lumMod val="75000"/>
                    <a:lumOff val="25000"/>
                  </a:schemeClr>
                </a:solidFill>
                <a:latin typeface="Cabin"/>
              </a:rPr>
              <a:t>Author Name Line 1</a:t>
            </a:r>
          </a:p>
          <a:p>
            <a:pPr marL="0" indent="0" algn="r">
              <a:buFont typeface="Arial"/>
              <a:buNone/>
            </a:pPr>
            <a:r>
              <a:rPr lang="en-US" sz="1600" dirty="0" smtClean="0">
                <a:solidFill>
                  <a:schemeClr val="tx1">
                    <a:lumMod val="75000"/>
                    <a:lumOff val="25000"/>
                  </a:schemeClr>
                </a:solidFill>
                <a:latin typeface="Cabin"/>
              </a:rPr>
              <a:t>Department</a:t>
            </a:r>
          </a:p>
          <a:p>
            <a:pPr marL="0" indent="0" algn="r">
              <a:buFont typeface="Arial"/>
              <a:buNone/>
            </a:pPr>
            <a:r>
              <a:rPr lang="en-US" sz="1600" dirty="0" smtClean="0">
                <a:solidFill>
                  <a:schemeClr val="tx1">
                    <a:lumMod val="75000"/>
                    <a:lumOff val="25000"/>
                  </a:schemeClr>
                </a:solidFill>
                <a:latin typeface="Cabin"/>
              </a:rPr>
              <a:t>June 5, 2013</a:t>
            </a:r>
          </a:p>
          <a:p>
            <a:pPr marL="0" indent="0" algn="r">
              <a:buFont typeface="Arial"/>
              <a:buNone/>
            </a:pPr>
            <a:endParaRPr lang="en-US" sz="1600" dirty="0">
              <a:solidFill>
                <a:schemeClr val="tx1">
                  <a:lumMod val="75000"/>
                  <a:lumOff val="25000"/>
                </a:schemeClr>
              </a:solidFill>
              <a:latin typeface="Cabin"/>
            </a:endParaRPr>
          </a:p>
        </p:txBody>
      </p:sp>
      <p:pic>
        <p:nvPicPr>
          <p:cNvPr id="6" name="Picture 5" descr="PrimaryLogo_Horiz_Color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617" y="4977111"/>
            <a:ext cx="3351551" cy="1554579"/>
          </a:xfrm>
          <a:prstGeom prst="rect">
            <a:avLst/>
          </a:prstGeom>
        </p:spPr>
      </p:pic>
    </p:spTree>
    <p:extLst>
      <p:ext uri="{BB962C8B-B14F-4D97-AF65-F5344CB8AC3E}">
        <p14:creationId xmlns:p14="http://schemas.microsoft.com/office/powerpoint/2010/main" val="17975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4.png"/><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6.png"/><Relationship Id="rId4" Type="http://schemas.openxmlformats.org/officeDocument/2006/relationships/slideLayout" Target="../slideLayouts/slideLayout3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46.xml"/><Relationship Id="rId7"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logo+linework-02-05.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5240687"/>
            <a:ext cx="9144000" cy="163206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390295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7979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88" r:id="rId6"/>
    <p:sldLayoutId id="2147483685" r:id="rId7"/>
    <p:sldLayoutId id="2147483686" r:id="rId8"/>
  </p:sldLayoutIdLst>
  <p:txStyles>
    <p:titleStyle>
      <a:lvl1pPr algn="ctr" defTabSz="457200" rtl="0" eaLnBrk="1" latinLnBrk="0" hangingPunct="1">
        <a:spcBef>
          <a:spcPct val="0"/>
        </a:spcBef>
        <a:buNone/>
        <a:defRPr sz="4400" b="1" i="0" kern="1200">
          <a:solidFill>
            <a:srgbClr val="404040"/>
          </a:solidFill>
          <a:latin typeface="Cabin"/>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404040"/>
          </a:solidFill>
          <a:latin typeface="Cabin"/>
          <a:ea typeface="+mn-ea"/>
          <a:cs typeface="+mn-cs"/>
        </a:defRPr>
      </a:lvl1pPr>
      <a:lvl2pPr marL="914400" indent="-457200" algn="l" defTabSz="457200" rtl="0" eaLnBrk="1" latinLnBrk="0" hangingPunct="1">
        <a:spcBef>
          <a:spcPct val="20000"/>
        </a:spcBef>
        <a:buFont typeface="Lucida Grande"/>
        <a:buChar char="»"/>
        <a:defRPr sz="2800" kern="1200">
          <a:solidFill>
            <a:srgbClr val="404040"/>
          </a:solidFill>
          <a:latin typeface="Cabin"/>
          <a:ea typeface="+mn-ea"/>
          <a:cs typeface="+mn-cs"/>
        </a:defRPr>
      </a:lvl2pPr>
      <a:lvl3pPr marL="1143000" indent="-228600" algn="l" defTabSz="457200" rtl="0" eaLnBrk="1" latinLnBrk="0" hangingPunct="1">
        <a:spcBef>
          <a:spcPct val="20000"/>
        </a:spcBef>
        <a:buFont typeface="Arial"/>
        <a:buChar char="•"/>
        <a:defRPr sz="2400" kern="1200">
          <a:solidFill>
            <a:srgbClr val="404040"/>
          </a:solidFill>
          <a:latin typeface="Cabin"/>
          <a:ea typeface="+mn-ea"/>
          <a:cs typeface="+mn-cs"/>
        </a:defRPr>
      </a:lvl3pPr>
      <a:lvl4pPr marL="1600200" indent="-228600" algn="l" defTabSz="457200" rtl="0" eaLnBrk="1" latinLnBrk="0" hangingPunct="1">
        <a:spcBef>
          <a:spcPct val="20000"/>
        </a:spcBef>
        <a:buFont typeface="Arial"/>
        <a:buChar char="–"/>
        <a:defRPr sz="2000" kern="1200">
          <a:solidFill>
            <a:srgbClr val="404040"/>
          </a:solidFill>
          <a:latin typeface="Cabin"/>
          <a:ea typeface="+mn-ea"/>
          <a:cs typeface="+mn-cs"/>
        </a:defRPr>
      </a:lvl4pPr>
      <a:lvl5pPr marL="2057400" indent="-228600" algn="l" defTabSz="457200" rtl="0" eaLnBrk="1" latinLnBrk="0" hangingPunct="1">
        <a:spcBef>
          <a:spcPct val="20000"/>
        </a:spcBef>
        <a:buFont typeface="Arial"/>
        <a:buChar char="»"/>
        <a:defRPr sz="2000" kern="1200">
          <a:solidFill>
            <a:srgbClr val="404040"/>
          </a:solidFill>
          <a:latin typeface="Cabi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722295"/>
      </p:ext>
    </p:extLst>
  </p:cSld>
  <p:clrMap bg1="lt1" tx1="dk1" bg2="lt2" tx2="dk2" accent1="accent1" accent2="accent2" accent3="accent3" accent4="accent4" accent5="accent5" accent6="accent6" hlink="hlink" folHlink="folHlink"/>
  <p:sldLayoutIdLst>
    <p:sldLayoutId id="2147483711" r:id="rId1"/>
    <p:sldLayoutId id="2147483700" r:id="rId2"/>
    <p:sldLayoutId id="2147483712" r:id="rId3"/>
    <p:sldLayoutId id="2147483713" r:id="rId4"/>
    <p:sldLayoutId id="2147483714" r:id="rId5"/>
    <p:sldLayoutId id="2147483723" r:id="rId6"/>
    <p:sldLayoutId id="2147483724" r:id="rId7"/>
    <p:sldLayoutId id="2147483725" r:id="rId8"/>
    <p:sldLayoutId id="2147483726"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7" r:id="rId1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icons+linework copy-06.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112626"/>
            <a:ext cx="9144000" cy="745374"/>
          </a:xfrm>
          <a:prstGeom prst="rect">
            <a:avLst/>
          </a:prstGeom>
        </p:spPr>
      </p:pic>
    </p:spTree>
    <p:extLst>
      <p:ext uri="{BB962C8B-B14F-4D97-AF65-F5344CB8AC3E}">
        <p14:creationId xmlns:p14="http://schemas.microsoft.com/office/powerpoint/2010/main" val="931993114"/>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92" r:id="rId3"/>
    <p:sldLayoutId id="2147483693" r:id="rId4"/>
    <p:sldLayoutId id="2147483694" r:id="rId5"/>
    <p:sldLayoutId id="2147483695" r:id="rId6"/>
    <p:sldLayoutId id="2147483696" r:id="rId7"/>
    <p:sldLayoutId id="2147483697" r:id="rId8"/>
    <p:sldLayoutId id="2147483698"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logo+linework-02-02.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5273107"/>
            <a:ext cx="9144000" cy="1778923"/>
          </a:xfrm>
          <a:prstGeom prst="rect">
            <a:avLst/>
          </a:prstGeom>
        </p:spPr>
      </p:pic>
    </p:spTree>
    <p:extLst>
      <p:ext uri="{BB962C8B-B14F-4D97-AF65-F5344CB8AC3E}">
        <p14:creationId xmlns:p14="http://schemas.microsoft.com/office/powerpoint/2010/main" val="1435641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8" r:id="rId4"/>
    <p:sldLayoutId id="2147483669" r:id="rId5"/>
    <p:sldLayoutId id="2147483689" r:id="rId6"/>
    <p:sldLayoutId id="2147483690" r:id="rId7"/>
    <p:sldLayoutId id="214748369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05133"/>
        </a:solidFill>
        <a:effectLst/>
      </p:bgPr>
    </p:bg>
    <p:spTree>
      <p:nvGrpSpPr>
        <p:cNvPr id="1" name=""/>
        <p:cNvGrpSpPr/>
        <p:nvPr/>
      </p:nvGrpSpPr>
      <p:grpSpPr>
        <a:xfrm>
          <a:off x="0" y="0"/>
          <a:ext cx="0" cy="0"/>
          <a:chOff x="0" y="0"/>
          <a:chExt cx="0" cy="0"/>
        </a:xfrm>
      </p:grpSpPr>
      <p:pic>
        <p:nvPicPr>
          <p:cNvPr id="7" name="Picture 6" descr="icons+linework_WHIT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079077"/>
            <a:ext cx="9144000" cy="1778923"/>
          </a:xfrm>
          <a:prstGeom prst="rect">
            <a:avLst/>
          </a:prstGeom>
        </p:spPr>
      </p:pic>
    </p:spTree>
    <p:extLst>
      <p:ext uri="{BB962C8B-B14F-4D97-AF65-F5344CB8AC3E}">
        <p14:creationId xmlns:p14="http://schemas.microsoft.com/office/powerpoint/2010/main" val="12401421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Lst>
  <p:hf hdr="0" ftr="0" dt="0"/>
  <p:txStyles>
    <p:titleStyle>
      <a:lvl1pPr algn="ctr" defTabSz="457200" rtl="0" eaLnBrk="1" latinLnBrk="0" hangingPunct="1">
        <a:spcBef>
          <a:spcPct val="0"/>
        </a:spcBef>
        <a:buNone/>
        <a:defRPr sz="4400" kern="1200">
          <a:solidFill>
            <a:srgbClr val="FFFFFF"/>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ocial-media-university-global.org/"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hyperlink" Target="https://support.twitter.com/articles/100990-signing-up-with-twitter" TargetMode="External"/><Relationship Id="rId5" Type="http://schemas.openxmlformats.org/officeDocument/2006/relationships/hyperlink" Target="http://www.slideshare.net/LeeAase/helping-auxilians-tell-their-stories" TargetMode="External"/><Relationship Id="rId4" Type="http://schemas.openxmlformats.org/officeDocument/2006/relationships/hyperlink" Target="https://media.twitter.com/governmen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media.twitter.com/success/givingtuesday-encouraging-and-telling-stories-of-charity-on-twitter"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www.edelman.com/insights/intellectual-property/exploring-consumer-attitudes-actions-key-tech-policy-issues-2014/" TargetMode="External"/><Relationship Id="rId5" Type="http://schemas.openxmlformats.org/officeDocument/2006/relationships/hyperlink" Target="https://media.twitter.com/best-practice/twitter-alerts" TargetMode="External"/><Relationship Id="rId4" Type="http://schemas.openxmlformats.org/officeDocument/2006/relationships/hyperlink" Target="https://media.twitter.com/success/charity-wat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gov/lists/us-senate" TargetMode="External"/><Relationship Id="rId7" Type="http://schemas.openxmlformats.org/officeDocument/2006/relationships/hyperlink" Target="https://twitter.com/gov/lists/us-cities"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s://twitter.com/gov/lists/us-governors" TargetMode="External"/><Relationship Id="rId5" Type="http://schemas.openxmlformats.org/officeDocument/2006/relationships/hyperlink" Target="https://twitter.com/gov/lists/us-cabinet" TargetMode="External"/><Relationship Id="rId4" Type="http://schemas.openxmlformats.org/officeDocument/2006/relationships/hyperlink" Target="https://twitter.com/gov/lists/us-ho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950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Do as @</a:t>
            </a:r>
            <a:r>
              <a:rPr lang="en-US" dirty="0" err="1" smtClean="0"/>
              <a:t>ourhospitals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Listen, help shape important </a:t>
            </a:r>
            <a:r>
              <a:rPr lang="en-US" sz="2800" dirty="0" smtClean="0"/>
              <a:t>conversations</a:t>
            </a:r>
          </a:p>
          <a:p>
            <a:pPr lvl="2">
              <a:buFont typeface="Arial" panose="020B0604020202020204" pitchFamily="34" charset="0"/>
              <a:buChar char="•"/>
            </a:pPr>
            <a:r>
              <a:rPr lang="en-US" sz="2400" dirty="0" smtClean="0"/>
              <a:t>#essential</a:t>
            </a:r>
          </a:p>
          <a:p>
            <a:pPr lvl="2">
              <a:buFont typeface="Arial" panose="020B0604020202020204" pitchFamily="34" charset="0"/>
              <a:buChar char="•"/>
            </a:pPr>
            <a:r>
              <a:rPr lang="en-US" sz="2400" dirty="0" smtClean="0"/>
              <a:t>Issue pros/cons</a:t>
            </a:r>
            <a:endParaRPr lang="en-US" sz="2400" dirty="0" smtClean="0"/>
          </a:p>
          <a:p>
            <a:pPr>
              <a:buFont typeface="Arial" panose="020B0604020202020204" pitchFamily="34" charset="0"/>
              <a:buChar char="•"/>
            </a:pPr>
            <a:r>
              <a:rPr lang="en-US" sz="2800" dirty="0" smtClean="0"/>
              <a:t>Connect with the press</a:t>
            </a:r>
          </a:p>
          <a:p>
            <a:pPr>
              <a:buFont typeface="Arial" panose="020B0604020202020204" pitchFamily="34" charset="0"/>
              <a:buChar char="•"/>
            </a:pPr>
            <a:r>
              <a:rPr lang="en-US" sz="2800" dirty="0" smtClean="0"/>
              <a:t>Correct misinformation</a:t>
            </a:r>
          </a:p>
          <a:p>
            <a:pPr>
              <a:buFont typeface="Arial" panose="020B0604020202020204" pitchFamily="34" charset="0"/>
              <a:buChar char="•"/>
            </a:pPr>
            <a:r>
              <a:rPr lang="en-US" sz="2800" dirty="0" smtClean="0"/>
              <a:t>Encourage </a:t>
            </a:r>
            <a:r>
              <a:rPr lang="en-US" sz="2800" dirty="0" smtClean="0"/>
              <a:t>discussion</a:t>
            </a:r>
          </a:p>
          <a:p>
            <a:pPr>
              <a:buFont typeface="Wingdings" pitchFamily="2" charset="2"/>
              <a:buChar char="v"/>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10</a:t>
            </a:fld>
            <a:endParaRPr kumimoji="0" lang="en-US"/>
          </a:p>
        </p:txBody>
      </p:sp>
    </p:spTree>
    <p:extLst>
      <p:ext uri="{BB962C8B-B14F-4D97-AF65-F5344CB8AC3E}">
        <p14:creationId xmlns:p14="http://schemas.microsoft.com/office/powerpoint/2010/main" val="3827765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Our Members Do</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Encourage loyalty</a:t>
            </a:r>
          </a:p>
          <a:p>
            <a:pPr>
              <a:buFont typeface="Arial" panose="020B0604020202020204" pitchFamily="34" charset="0"/>
              <a:buChar char="•"/>
            </a:pPr>
            <a:r>
              <a:rPr lang="en-US" sz="2800" dirty="0" smtClean="0"/>
              <a:t>Consumer-focus: promote healthy behaviors, customer service</a:t>
            </a:r>
          </a:p>
          <a:p>
            <a:pPr>
              <a:buFont typeface="Arial" panose="020B0604020202020204" pitchFamily="34" charset="0"/>
              <a:buChar char="•"/>
            </a:pPr>
            <a:r>
              <a:rPr lang="en-US" sz="2800" dirty="0" smtClean="0"/>
              <a:t>Train </a:t>
            </a:r>
            <a:r>
              <a:rPr lang="en-US" sz="2800" dirty="0"/>
              <a:t>health professionals (video, simulations)</a:t>
            </a:r>
          </a:p>
          <a:p>
            <a:pPr>
              <a:buFont typeface="Arial" panose="020B0604020202020204" pitchFamily="34" charset="0"/>
              <a:buChar char="•"/>
            </a:pPr>
            <a:r>
              <a:rPr lang="en-US" sz="2800" dirty="0"/>
              <a:t>Real-time emergency updates</a:t>
            </a:r>
          </a:p>
          <a:p>
            <a:pPr>
              <a:buFont typeface="Wingdings" pitchFamily="2" charset="2"/>
              <a:buChar char="v"/>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11</a:t>
            </a:fld>
            <a:endParaRPr kumimoji="0" lang="en-US"/>
          </a:p>
        </p:txBody>
      </p:sp>
    </p:spTree>
    <p:extLst>
      <p:ext uri="{BB962C8B-B14F-4D97-AF65-F5344CB8AC3E}">
        <p14:creationId xmlns:p14="http://schemas.microsoft.com/office/powerpoint/2010/main" val="370235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19" y="599703"/>
            <a:ext cx="5975121" cy="502692"/>
          </a:xfrm>
        </p:spPr>
        <p:txBody>
          <a:bodyPr>
            <a:normAutofit/>
          </a:bodyPr>
          <a:lstStyle/>
          <a:p>
            <a:r>
              <a:rPr lang="en-US" dirty="0" smtClean="0"/>
              <a:t>What Our Members SHOULD Do More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Engage in discussion with key influencers</a:t>
            </a:r>
          </a:p>
          <a:p>
            <a:pPr>
              <a:buFont typeface="Arial" panose="020B0604020202020204" pitchFamily="34" charset="0"/>
              <a:buChar char="•"/>
            </a:pPr>
            <a:r>
              <a:rPr lang="en-US" sz="2800" dirty="0" smtClean="0"/>
              <a:t>Correct </a:t>
            </a:r>
            <a:r>
              <a:rPr lang="en-US" sz="2800" dirty="0"/>
              <a:t>misinformation</a:t>
            </a:r>
          </a:p>
          <a:p>
            <a:pPr>
              <a:buFont typeface="Arial" panose="020B0604020202020204" pitchFamily="34" charset="0"/>
              <a:buChar char="•"/>
            </a:pPr>
            <a:r>
              <a:rPr lang="en-US" sz="2800" dirty="0"/>
              <a:t>Mobilize the </a:t>
            </a:r>
            <a:r>
              <a:rPr lang="en-US" sz="2800" dirty="0" smtClean="0"/>
              <a:t>public</a:t>
            </a:r>
          </a:p>
          <a:p>
            <a:pPr>
              <a:buFont typeface="Wingdings" pitchFamily="2" charset="2"/>
              <a:buChar char="v"/>
            </a:pPr>
            <a:endParaRPr lang="en-US" dirty="0"/>
          </a:p>
        </p:txBody>
      </p:sp>
      <p:sp>
        <p:nvSpPr>
          <p:cNvPr id="6" name="Content Placeholder 5"/>
          <p:cNvSpPr>
            <a:spLocks noGrp="1"/>
          </p:cNvSpPr>
          <p:nvPr>
            <p:ph idx="10"/>
          </p:nvPr>
        </p:nvSpPr>
        <p:spPr>
          <a:xfrm>
            <a:off x="4781613" y="1588968"/>
            <a:ext cx="3981387" cy="4179820"/>
          </a:xfrm>
        </p:spPr>
        <p:txBody>
          <a:bodyPr/>
          <a:lstStyle/>
          <a:p>
            <a:pPr>
              <a:buFont typeface="Wingdings" panose="05000000000000000000" pitchFamily="2" charset="2"/>
              <a:buChar char="Ø"/>
            </a:pPr>
            <a:r>
              <a:rPr lang="en-US" dirty="0" smtClean="0">
                <a:latin typeface="MillerText Roman" panose="02000603080000020004" pitchFamily="50" charset="0"/>
              </a:rPr>
              <a:t>Drive support for </a:t>
            </a:r>
            <a:r>
              <a:rPr lang="en-US" dirty="0">
                <a:latin typeface="MillerText Roman" panose="02000603080000020004" pitchFamily="50" charset="0"/>
              </a:rPr>
              <a:t>niche </a:t>
            </a:r>
            <a:r>
              <a:rPr lang="en-US" dirty="0" smtClean="0">
                <a:latin typeface="MillerText Roman" panose="02000603080000020004" pitchFamily="50" charset="0"/>
              </a:rPr>
              <a:t>issues</a:t>
            </a:r>
          </a:p>
          <a:p>
            <a:pPr>
              <a:buFont typeface="Wingdings" panose="05000000000000000000" pitchFamily="2" charset="2"/>
              <a:buChar char="Ø"/>
            </a:pPr>
            <a:r>
              <a:rPr lang="en-US" dirty="0" smtClean="0">
                <a:latin typeface="MillerText Roman" panose="02000603080000020004" pitchFamily="50" charset="0"/>
              </a:rPr>
              <a:t>Crowdsource </a:t>
            </a:r>
            <a:r>
              <a:rPr lang="en-US" dirty="0">
                <a:latin typeface="MillerText Roman" panose="02000603080000020004" pitchFamily="50" charset="0"/>
              </a:rPr>
              <a:t>legislative priorities (do people care</a:t>
            </a:r>
            <a:r>
              <a:rPr lang="en-US" dirty="0" smtClean="0">
                <a:latin typeface="MillerText Roman" panose="02000603080000020004" pitchFamily="50" charset="0"/>
              </a:rPr>
              <a:t>?)</a:t>
            </a:r>
          </a:p>
          <a:p>
            <a:pPr>
              <a:buFont typeface="Wingdings" panose="05000000000000000000" pitchFamily="2" charset="2"/>
              <a:buChar char="Ø"/>
            </a:pPr>
            <a:r>
              <a:rPr lang="en-US" dirty="0" smtClean="0">
                <a:latin typeface="MillerText Roman" panose="02000603080000020004" pitchFamily="50" charset="0"/>
              </a:rPr>
              <a:t>ID unlikely </a:t>
            </a:r>
            <a:r>
              <a:rPr lang="en-US" dirty="0">
                <a:latin typeface="MillerText Roman" panose="02000603080000020004" pitchFamily="50" charset="0"/>
              </a:rPr>
              <a:t>partnerships </a:t>
            </a:r>
            <a:endParaRPr lang="en-US" dirty="0" smtClean="0">
              <a:latin typeface="MillerText Roman" panose="02000603080000020004" pitchFamily="50" charset="0"/>
            </a:endParaRPr>
          </a:p>
          <a:p>
            <a:pPr>
              <a:buFont typeface="Wingdings" panose="05000000000000000000" pitchFamily="2" charset="2"/>
              <a:buChar char="Ø"/>
            </a:pPr>
            <a:r>
              <a:rPr lang="en-US" dirty="0" smtClean="0">
                <a:latin typeface="MillerText Roman" panose="02000603080000020004" pitchFamily="50" charset="0"/>
              </a:rPr>
              <a:t>Reframe </a:t>
            </a:r>
            <a:r>
              <a:rPr lang="en-US" dirty="0">
                <a:latin typeface="MillerText Roman" panose="02000603080000020004" pitchFamily="50" charset="0"/>
              </a:rPr>
              <a:t>policy narrative in real time (live tweet what testimony really means, what is missing, what is perceived as inaccurate</a:t>
            </a:r>
            <a:r>
              <a:rPr lang="en-US" dirty="0" smtClean="0">
                <a:latin typeface="MillerText Roman" panose="02000603080000020004" pitchFamily="50" charset="0"/>
              </a:rPr>
              <a:t>)</a:t>
            </a:r>
          </a:p>
          <a:p>
            <a:pPr>
              <a:buFont typeface="Wingdings" panose="05000000000000000000" pitchFamily="2" charset="2"/>
              <a:buChar char="Ø"/>
            </a:pPr>
            <a:r>
              <a:rPr lang="en-US" dirty="0" smtClean="0">
                <a:latin typeface="MillerText Roman" panose="02000603080000020004" pitchFamily="50" charset="0"/>
              </a:rPr>
              <a:t>Demonstrate role in community (pictures)</a:t>
            </a:r>
            <a:endParaRPr lang="en-US" dirty="0">
              <a:latin typeface="MillerText Roman" panose="02000603080000020004" pitchFamily="50" charset="0"/>
            </a:endParaRPr>
          </a:p>
          <a:p>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12</a:t>
            </a:fld>
            <a:endParaRPr kumimoji="0" lang="en-US"/>
          </a:p>
        </p:txBody>
      </p:sp>
    </p:spTree>
    <p:extLst>
      <p:ext uri="{BB962C8B-B14F-4D97-AF65-F5344CB8AC3E}">
        <p14:creationId xmlns:p14="http://schemas.microsoft.com/office/powerpoint/2010/main" val="975251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You Can Do</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Engage in discussion with key influencers</a:t>
            </a:r>
          </a:p>
          <a:p>
            <a:pPr>
              <a:buFont typeface="Arial" panose="020B0604020202020204" pitchFamily="34" charset="0"/>
              <a:buChar char="•"/>
            </a:pPr>
            <a:r>
              <a:rPr lang="en-US" sz="2800" dirty="0" smtClean="0"/>
              <a:t>BECOME an influencer</a:t>
            </a:r>
          </a:p>
          <a:p>
            <a:pPr>
              <a:buFont typeface="Arial" panose="020B0604020202020204" pitchFamily="34" charset="0"/>
              <a:buChar char="•"/>
            </a:pPr>
            <a:r>
              <a:rPr lang="en-US" sz="2800" dirty="0" smtClean="0"/>
              <a:t>Correct misinformation</a:t>
            </a:r>
          </a:p>
          <a:p>
            <a:pPr>
              <a:buFont typeface="Arial" panose="020B0604020202020204" pitchFamily="34" charset="0"/>
              <a:buChar char="•"/>
            </a:pPr>
            <a:r>
              <a:rPr lang="en-US" sz="2800" dirty="0" smtClean="0"/>
              <a:t>Share successes</a:t>
            </a:r>
            <a:endParaRPr lang="en-US" sz="2800" dirty="0"/>
          </a:p>
          <a:p>
            <a:pPr>
              <a:buFont typeface="Arial" panose="020B0604020202020204" pitchFamily="34" charset="0"/>
              <a:buChar char="•"/>
            </a:pPr>
            <a:r>
              <a:rPr lang="en-US" sz="2800" dirty="0"/>
              <a:t>Mobilize the </a:t>
            </a:r>
            <a:r>
              <a:rPr lang="en-US" sz="2800" dirty="0" smtClean="0"/>
              <a:t>public </a:t>
            </a:r>
            <a:endParaRPr lang="en-US" sz="2800" dirty="0"/>
          </a:p>
          <a:p>
            <a:pPr>
              <a:buFont typeface="Wingdings" pitchFamily="2" charset="2"/>
              <a:buChar char="v"/>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13</a:t>
            </a:fld>
            <a:endParaRPr kumimoji="0" lang="en-US"/>
          </a:p>
        </p:txBody>
      </p:sp>
    </p:spTree>
    <p:extLst>
      <p:ext uri="{BB962C8B-B14F-4D97-AF65-F5344CB8AC3E}">
        <p14:creationId xmlns:p14="http://schemas.microsoft.com/office/powerpoint/2010/main" val="2231841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ctrTitle"/>
          </p:nvPr>
        </p:nvSpPr>
        <p:spPr/>
        <p:txBody>
          <a:bodyPr/>
          <a:lstStyle/>
          <a:p>
            <a:pPr eaLnBrk="1" hangingPunct="1"/>
            <a:r>
              <a:rPr lang="en-US" dirty="0" smtClean="0"/>
              <a:t>What Members of Congress Do</a:t>
            </a:r>
          </a:p>
        </p:txBody>
      </p:sp>
      <p:sp>
        <p:nvSpPr>
          <p:cNvPr id="40965" name="Rectangle 3"/>
          <p:cNvSpPr>
            <a:spLocks noGrp="1" noChangeArrowheads="1"/>
          </p:cNvSpPr>
          <p:nvPr>
            <p:ph idx="10"/>
          </p:nvPr>
        </p:nvSpPr>
        <p:spPr>
          <a:xfrm>
            <a:off x="694620" y="1915076"/>
            <a:ext cx="7658572" cy="3217673"/>
          </a:xfrm>
        </p:spPr>
        <p:txBody>
          <a:bodyPr/>
          <a:lstStyle/>
          <a:p>
            <a:pPr eaLnBrk="1" hangingPunct="1">
              <a:buFont typeface="Arial" panose="020B0604020202020204" pitchFamily="34" charset="0"/>
              <a:buChar char="•"/>
            </a:pPr>
            <a:r>
              <a:rPr lang="en-US" sz="2800" dirty="0" smtClean="0"/>
              <a:t> Listen – check pulse on positions</a:t>
            </a:r>
          </a:p>
          <a:p>
            <a:pPr eaLnBrk="1" hangingPunct="1">
              <a:buFont typeface="Arial" panose="020B0604020202020204" pitchFamily="34" charset="0"/>
              <a:buChar char="•"/>
            </a:pPr>
            <a:r>
              <a:rPr lang="en-US" sz="2800" dirty="0" smtClean="0"/>
              <a:t> Engage constituents </a:t>
            </a:r>
            <a:r>
              <a:rPr lang="en-US" sz="2800" dirty="0" smtClean="0"/>
              <a:t>(online </a:t>
            </a:r>
            <a:r>
              <a:rPr lang="en-US" sz="2800" dirty="0"/>
              <a:t>t</a:t>
            </a:r>
            <a:r>
              <a:rPr lang="en-US" sz="2800" dirty="0" smtClean="0"/>
              <a:t>own </a:t>
            </a:r>
            <a:r>
              <a:rPr lang="en-US" sz="2800" dirty="0"/>
              <a:t>h</a:t>
            </a:r>
            <a:r>
              <a:rPr lang="en-US" sz="2800" dirty="0" smtClean="0"/>
              <a:t>alls</a:t>
            </a:r>
            <a:r>
              <a:rPr lang="en-US" sz="2800" dirty="0" smtClean="0"/>
              <a:t>)</a:t>
            </a:r>
          </a:p>
          <a:p>
            <a:pPr eaLnBrk="1" hangingPunct="1">
              <a:buFont typeface="Arial" panose="020B0604020202020204" pitchFamily="34" charset="0"/>
              <a:buChar char="•"/>
            </a:pPr>
            <a:r>
              <a:rPr lang="en-US" sz="2800" dirty="0" smtClean="0"/>
              <a:t> Engage with press</a:t>
            </a:r>
          </a:p>
          <a:p>
            <a:pPr marL="0" indent="0" eaLnBrk="1" hangingPunct="1">
              <a:buFont typeface="Wingdings" pitchFamily="2" charset="2"/>
              <a:buChar char="v"/>
            </a:pPr>
            <a:endParaRPr lang="en-US"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p:txBody>
      </p:sp>
      <p:sp>
        <p:nvSpPr>
          <p:cNvPr id="5" name="Slide Number Placeholder 4"/>
          <p:cNvSpPr>
            <a:spLocks noGrp="1"/>
          </p:cNvSpPr>
          <p:nvPr>
            <p:ph type="sldNum" sz="quarter" idx="4294967295"/>
          </p:nvPr>
        </p:nvSpPr>
        <p:spPr>
          <a:xfrm>
            <a:off x="0" y="6416675"/>
            <a:ext cx="2895600" cy="365125"/>
          </a:xfrm>
          <a:prstGeom prst="rect">
            <a:avLst/>
          </a:prstGeom>
        </p:spPr>
        <p:txBody>
          <a:bodyPr/>
          <a:lstStyle/>
          <a:p>
            <a:pPr>
              <a:defRPr/>
            </a:pPr>
            <a:fld id="{3FB3B524-0999-4A9D-93EE-9C4B6C76924A}" type="slidenum">
              <a:rPr lang="en-US"/>
              <a:pPr>
                <a:defRPr/>
              </a:pPr>
              <a:t>14</a:t>
            </a:fld>
            <a:endParaRPr lang="en-US" sz="1400">
              <a:latin typeface="Arial" charset="0"/>
            </a:endParaRPr>
          </a:p>
        </p:txBody>
      </p:sp>
    </p:spTree>
    <p:extLst>
      <p:ext uri="{BB962C8B-B14F-4D97-AF65-F5344CB8AC3E}">
        <p14:creationId xmlns:p14="http://schemas.microsoft.com/office/powerpoint/2010/main" val="951714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20" y="599703"/>
            <a:ext cx="7817368" cy="502692"/>
          </a:xfrm>
        </p:spPr>
        <p:txBody>
          <a:bodyPr>
            <a:normAutofit/>
          </a:bodyPr>
          <a:lstStyle/>
          <a:p>
            <a:r>
              <a:rPr lang="en-US" dirty="0" smtClean="0"/>
              <a:t>few social can beat 1000+ emails</a:t>
            </a:r>
            <a:endParaRPr lang="en-US" dirty="0"/>
          </a:p>
        </p:txBody>
      </p:sp>
      <p:sp>
        <p:nvSpPr>
          <p:cNvPr id="4" name="Content Placeholder 3"/>
          <p:cNvSpPr>
            <a:spLocks noGrp="1"/>
          </p:cNvSpPr>
          <p:nvPr>
            <p:ph idx="10"/>
          </p:nvPr>
        </p:nvSpPr>
        <p:spPr>
          <a:xfrm>
            <a:off x="694620" y="1438836"/>
            <a:ext cx="7658572" cy="4303058"/>
          </a:xfrm>
        </p:spPr>
        <p:txBody>
          <a:bodyPr>
            <a:normAutofit/>
          </a:bodyPr>
          <a:lstStyle/>
          <a:p>
            <a:r>
              <a:rPr lang="en-US" dirty="0" smtClean="0">
                <a:latin typeface="MillerText Roman" panose="02000603080000020004" pitchFamily="50" charset="0"/>
              </a:rPr>
              <a:t>75% of </a:t>
            </a:r>
            <a:r>
              <a:rPr lang="en-US" dirty="0">
                <a:latin typeface="MillerText Roman" panose="02000603080000020004" pitchFamily="50" charset="0"/>
              </a:rPr>
              <a:t>senior </a:t>
            </a:r>
            <a:r>
              <a:rPr lang="en-US" dirty="0" smtClean="0">
                <a:latin typeface="MillerText Roman" panose="02000603080000020004" pitchFamily="50" charset="0"/>
              </a:rPr>
              <a:t>staff: 1-30 SM comments were </a:t>
            </a:r>
            <a:r>
              <a:rPr lang="en-US" dirty="0">
                <a:latin typeface="MillerText Roman" panose="02000603080000020004" pitchFamily="50" charset="0"/>
              </a:rPr>
              <a:t>enough to grab their attention on an </a:t>
            </a:r>
            <a:r>
              <a:rPr lang="en-US" dirty="0" smtClean="0">
                <a:latin typeface="MillerText Roman" panose="02000603080000020004" pitchFamily="50" charset="0"/>
              </a:rPr>
              <a:t>issue </a:t>
            </a:r>
          </a:p>
          <a:p>
            <a:r>
              <a:rPr lang="en-US" dirty="0" smtClean="0">
                <a:latin typeface="MillerText Roman" panose="02000603080000020004" pitchFamily="50" charset="0"/>
              </a:rPr>
              <a:t>35% said &lt;10 </a:t>
            </a:r>
            <a:r>
              <a:rPr lang="en-US" dirty="0">
                <a:latin typeface="MillerText Roman" panose="02000603080000020004" pitchFamily="50" charset="0"/>
              </a:rPr>
              <a:t>comments were </a:t>
            </a:r>
            <a:r>
              <a:rPr lang="en-US" dirty="0" smtClean="0">
                <a:latin typeface="MillerText Roman" panose="02000603080000020004" pitchFamily="50" charset="0"/>
              </a:rPr>
              <a:t>enough</a:t>
            </a:r>
            <a:endParaRPr lang="en-US" dirty="0">
              <a:latin typeface="MillerText Roman" panose="02000603080000020004" pitchFamily="50" charset="0"/>
            </a:endParaRPr>
          </a:p>
          <a:p>
            <a:pPr marL="0" indent="0">
              <a:buNone/>
            </a:pPr>
            <a:endParaRPr lang="en-US" sz="800" dirty="0" smtClean="0"/>
          </a:p>
          <a:p>
            <a:pPr marL="0" indent="0">
              <a:buNone/>
            </a:pPr>
            <a:r>
              <a:rPr lang="en-US" dirty="0" smtClean="0"/>
              <a:t>CONTEXT:</a:t>
            </a:r>
          </a:p>
          <a:p>
            <a:endParaRPr lang="en-US" sz="900" dirty="0"/>
          </a:p>
          <a:p>
            <a:r>
              <a:rPr lang="en-US" dirty="0" smtClean="0">
                <a:latin typeface="MillerText Roman" panose="02000603080000020004" pitchFamily="50" charset="0"/>
              </a:rPr>
              <a:t>seeing </a:t>
            </a:r>
            <a:r>
              <a:rPr lang="en-US" dirty="0">
                <a:latin typeface="MillerText Roman" panose="02000603080000020004" pitchFamily="50" charset="0"/>
              </a:rPr>
              <a:t>an issue pop up </a:t>
            </a:r>
            <a:r>
              <a:rPr lang="en-US" dirty="0" smtClean="0">
                <a:latin typeface="MillerText Roman" panose="02000603080000020004" pitchFamily="50" charset="0"/>
              </a:rPr>
              <a:t>just once - generally </a:t>
            </a:r>
            <a:r>
              <a:rPr lang="en-US" dirty="0">
                <a:latin typeface="MillerText Roman" panose="02000603080000020004" pitchFamily="50" charset="0"/>
              </a:rPr>
              <a:t>not enough </a:t>
            </a:r>
            <a:endParaRPr lang="en-US" dirty="0" smtClean="0">
              <a:latin typeface="MillerText Roman" panose="02000603080000020004" pitchFamily="50" charset="0"/>
            </a:endParaRPr>
          </a:p>
          <a:p>
            <a:r>
              <a:rPr lang="en-US" dirty="0" smtClean="0">
                <a:latin typeface="MillerText Roman" panose="02000603080000020004" pitchFamily="50" charset="0"/>
              </a:rPr>
              <a:t>“thunderclaps” not authentic [much like bulk emails]</a:t>
            </a:r>
          </a:p>
          <a:p>
            <a:r>
              <a:rPr lang="en-US" dirty="0" smtClean="0">
                <a:latin typeface="MillerText Roman" panose="02000603080000020004" pitchFamily="50" charset="0"/>
              </a:rPr>
              <a:t>BUT </a:t>
            </a:r>
            <a:r>
              <a:rPr lang="en-US" dirty="0">
                <a:latin typeface="MillerText Roman" panose="02000603080000020004" pitchFamily="50" charset="0"/>
              </a:rPr>
              <a:t>if </a:t>
            </a:r>
            <a:r>
              <a:rPr lang="en-US" dirty="0" smtClean="0">
                <a:latin typeface="MillerText Roman" panose="02000603080000020004" pitchFamily="50" charset="0"/>
              </a:rPr>
              <a:t>tweets/comments </a:t>
            </a:r>
            <a:r>
              <a:rPr lang="en-US" dirty="0">
                <a:latin typeface="MillerText Roman" panose="02000603080000020004" pitchFamily="50" charset="0"/>
              </a:rPr>
              <a:t>on an issue appear </a:t>
            </a:r>
            <a:r>
              <a:rPr lang="en-US" dirty="0" smtClean="0">
                <a:latin typeface="MillerText Roman" panose="02000603080000020004" pitchFamily="50" charset="0"/>
              </a:rPr>
              <a:t>across many days, </a:t>
            </a:r>
            <a:r>
              <a:rPr lang="en-US" dirty="0">
                <a:latin typeface="MillerText Roman" panose="02000603080000020004" pitchFamily="50" charset="0"/>
              </a:rPr>
              <a:t>staffers </a:t>
            </a:r>
            <a:r>
              <a:rPr lang="en-US" dirty="0" smtClean="0">
                <a:latin typeface="MillerText Roman" panose="02000603080000020004" pitchFamily="50" charset="0"/>
              </a:rPr>
              <a:t>notice </a:t>
            </a:r>
          </a:p>
          <a:p>
            <a:r>
              <a:rPr lang="en-US" dirty="0" smtClean="0">
                <a:latin typeface="MillerText Roman" panose="02000603080000020004" pitchFamily="50" charset="0"/>
              </a:rPr>
              <a:t>Interactions must have HUMAN element</a:t>
            </a:r>
          </a:p>
          <a:p>
            <a:pPr lvl="1"/>
            <a:r>
              <a:rPr lang="en-US" dirty="0" smtClean="0">
                <a:solidFill>
                  <a:srgbClr val="00AEEF"/>
                </a:solidFill>
                <a:latin typeface="MillerText Roman" panose="02000603080000020004" pitchFamily="50" charset="0"/>
              </a:rPr>
              <a:t>tweeting </a:t>
            </a:r>
            <a:r>
              <a:rPr lang="en-US" dirty="0">
                <a:solidFill>
                  <a:srgbClr val="00AEEF"/>
                </a:solidFill>
                <a:latin typeface="MillerText Roman" panose="02000603080000020004" pitchFamily="50" charset="0"/>
              </a:rPr>
              <a:t>or posting the exact same language over and over again will not convince staff </a:t>
            </a:r>
            <a:r>
              <a:rPr lang="en-US" dirty="0" smtClean="0">
                <a:solidFill>
                  <a:srgbClr val="00AEEF"/>
                </a:solidFill>
                <a:latin typeface="MillerText Roman" panose="02000603080000020004" pitchFamily="50" charset="0"/>
              </a:rPr>
              <a:t>of </a:t>
            </a:r>
            <a:r>
              <a:rPr lang="en-US" dirty="0">
                <a:solidFill>
                  <a:srgbClr val="00AEEF"/>
                </a:solidFill>
                <a:latin typeface="MillerText Roman" panose="02000603080000020004" pitchFamily="50" charset="0"/>
              </a:rPr>
              <a:t>a real constituent </a:t>
            </a:r>
            <a:r>
              <a:rPr lang="en-US" dirty="0" smtClean="0">
                <a:solidFill>
                  <a:srgbClr val="00AEEF"/>
                </a:solidFill>
                <a:latin typeface="MillerText Roman" panose="02000603080000020004" pitchFamily="50" charset="0"/>
              </a:rPr>
              <a:t>concern</a:t>
            </a:r>
            <a:endParaRPr lang="en-US" dirty="0">
              <a:solidFill>
                <a:srgbClr val="00AEEF"/>
              </a:solidFill>
              <a:latin typeface="MillerText Roman" panose="02000603080000020004" pitchFamily="50" charset="0"/>
            </a:endParaRPr>
          </a:p>
        </p:txBody>
      </p:sp>
      <p:sp>
        <p:nvSpPr>
          <p:cNvPr id="5" name="Content Placeholder 2"/>
          <p:cNvSpPr txBox="1">
            <a:spLocks/>
          </p:cNvSpPr>
          <p:nvPr/>
        </p:nvSpPr>
        <p:spPr>
          <a:xfrm>
            <a:off x="1277471" y="6392115"/>
            <a:ext cx="7234517" cy="447676"/>
          </a:xfrm>
          <a:prstGeom prst="rect">
            <a:avLst/>
          </a:prstGeom>
        </p:spPr>
        <p:txBody>
          <a:bodyPr vert="horz">
            <a:normAutofit/>
          </a:bodyPr>
          <a:lstStyle/>
          <a:p>
            <a:r>
              <a:rPr lang="en-US" sz="1200" i="1" dirty="0" smtClean="0">
                <a:latin typeface="MillerText Roman" panose="02000603080000020004" pitchFamily="50" charset="0"/>
              </a:rPr>
              <a:t>Source: Congressional Management Foundation poll 2014</a:t>
            </a:r>
            <a:endParaRPr lang="en-US" sz="1200" i="1" dirty="0">
              <a:latin typeface="MillerText Roman" panose="02000603080000020004" pitchFamily="50" charset="0"/>
            </a:endParaRPr>
          </a:p>
        </p:txBody>
      </p:sp>
    </p:spTree>
    <p:extLst>
      <p:ext uri="{BB962C8B-B14F-4D97-AF65-F5344CB8AC3E}">
        <p14:creationId xmlns:p14="http://schemas.microsoft.com/office/powerpoint/2010/main" val="2257983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Pulse on public opinion</a:t>
            </a:r>
            <a:endParaRPr lang="en-US" dirty="0"/>
          </a:p>
        </p:txBody>
      </p:sp>
      <p:sp>
        <p:nvSpPr>
          <p:cNvPr id="6" name="Content Placeholder 5"/>
          <p:cNvSpPr>
            <a:spLocks noGrp="1"/>
          </p:cNvSpPr>
          <p:nvPr>
            <p:ph idx="1"/>
          </p:nvPr>
        </p:nvSpPr>
        <p:spPr>
          <a:xfrm>
            <a:off x="693144" y="1600199"/>
            <a:ext cx="7993656" cy="4182035"/>
          </a:xfrm>
        </p:spPr>
        <p:txBody>
          <a:bodyPr/>
          <a:lstStyle/>
          <a:p>
            <a:r>
              <a:rPr lang="en-US" dirty="0" smtClean="0">
                <a:latin typeface="MillerText Roman" panose="02000603080000020004" pitchFamily="50" charset="0"/>
              </a:rPr>
              <a:t>Lawmakers don’t care whether comments from in or out of district </a:t>
            </a:r>
          </a:p>
          <a:p>
            <a:r>
              <a:rPr lang="en-US" dirty="0" smtClean="0">
                <a:latin typeface="MillerText Roman" panose="02000603080000020004" pitchFamily="50" charset="0"/>
              </a:rPr>
              <a:t>See SM </a:t>
            </a:r>
            <a:r>
              <a:rPr lang="en-US" dirty="0">
                <a:latin typeface="MillerText Roman" panose="02000603080000020004" pitchFamily="50" charset="0"/>
              </a:rPr>
              <a:t>more as </a:t>
            </a:r>
            <a:r>
              <a:rPr lang="en-US" dirty="0" smtClean="0">
                <a:latin typeface="MillerText Roman" panose="02000603080000020004" pitchFamily="50" charset="0"/>
              </a:rPr>
              <a:t>barometer </a:t>
            </a:r>
            <a:r>
              <a:rPr lang="en-US" dirty="0">
                <a:latin typeface="MillerText Roman" panose="02000603080000020004" pitchFamily="50" charset="0"/>
              </a:rPr>
              <a:t>of public </a:t>
            </a:r>
            <a:r>
              <a:rPr lang="en-US" dirty="0" smtClean="0">
                <a:latin typeface="MillerText Roman" panose="02000603080000020004" pitchFamily="50" charset="0"/>
              </a:rPr>
              <a:t>opinion, organic</a:t>
            </a:r>
          </a:p>
          <a:p>
            <a:pPr lvl="1"/>
            <a:r>
              <a:rPr lang="en-US" i="1" dirty="0" smtClean="0">
                <a:latin typeface="MillerText Roman" panose="02000603080000020004" pitchFamily="50" charset="0"/>
              </a:rPr>
              <a:t>Someone </a:t>
            </a:r>
            <a:r>
              <a:rPr lang="en-US" i="1" dirty="0">
                <a:latin typeface="MillerText Roman" panose="02000603080000020004" pitchFamily="50" charset="0"/>
              </a:rPr>
              <a:t>leaving a comment or tweeting is ostensibly a real person taking a more significant action than simply clicking on a “</a:t>
            </a:r>
            <a:r>
              <a:rPr lang="en-US" i="1" dirty="0" smtClean="0">
                <a:latin typeface="MillerText Roman" panose="02000603080000020004" pitchFamily="50" charset="0"/>
              </a:rPr>
              <a:t>send” </a:t>
            </a:r>
            <a:r>
              <a:rPr lang="en-US" i="1" dirty="0">
                <a:latin typeface="MillerText Roman" panose="02000603080000020004" pitchFamily="50" charset="0"/>
              </a:rPr>
              <a:t>button attached to an online petition or call to action</a:t>
            </a:r>
            <a:r>
              <a:rPr lang="en-US" i="1" dirty="0" smtClean="0">
                <a:latin typeface="MillerText Roman" panose="02000603080000020004" pitchFamily="50" charset="0"/>
              </a:rPr>
              <a:t>.</a:t>
            </a:r>
          </a:p>
          <a:p>
            <a:endParaRPr lang="en-US" dirty="0">
              <a:latin typeface="MillerText Roman" panose="02000603080000020004" pitchFamily="50" charset="0"/>
            </a:endParaRPr>
          </a:p>
          <a:p>
            <a:pPr marL="0" indent="0">
              <a:buNone/>
            </a:pPr>
            <a:r>
              <a:rPr lang="en-US" dirty="0" smtClean="0">
                <a:latin typeface="Cabin" panose="020B0803050202020004" pitchFamily="34" charset="0"/>
              </a:rPr>
              <a:t>“FACEBOOK IS KING, TWITTER IS CROWN PRINCE” </a:t>
            </a:r>
          </a:p>
          <a:p>
            <a:pPr marL="0" indent="0">
              <a:buNone/>
            </a:pPr>
            <a:endParaRPr lang="en-US" sz="1400" i="1" dirty="0" smtClean="0">
              <a:latin typeface="MillerText Roman" panose="02000603080000020004" pitchFamily="50" charset="0"/>
            </a:endParaRPr>
          </a:p>
          <a:p>
            <a:r>
              <a:rPr lang="en-US" dirty="0" smtClean="0">
                <a:latin typeface="MillerText Roman" panose="02000603080000020004" pitchFamily="50" charset="0"/>
              </a:rPr>
              <a:t>Lawmakers </a:t>
            </a:r>
            <a:r>
              <a:rPr lang="en-US" dirty="0">
                <a:latin typeface="MillerText Roman" panose="02000603080000020004" pitchFamily="50" charset="0"/>
              </a:rPr>
              <a:t>particularly like when constituents interact </a:t>
            </a:r>
            <a:r>
              <a:rPr lang="en-US" dirty="0" smtClean="0">
                <a:latin typeface="MillerText Roman" panose="02000603080000020004" pitchFamily="50" charset="0"/>
              </a:rPr>
              <a:t>w/content </a:t>
            </a:r>
            <a:r>
              <a:rPr lang="en-US" dirty="0">
                <a:latin typeface="MillerText Roman" panose="02000603080000020004" pitchFamily="50" charset="0"/>
              </a:rPr>
              <a:t>their staff posts on Facebook. </a:t>
            </a:r>
            <a:endParaRPr lang="en-US" dirty="0" smtClean="0">
              <a:latin typeface="MillerText Roman" panose="02000603080000020004" pitchFamily="50" charset="0"/>
            </a:endParaRPr>
          </a:p>
          <a:p>
            <a:pPr lvl="1"/>
            <a:r>
              <a:rPr lang="en-US" i="1" dirty="0" smtClean="0">
                <a:latin typeface="MillerText Roman" panose="02000603080000020004" pitchFamily="50" charset="0"/>
              </a:rPr>
              <a:t>They </a:t>
            </a:r>
            <a:r>
              <a:rPr lang="en-US" i="1" dirty="0">
                <a:latin typeface="MillerText Roman" panose="02000603080000020004" pitchFamily="50" charset="0"/>
              </a:rPr>
              <a:t>want you to have a </a:t>
            </a:r>
            <a:r>
              <a:rPr lang="en-US" i="1" dirty="0" smtClean="0">
                <a:latin typeface="MillerText Roman" panose="02000603080000020004" pitchFamily="50" charset="0"/>
              </a:rPr>
              <a:t>conversation, not </a:t>
            </a:r>
            <a:r>
              <a:rPr lang="en-US" i="1" dirty="0">
                <a:latin typeface="MillerText Roman" panose="02000603080000020004" pitchFamily="50" charset="0"/>
              </a:rPr>
              <a:t>change the subject</a:t>
            </a:r>
            <a:r>
              <a:rPr lang="en-US" i="1" dirty="0" smtClean="0">
                <a:latin typeface="MillerText Roman" panose="02000603080000020004" pitchFamily="50" charset="0"/>
              </a:rPr>
              <a:t>.</a:t>
            </a:r>
            <a:endParaRPr lang="en-US" i="1" dirty="0">
              <a:latin typeface="MillerText Roman" panose="02000603080000020004" pitchFamily="50" charset="0"/>
            </a:endParaRPr>
          </a:p>
        </p:txBody>
      </p:sp>
    </p:spTree>
    <p:extLst>
      <p:ext uri="{BB962C8B-B14F-4D97-AF65-F5344CB8AC3E}">
        <p14:creationId xmlns:p14="http://schemas.microsoft.com/office/powerpoint/2010/main" val="1118567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0"/>
          </p:nvPr>
        </p:nvPicPr>
        <p:blipFill rotWithShape="1">
          <a:blip r:embed="rId3">
            <a:extLst>
              <a:ext uri="{28A0092B-C50C-407E-A947-70E740481C1C}">
                <a14:useLocalDpi xmlns:a14="http://schemas.microsoft.com/office/drawing/2010/main" val="0"/>
              </a:ext>
            </a:extLst>
          </a:blip>
          <a:srcRect t="14362" r="68496"/>
          <a:stretch/>
        </p:blipFill>
        <p:spPr>
          <a:xfrm>
            <a:off x="4385271" y="-1"/>
            <a:ext cx="2212606" cy="6510075"/>
          </a:xfrm>
        </p:spPr>
      </p:pic>
      <p:sp>
        <p:nvSpPr>
          <p:cNvPr id="2" name="Title 1"/>
          <p:cNvSpPr>
            <a:spLocks noGrp="1"/>
          </p:cNvSpPr>
          <p:nvPr>
            <p:ph type="ctrTitle"/>
          </p:nvPr>
        </p:nvSpPr>
        <p:spPr/>
        <p:txBody>
          <a:bodyPr/>
          <a:lstStyle/>
          <a:p>
            <a:r>
              <a:rPr lang="en-US" dirty="0" smtClean="0"/>
              <a:t>Open dialogue</a:t>
            </a:r>
            <a:endParaRPr lang="en-US" dirty="0"/>
          </a:p>
        </p:txBody>
      </p:sp>
      <p:sp>
        <p:nvSpPr>
          <p:cNvPr id="3" name="Content Placeholder 2"/>
          <p:cNvSpPr>
            <a:spLocks noGrp="1"/>
          </p:cNvSpPr>
          <p:nvPr>
            <p:ph idx="1"/>
          </p:nvPr>
        </p:nvSpPr>
        <p:spPr>
          <a:xfrm>
            <a:off x="693144" y="1331259"/>
            <a:ext cx="3219950" cy="3294529"/>
          </a:xfrm>
        </p:spPr>
        <p:txBody>
          <a:bodyPr/>
          <a:lstStyle/>
          <a:p>
            <a:pPr marL="0" indent="0">
              <a:buNone/>
            </a:pPr>
            <a:r>
              <a:rPr lang="en-US" sz="2400" dirty="0" smtClean="0"/>
              <a:t>In the last year, Members of Congress </a:t>
            </a:r>
            <a:r>
              <a:rPr lang="en-US" sz="2400" b="1" dirty="0" smtClean="0"/>
              <a:t>held 1,000+ town halls via Google Hangouts</a:t>
            </a:r>
            <a:endParaRPr lang="en-US" sz="2400" b="1" dirty="0"/>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4011" t="14362"/>
          <a:stretch/>
        </p:blipFill>
        <p:spPr>
          <a:xfrm>
            <a:off x="6225988" y="0"/>
            <a:ext cx="1122994" cy="6510076"/>
          </a:xfrm>
          <a:prstGeom prst="rect">
            <a:avLst/>
          </a:prstGeom>
        </p:spPr>
      </p:pic>
    </p:spTree>
    <p:extLst>
      <p:ext uri="{BB962C8B-B14F-4D97-AF65-F5344CB8AC3E}">
        <p14:creationId xmlns:p14="http://schemas.microsoft.com/office/powerpoint/2010/main" val="4056121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6" name="Picture Placeholder 5"/>
          <p:cNvSpPr>
            <a:spLocks noGrp="1"/>
          </p:cNvSpPr>
          <p:nvPr>
            <p:ph type="pic" idx="1"/>
          </p:nvPr>
        </p:nvSpPr>
        <p:spPr/>
      </p:sp>
      <p:sp>
        <p:nvSpPr>
          <p:cNvPr id="8" name="Content Placeholder 7"/>
          <p:cNvSpPr>
            <a:spLocks noGrp="1"/>
          </p:cNvSpPr>
          <p:nvPr>
            <p:ph idx="10"/>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90" y="152400"/>
            <a:ext cx="4206010" cy="54864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9431" y="507901"/>
            <a:ext cx="4867275" cy="800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4157" y="1460569"/>
            <a:ext cx="4895617" cy="15538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340" y="2935575"/>
            <a:ext cx="4895850" cy="15430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2340" y="4038557"/>
            <a:ext cx="4768384" cy="20475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17441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#ACAWORKS</a:t>
            </a:r>
            <a:endParaRPr lang="en-US" dirty="0"/>
          </a:p>
        </p:txBody>
      </p:sp>
      <p:sp>
        <p:nvSpPr>
          <p:cNvPr id="5" name="Slide Number Placeholder 4"/>
          <p:cNvSpPr>
            <a:spLocks noGrp="1"/>
          </p:cNvSpPr>
          <p:nvPr>
            <p:ph type="sldNum" sz="quarter" idx="4294967295"/>
          </p:nvPr>
        </p:nvSpPr>
        <p:spPr>
          <a:xfrm>
            <a:off x="6248400" y="6492875"/>
            <a:ext cx="2895600" cy="365125"/>
          </a:xfrm>
          <a:prstGeom prst="rect">
            <a:avLst/>
          </a:prstGeom>
        </p:spPr>
        <p:txBody>
          <a:bodyPr/>
          <a:lstStyle/>
          <a:p>
            <a:pPr>
              <a:defRPr/>
            </a:pPr>
            <a:fld id="{41E88ECC-1DE4-4FB9-AB83-A9A633736105}" type="slidenum">
              <a:rPr lang="en-US"/>
              <a:pPr>
                <a:defRPr/>
              </a:pPr>
              <a:t>19</a:t>
            </a:fld>
            <a:endParaRPr lang="en-US" sz="1400" dirty="0">
              <a:latin typeface="Arial"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11" y="1398458"/>
            <a:ext cx="4718054" cy="2921928"/>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Content Placeholder 8"/>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016722" y="1160526"/>
            <a:ext cx="4844889" cy="3546156"/>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Placeholder 6"/>
          <p:cNvPicPr preferRelativeResize="0">
            <a:picLocks noGrp="1"/>
          </p:cNvPicPr>
          <p:nvPr>
            <p:ph type="pic" idx="1"/>
          </p:nvPr>
        </p:nvPicPr>
        <p:blipFill rotWithShape="1">
          <a:blip r:embed="rId5">
            <a:extLst>
              <a:ext uri="{28A0092B-C50C-407E-A947-70E740481C1C}">
                <a14:useLocalDpi xmlns:a14="http://schemas.microsoft.com/office/drawing/2010/main" val="0"/>
              </a:ext>
            </a:extLst>
          </a:blip>
          <a:srcRect b="12293"/>
          <a:stretch/>
        </p:blipFill>
        <p:spPr>
          <a:xfrm>
            <a:off x="1848562" y="4179862"/>
            <a:ext cx="5600700" cy="1645765"/>
          </a:xfrm>
        </p:spPr>
      </p:pic>
    </p:spTree>
    <p:extLst>
      <p:ext uri="{BB962C8B-B14F-4D97-AF65-F5344CB8AC3E}">
        <p14:creationId xmlns:p14="http://schemas.microsoft.com/office/powerpoint/2010/main" val="894748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4024" y="1089211"/>
            <a:ext cx="6710082" cy="3939989"/>
          </a:xfrm>
        </p:spPr>
        <p:txBody>
          <a:bodyPr/>
          <a:lstStyle/>
          <a:p>
            <a:pPr algn="l"/>
            <a:r>
              <a:rPr lang="en-US" sz="3600" dirty="0" smtClean="0"/>
              <a:t>ROADMAP:</a:t>
            </a:r>
            <a:br>
              <a:rPr lang="en-US" sz="3600" dirty="0" smtClean="0"/>
            </a:br>
            <a:r>
              <a:rPr lang="en-US" sz="3600" dirty="0" smtClean="0"/>
              <a:t>	*WHY SOCIAL</a:t>
            </a:r>
            <a:br>
              <a:rPr lang="en-US" sz="3600" dirty="0" smtClean="0"/>
            </a:br>
            <a:r>
              <a:rPr lang="en-US" sz="3600" dirty="0" smtClean="0"/>
              <a:t>	*WHO IS ON IT &amp; WHAT DO 			THEY DO?</a:t>
            </a:r>
            <a:br>
              <a:rPr lang="en-US" sz="3600" dirty="0" smtClean="0"/>
            </a:br>
            <a:r>
              <a:rPr lang="en-US" sz="3600" dirty="0" smtClean="0"/>
              <a:t>	*YOUR CAMPAIGN</a:t>
            </a:r>
            <a:br>
              <a:rPr lang="en-US" sz="3600" dirty="0" smtClean="0"/>
            </a:br>
            <a:r>
              <a:rPr lang="en-US" sz="3600" dirty="0"/>
              <a:t>	</a:t>
            </a:r>
            <a:r>
              <a:rPr lang="en-US" sz="3600" dirty="0" smtClean="0"/>
              <a:t>*BACK TO BASICS</a:t>
            </a:r>
            <a:r>
              <a:rPr lang="en-US" dirty="0" smtClean="0"/>
              <a:t/>
            </a:r>
            <a:br>
              <a:rPr lang="en-US" dirty="0" smtClean="0"/>
            </a:br>
            <a:endParaRPr lang="en-US" dirty="0"/>
          </a:p>
        </p:txBody>
      </p:sp>
    </p:spTree>
    <p:extLst>
      <p:ext uri="{BB962C8B-B14F-4D97-AF65-F5344CB8AC3E}">
        <p14:creationId xmlns:p14="http://schemas.microsoft.com/office/powerpoint/2010/main" val="36544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20" y="599703"/>
            <a:ext cx="7118121" cy="502692"/>
          </a:xfrm>
        </p:spPr>
        <p:txBody>
          <a:bodyPr>
            <a:normAutofit fontScale="90000"/>
          </a:bodyPr>
          <a:lstStyle/>
          <a:p>
            <a:r>
              <a:rPr lang="en-US" dirty="0" smtClean="0"/>
              <a:t>Twitter enhances rand </a:t>
            </a:r>
            <a:r>
              <a:rPr lang="en-US" dirty="0" err="1" smtClean="0"/>
              <a:t>paul’s</a:t>
            </a:r>
            <a:r>
              <a:rPr lang="en-US" dirty="0" smtClean="0"/>
              <a:t> 2013 filibuster</a:t>
            </a:r>
            <a:endParaRPr lang="en-US" dirty="0"/>
          </a:p>
        </p:txBody>
      </p:sp>
      <p:sp>
        <p:nvSpPr>
          <p:cNvPr id="5" name="Content Placeholder 4"/>
          <p:cNvSpPr>
            <a:spLocks noGrp="1"/>
          </p:cNvSpPr>
          <p:nvPr>
            <p:ph idx="1"/>
          </p:nvPr>
        </p:nvSpPr>
        <p:spPr>
          <a:xfrm>
            <a:off x="693144" y="1600200"/>
            <a:ext cx="7993656" cy="2810435"/>
          </a:xfrm>
        </p:spPr>
        <p:txBody>
          <a:bodyPr/>
          <a:lstStyle/>
          <a:p>
            <a:r>
              <a:rPr lang="en-US" dirty="0" smtClean="0">
                <a:solidFill>
                  <a:srgbClr val="F05133"/>
                </a:solidFill>
              </a:rPr>
              <a:t>OBJECTIVE: </a:t>
            </a:r>
            <a:r>
              <a:rPr lang="en-US" dirty="0" smtClean="0"/>
              <a:t>build awareness/buzz</a:t>
            </a:r>
          </a:p>
          <a:p>
            <a:r>
              <a:rPr lang="en-US" dirty="0" smtClean="0">
                <a:solidFill>
                  <a:srgbClr val="F05133"/>
                </a:solidFill>
              </a:rPr>
              <a:t>STRATEGY: </a:t>
            </a:r>
            <a:r>
              <a:rPr lang="en-US" dirty="0" smtClean="0"/>
              <a:t>involve Twitter in first person from @</a:t>
            </a:r>
            <a:r>
              <a:rPr lang="en-US" dirty="0" err="1" smtClean="0"/>
              <a:t>RandPaul</a:t>
            </a:r>
            <a:r>
              <a:rPr lang="en-US" dirty="0" smtClean="0"/>
              <a:t>; colleague Sen. Ted Cruz read tweets of support as part of filibuster in Senate chamber</a:t>
            </a:r>
          </a:p>
          <a:p>
            <a:r>
              <a:rPr lang="en-US" dirty="0" smtClean="0">
                <a:solidFill>
                  <a:srgbClr val="F05133"/>
                </a:solidFill>
              </a:rPr>
              <a:t>RESULTS: </a:t>
            </a:r>
            <a:r>
              <a:rPr lang="en-US" dirty="0" smtClean="0"/>
              <a:t>1M+ tweets sent about the filibuster that day</a:t>
            </a:r>
          </a:p>
          <a:p>
            <a:pPr lvl="1"/>
            <a:r>
              <a:rPr lang="en-US" dirty="0" smtClean="0">
                <a:latin typeface="MillerText Roman" panose="02000603080000020004" pitchFamily="50" charset="0"/>
              </a:rPr>
              <a:t>Public supported the effort, generated creative hashtags</a:t>
            </a:r>
          </a:p>
          <a:p>
            <a:pPr lvl="1"/>
            <a:r>
              <a:rPr lang="en-US" dirty="0" smtClean="0">
                <a:latin typeface="MillerText Roman" panose="02000603080000020004" pitchFamily="50" charset="0"/>
              </a:rPr>
              <a:t>Activity on Twitter alerted and informed</a:t>
            </a:r>
          </a:p>
          <a:p>
            <a:pPr lvl="1"/>
            <a:r>
              <a:rPr lang="en-US" dirty="0" smtClean="0">
                <a:latin typeface="MillerText Roman" panose="02000603080000020004" pitchFamily="50" charset="0"/>
              </a:rPr>
              <a:t>Debate continued outside Senate chamber during and after</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499" y="4410635"/>
            <a:ext cx="4762500" cy="2133600"/>
          </a:xfrm>
          <a:prstGeom prst="rect">
            <a:avLst/>
          </a:prstGeom>
        </p:spPr>
      </p:pic>
      <p:sp>
        <p:nvSpPr>
          <p:cNvPr id="3" name="TextBox 2"/>
          <p:cNvSpPr txBox="1"/>
          <p:nvPr/>
        </p:nvSpPr>
        <p:spPr>
          <a:xfrm>
            <a:off x="134471" y="4558553"/>
            <a:ext cx="1815353" cy="369332"/>
          </a:xfrm>
          <a:prstGeom prst="rect">
            <a:avLst/>
          </a:prstGeom>
          <a:noFill/>
        </p:spPr>
        <p:txBody>
          <a:bodyPr wrap="square" rtlCol="0">
            <a:spAutoFit/>
          </a:bodyPr>
          <a:lstStyle/>
          <a:p>
            <a:r>
              <a:rPr lang="en-US" dirty="0" smtClean="0">
                <a:solidFill>
                  <a:srgbClr val="35BDB2"/>
                </a:solidFill>
                <a:latin typeface="MillerText Roman" panose="02000603080000020004" pitchFamily="50" charset="0"/>
              </a:rPr>
              <a:t>#</a:t>
            </a:r>
            <a:r>
              <a:rPr lang="en-US" dirty="0" err="1" smtClean="0">
                <a:solidFill>
                  <a:srgbClr val="35BDB2"/>
                </a:solidFill>
                <a:latin typeface="MillerText Roman" panose="02000603080000020004" pitchFamily="50" charset="0"/>
              </a:rPr>
              <a:t>standwithrand</a:t>
            </a:r>
            <a:endParaRPr lang="en-US" dirty="0">
              <a:solidFill>
                <a:srgbClr val="35BDB2"/>
              </a:solidFill>
              <a:latin typeface="MillerText Roman" panose="02000603080000020004" pitchFamily="50" charset="0"/>
            </a:endParaRPr>
          </a:p>
        </p:txBody>
      </p:sp>
      <p:sp>
        <p:nvSpPr>
          <p:cNvPr id="7" name="TextBox 6"/>
          <p:cNvSpPr txBox="1"/>
          <p:nvPr/>
        </p:nvSpPr>
        <p:spPr>
          <a:xfrm>
            <a:off x="7131424" y="4526287"/>
            <a:ext cx="1815353" cy="369332"/>
          </a:xfrm>
          <a:prstGeom prst="rect">
            <a:avLst/>
          </a:prstGeom>
          <a:noFill/>
        </p:spPr>
        <p:txBody>
          <a:bodyPr wrap="square" rtlCol="0">
            <a:spAutoFit/>
          </a:bodyPr>
          <a:lstStyle/>
          <a:p>
            <a:r>
              <a:rPr lang="en-US" dirty="0" smtClean="0">
                <a:solidFill>
                  <a:srgbClr val="35BDB2"/>
                </a:solidFill>
                <a:latin typeface="MillerText Roman" panose="02000603080000020004" pitchFamily="50" charset="0"/>
              </a:rPr>
              <a:t>#</a:t>
            </a:r>
            <a:r>
              <a:rPr lang="en-US" dirty="0" err="1" smtClean="0">
                <a:solidFill>
                  <a:srgbClr val="35BDB2"/>
                </a:solidFill>
                <a:latin typeface="MillerText Roman" panose="02000603080000020004" pitchFamily="50" charset="0"/>
              </a:rPr>
              <a:t>paulnighter</a:t>
            </a:r>
            <a:endParaRPr lang="en-US" dirty="0">
              <a:solidFill>
                <a:srgbClr val="35BDB2"/>
              </a:solidFill>
              <a:latin typeface="MillerText Roman" panose="02000603080000020004" pitchFamily="50" charset="0"/>
            </a:endParaRPr>
          </a:p>
        </p:txBody>
      </p:sp>
    </p:spTree>
    <p:extLst>
      <p:ext uri="{BB962C8B-B14F-4D97-AF65-F5344CB8AC3E}">
        <p14:creationId xmlns:p14="http://schemas.microsoft.com/office/powerpoint/2010/main" val="756667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ctrTitle"/>
          </p:nvPr>
        </p:nvSpPr>
        <p:spPr/>
        <p:txBody>
          <a:bodyPr/>
          <a:lstStyle/>
          <a:p>
            <a:pPr eaLnBrk="1" hangingPunct="1"/>
            <a:r>
              <a:rPr lang="en-US" dirty="0" smtClean="0"/>
              <a:t>Key Take </a:t>
            </a:r>
            <a:r>
              <a:rPr lang="en-US" dirty="0" err="1" smtClean="0"/>
              <a:t>Aways</a:t>
            </a:r>
            <a:endParaRPr lang="en-US" dirty="0" smtClean="0"/>
          </a:p>
        </p:txBody>
      </p:sp>
      <p:sp>
        <p:nvSpPr>
          <p:cNvPr id="40965" name="Rectangle 3"/>
          <p:cNvSpPr>
            <a:spLocks noGrp="1" noChangeArrowheads="1"/>
          </p:cNvSpPr>
          <p:nvPr>
            <p:ph idx="1"/>
          </p:nvPr>
        </p:nvSpPr>
        <p:spPr>
          <a:xfrm>
            <a:off x="693144" y="1600200"/>
            <a:ext cx="7750769" cy="3585467"/>
          </a:xfrm>
        </p:spPr>
        <p:txBody>
          <a:bodyPr/>
          <a:lstStyle/>
          <a:p>
            <a:pPr eaLnBrk="1" hangingPunct="1">
              <a:buFont typeface="Arial" panose="020B0604020202020204" pitchFamily="34" charset="0"/>
              <a:buChar char="•"/>
            </a:pPr>
            <a:r>
              <a:rPr lang="en-US" sz="2400" dirty="0" smtClean="0"/>
              <a:t> “Influencers” share content</a:t>
            </a:r>
          </a:p>
          <a:p>
            <a:pPr eaLnBrk="1" hangingPunct="1">
              <a:buFont typeface="Arial" panose="020B0604020202020204" pitchFamily="34" charset="0"/>
              <a:buChar char="•"/>
            </a:pPr>
            <a:endParaRPr lang="en-US" sz="2400" dirty="0" smtClean="0"/>
          </a:p>
          <a:p>
            <a:pPr eaLnBrk="1" hangingPunct="1">
              <a:buFont typeface="Arial" panose="020B0604020202020204" pitchFamily="34" charset="0"/>
              <a:buChar char="•"/>
            </a:pPr>
            <a:r>
              <a:rPr lang="en-US" sz="2400" dirty="0" smtClean="0"/>
              <a:t> Online discussion = broader reach</a:t>
            </a:r>
          </a:p>
          <a:p>
            <a:pPr eaLnBrk="1" hangingPunct="1">
              <a:buFont typeface="Arial" panose="020B0604020202020204" pitchFamily="34" charset="0"/>
              <a:buChar char="•"/>
            </a:pPr>
            <a:endParaRPr lang="en-US" sz="2400" dirty="0" smtClean="0"/>
          </a:p>
          <a:p>
            <a:pPr eaLnBrk="1" hangingPunct="1">
              <a:buFont typeface="Arial" panose="020B0604020202020204" pitchFamily="34" charset="0"/>
              <a:buChar char="•"/>
            </a:pPr>
            <a:r>
              <a:rPr lang="en-US" sz="2400" dirty="0" smtClean="0"/>
              <a:t> </a:t>
            </a:r>
            <a:r>
              <a:rPr lang="en-US" sz="2400" dirty="0" smtClean="0"/>
              <a:t>To be successful, simply: listen, share, be yourself</a:t>
            </a:r>
            <a:endParaRPr lang="en-US" sz="2400"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a:p>
            <a:pPr marL="0" indent="0" eaLnBrk="1" hangingPunct="1">
              <a:buFont typeface="Zapf Dingbats" pitchFamily="2" charset="2"/>
              <a:buNone/>
            </a:pPr>
            <a:endParaRPr lang="en-US" dirty="0" smtClean="0"/>
          </a:p>
        </p:txBody>
      </p:sp>
      <p:sp>
        <p:nvSpPr>
          <p:cNvPr id="5" name="Slide Number Placeholder 4"/>
          <p:cNvSpPr>
            <a:spLocks noGrp="1"/>
          </p:cNvSpPr>
          <p:nvPr>
            <p:ph type="sldNum" sz="quarter" idx="4294967295"/>
          </p:nvPr>
        </p:nvSpPr>
        <p:spPr>
          <a:xfrm>
            <a:off x="0" y="6416675"/>
            <a:ext cx="2895600" cy="365125"/>
          </a:xfrm>
          <a:prstGeom prst="rect">
            <a:avLst/>
          </a:prstGeom>
        </p:spPr>
        <p:txBody>
          <a:bodyPr/>
          <a:lstStyle/>
          <a:p>
            <a:pPr>
              <a:defRPr/>
            </a:pPr>
            <a:fld id="{3FB3B524-0999-4A9D-93EE-9C4B6C76924A}" type="slidenum">
              <a:rPr lang="en-US"/>
              <a:pPr>
                <a:defRPr/>
              </a:pPr>
              <a:t>21</a:t>
            </a:fld>
            <a:endParaRPr lang="en-US" sz="1400">
              <a:latin typeface="Arial" charset="0"/>
            </a:endParaRPr>
          </a:p>
        </p:txBody>
      </p:sp>
    </p:spTree>
    <p:extLst>
      <p:ext uri="{BB962C8B-B14F-4D97-AF65-F5344CB8AC3E}">
        <p14:creationId xmlns:p14="http://schemas.microsoft.com/office/powerpoint/2010/main" val="2522460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5046" y="1991678"/>
            <a:ext cx="7301753" cy="2021522"/>
          </a:xfrm>
        </p:spPr>
        <p:txBody>
          <a:bodyPr/>
          <a:lstStyle/>
          <a:p>
            <a:pPr algn="l"/>
            <a:r>
              <a:rPr lang="en-US" sz="4200" dirty="0" smtClean="0"/>
              <a:t>APPLYING THE TAKEAWAYS –</a:t>
            </a:r>
            <a:br>
              <a:rPr lang="en-US" sz="4200" dirty="0" smtClean="0"/>
            </a:br>
            <a:r>
              <a:rPr lang="en-US" sz="4200" dirty="0" smtClean="0"/>
              <a:t>SPECIFIC TIPS	</a:t>
            </a:r>
            <a:endParaRPr lang="en-US" sz="4200" dirty="0"/>
          </a:p>
        </p:txBody>
      </p:sp>
    </p:spTree>
    <p:extLst>
      <p:ext uri="{BB962C8B-B14F-4D97-AF65-F5344CB8AC3E}">
        <p14:creationId xmlns:p14="http://schemas.microsoft.com/office/powerpoint/2010/main" val="1453390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Campaign Advice</a:t>
            </a:r>
            <a:endParaRPr lang="en-US" dirty="0"/>
          </a:p>
        </p:txBody>
      </p:sp>
      <p:sp>
        <p:nvSpPr>
          <p:cNvPr id="3" name="Content Placeholder 2"/>
          <p:cNvSpPr>
            <a:spLocks noGrp="1"/>
          </p:cNvSpPr>
          <p:nvPr>
            <p:ph idx="10"/>
          </p:nvPr>
        </p:nvSpPr>
        <p:spPr>
          <a:xfrm>
            <a:off x="1116106" y="1430982"/>
            <a:ext cx="7237086" cy="666759"/>
          </a:xfrm>
        </p:spPr>
        <p:txBody>
          <a:bodyPr>
            <a:normAutofit/>
          </a:bodyPr>
          <a:lstStyle/>
          <a:p>
            <a:pPr>
              <a:buFont typeface="Arial" panose="020B0604020202020204" pitchFamily="34" charset="0"/>
              <a:buChar char="•"/>
            </a:pPr>
            <a:r>
              <a:rPr lang="en-US" sz="2800" dirty="0" smtClean="0"/>
              <a:t>Photos shared </a:t>
            </a:r>
            <a:r>
              <a:rPr lang="en-US" sz="2800" dirty="0" smtClean="0"/>
              <a:t>most, hashtags helpful</a:t>
            </a:r>
            <a:endParaRPr lang="en-US" sz="2800" dirty="0" smtClean="0"/>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23</a:t>
            </a:fld>
            <a:endParaRPr kumimoji="0"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699" r="666" b="5534"/>
          <a:stretch/>
        </p:blipFill>
        <p:spPr>
          <a:xfrm>
            <a:off x="1689952" y="1963270"/>
            <a:ext cx="6499307" cy="3860759"/>
          </a:xfrm>
          <a:prstGeom prst="rect">
            <a:avLst/>
          </a:prstGeom>
        </p:spPr>
      </p:pic>
    </p:spTree>
    <p:extLst>
      <p:ext uri="{BB962C8B-B14F-4D97-AF65-F5344CB8AC3E}">
        <p14:creationId xmlns:p14="http://schemas.microsoft.com/office/powerpoint/2010/main" val="2847868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Campaign Advice</a:t>
            </a:r>
            <a:endParaRPr lang="en-US" dirty="0"/>
          </a:p>
        </p:txBody>
      </p:sp>
      <p:sp>
        <p:nvSpPr>
          <p:cNvPr id="3" name="Content Placeholder 2"/>
          <p:cNvSpPr>
            <a:spLocks noGrp="1"/>
          </p:cNvSpPr>
          <p:nvPr>
            <p:ph idx="10"/>
          </p:nvPr>
        </p:nvSpPr>
        <p:spPr>
          <a:xfrm>
            <a:off x="1116106" y="1430983"/>
            <a:ext cx="7237086" cy="1648394"/>
          </a:xfrm>
        </p:spPr>
        <p:txBody>
          <a:bodyPr>
            <a:normAutofit/>
          </a:bodyPr>
          <a:lstStyle/>
          <a:p>
            <a:pPr>
              <a:buFont typeface="Arial" panose="020B0604020202020204" pitchFamily="34" charset="0"/>
              <a:buChar char="•"/>
            </a:pPr>
            <a:r>
              <a:rPr lang="en-US" sz="2800" dirty="0" smtClean="0">
                <a:solidFill>
                  <a:srgbClr val="717073"/>
                </a:solidFill>
              </a:rPr>
              <a:t>Photos shared </a:t>
            </a:r>
            <a:r>
              <a:rPr lang="en-US" sz="2800" dirty="0" smtClean="0">
                <a:solidFill>
                  <a:srgbClr val="717073"/>
                </a:solidFill>
              </a:rPr>
              <a:t>most, hashtags helpful</a:t>
            </a:r>
            <a:endParaRPr lang="en-US" sz="2800" dirty="0" smtClean="0">
              <a:solidFill>
                <a:srgbClr val="717073"/>
              </a:solidFill>
            </a:endParaRPr>
          </a:p>
          <a:p>
            <a:pPr>
              <a:buFont typeface="Arial" panose="020B0604020202020204" pitchFamily="34" charset="0"/>
              <a:buChar char="•"/>
            </a:pPr>
            <a:r>
              <a:rPr lang="en-US" sz="2800" dirty="0" smtClean="0"/>
              <a:t>Prime your audience – use great content to   engage before asking people to act</a:t>
            </a:r>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24</a:t>
            </a:fld>
            <a:endParaRPr kumimoji="0"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25" y="2948936"/>
            <a:ext cx="4205848" cy="3040372"/>
          </a:xfrm>
          <a:prstGeom prst="rect">
            <a:avLst/>
          </a:prstGeom>
        </p:spPr>
      </p:pic>
    </p:spTree>
    <p:extLst>
      <p:ext uri="{BB962C8B-B14F-4D97-AF65-F5344CB8AC3E}">
        <p14:creationId xmlns:p14="http://schemas.microsoft.com/office/powerpoint/2010/main" val="2205085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984" b="8535"/>
          <a:stretch/>
        </p:blipFill>
        <p:spPr>
          <a:xfrm>
            <a:off x="6699437" y="2070846"/>
            <a:ext cx="2148728" cy="4061013"/>
          </a:xfrm>
          <a:prstGeom prst="rect">
            <a:avLst/>
          </a:prstGeom>
        </p:spPr>
      </p:pic>
      <p:sp>
        <p:nvSpPr>
          <p:cNvPr id="2" name="Title 1"/>
          <p:cNvSpPr>
            <a:spLocks noGrp="1"/>
          </p:cNvSpPr>
          <p:nvPr>
            <p:ph type="ctrTitle"/>
          </p:nvPr>
        </p:nvSpPr>
        <p:spPr/>
        <p:txBody>
          <a:bodyPr/>
          <a:lstStyle/>
          <a:p>
            <a:r>
              <a:rPr lang="en-US" dirty="0" smtClean="0"/>
              <a:t>Campaign Advice</a:t>
            </a:r>
            <a:endParaRPr lang="en-US" dirty="0"/>
          </a:p>
        </p:txBody>
      </p:sp>
      <p:sp>
        <p:nvSpPr>
          <p:cNvPr id="3" name="Content Placeholder 2"/>
          <p:cNvSpPr>
            <a:spLocks noGrp="1"/>
          </p:cNvSpPr>
          <p:nvPr>
            <p:ph idx="10"/>
          </p:nvPr>
        </p:nvSpPr>
        <p:spPr>
          <a:xfrm>
            <a:off x="1116106" y="1363747"/>
            <a:ext cx="7237086" cy="3217673"/>
          </a:xfrm>
        </p:spPr>
        <p:txBody>
          <a:bodyPr>
            <a:normAutofit/>
          </a:bodyPr>
          <a:lstStyle/>
          <a:p>
            <a:pPr>
              <a:buFont typeface="Arial" panose="020B0604020202020204" pitchFamily="34" charset="0"/>
              <a:buChar char="•"/>
            </a:pPr>
            <a:r>
              <a:rPr lang="en-US" sz="2800" dirty="0" smtClean="0">
                <a:solidFill>
                  <a:srgbClr val="717073"/>
                </a:solidFill>
              </a:rPr>
              <a:t>Photos shared </a:t>
            </a:r>
            <a:r>
              <a:rPr lang="en-US" sz="2800" dirty="0" smtClean="0">
                <a:solidFill>
                  <a:srgbClr val="717073"/>
                </a:solidFill>
              </a:rPr>
              <a:t>most, hashtags helpful</a:t>
            </a:r>
            <a:endParaRPr lang="en-US" sz="2800" dirty="0" smtClean="0">
              <a:solidFill>
                <a:srgbClr val="717073"/>
              </a:solidFill>
            </a:endParaRPr>
          </a:p>
          <a:p>
            <a:pPr>
              <a:buFont typeface="Arial" panose="020B0604020202020204" pitchFamily="34" charset="0"/>
              <a:buChar char="•"/>
            </a:pPr>
            <a:r>
              <a:rPr lang="en-US" sz="2800" dirty="0" smtClean="0">
                <a:solidFill>
                  <a:srgbClr val="717073"/>
                </a:solidFill>
              </a:rPr>
              <a:t>Prime your audience – use great content to   engage before asking people to act</a:t>
            </a:r>
          </a:p>
          <a:p>
            <a:pPr>
              <a:buFont typeface="Arial" panose="020B0604020202020204" pitchFamily="34" charset="0"/>
              <a:buChar char="•"/>
            </a:pPr>
            <a:r>
              <a:rPr lang="en-US" sz="2800" dirty="0" smtClean="0"/>
              <a:t>Combine with offline engagement</a:t>
            </a:r>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25</a:t>
            </a:fld>
            <a:endParaRPr kumimoji="0" lang="en-US"/>
          </a:p>
        </p:txBody>
      </p:sp>
    </p:spTree>
    <p:extLst>
      <p:ext uri="{BB962C8B-B14F-4D97-AF65-F5344CB8AC3E}">
        <p14:creationId xmlns:p14="http://schemas.microsoft.com/office/powerpoint/2010/main" val="1091552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Campaign Advice</a:t>
            </a:r>
            <a:endParaRPr lang="en-US" dirty="0"/>
          </a:p>
        </p:txBody>
      </p:sp>
      <p:sp>
        <p:nvSpPr>
          <p:cNvPr id="3" name="Content Placeholder 2"/>
          <p:cNvSpPr>
            <a:spLocks noGrp="1"/>
          </p:cNvSpPr>
          <p:nvPr>
            <p:ph idx="10"/>
          </p:nvPr>
        </p:nvSpPr>
        <p:spPr>
          <a:xfrm>
            <a:off x="1116106" y="1404087"/>
            <a:ext cx="7237086" cy="2535901"/>
          </a:xfrm>
        </p:spPr>
        <p:txBody>
          <a:bodyPr>
            <a:normAutofit/>
          </a:bodyPr>
          <a:lstStyle/>
          <a:p>
            <a:pPr>
              <a:buFont typeface="Arial" panose="020B0604020202020204" pitchFamily="34" charset="0"/>
              <a:buChar char="•"/>
            </a:pPr>
            <a:r>
              <a:rPr lang="en-US" sz="2800" dirty="0" smtClean="0">
                <a:solidFill>
                  <a:srgbClr val="717073"/>
                </a:solidFill>
              </a:rPr>
              <a:t>Photos shared </a:t>
            </a:r>
            <a:r>
              <a:rPr lang="en-US" sz="2800" dirty="0" smtClean="0">
                <a:solidFill>
                  <a:srgbClr val="717073"/>
                </a:solidFill>
              </a:rPr>
              <a:t>most, hashtags helpful</a:t>
            </a:r>
            <a:endParaRPr lang="en-US" sz="2800" dirty="0" smtClean="0">
              <a:solidFill>
                <a:srgbClr val="717073"/>
              </a:solidFill>
            </a:endParaRPr>
          </a:p>
          <a:p>
            <a:pPr>
              <a:buFont typeface="Arial" panose="020B0604020202020204" pitchFamily="34" charset="0"/>
              <a:buChar char="•"/>
            </a:pPr>
            <a:r>
              <a:rPr lang="en-US" sz="2800" dirty="0" smtClean="0">
                <a:solidFill>
                  <a:srgbClr val="717073"/>
                </a:solidFill>
              </a:rPr>
              <a:t>Prime your audience – use great content to   engage before asking people to act</a:t>
            </a:r>
          </a:p>
          <a:p>
            <a:pPr>
              <a:buFont typeface="Arial" panose="020B0604020202020204" pitchFamily="34" charset="0"/>
              <a:buChar char="•"/>
            </a:pPr>
            <a:r>
              <a:rPr lang="en-US" sz="2800" dirty="0" smtClean="0">
                <a:solidFill>
                  <a:srgbClr val="717073"/>
                </a:solidFill>
              </a:rPr>
              <a:t>Combine with offline engagement</a:t>
            </a:r>
          </a:p>
          <a:p>
            <a:pPr>
              <a:buFont typeface="Arial" panose="020B0604020202020204" pitchFamily="34" charset="0"/>
              <a:buChar char="•"/>
            </a:pPr>
            <a:r>
              <a:rPr lang="en-US" sz="2800" dirty="0" smtClean="0"/>
              <a:t>Listening summary</a:t>
            </a:r>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26</a:t>
            </a:fld>
            <a:endParaRPr kumimoji="0" lang="en-US"/>
          </a:p>
        </p:txBody>
      </p:sp>
      <p:graphicFrame>
        <p:nvGraphicFramePr>
          <p:cNvPr id="5" name="Diagram 4"/>
          <p:cNvGraphicFramePr/>
          <p:nvPr>
            <p:extLst>
              <p:ext uri="{D42A27DB-BD31-4B8C-83A1-F6EECF244321}">
                <p14:modId xmlns:p14="http://schemas.microsoft.com/office/powerpoint/2010/main" val="2281436642"/>
              </p:ext>
            </p:extLst>
          </p:nvPr>
        </p:nvGraphicFramePr>
        <p:xfrm>
          <a:off x="3016623" y="3842869"/>
          <a:ext cx="7283824" cy="2206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3721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8494" y="1991678"/>
            <a:ext cx="7288306" cy="2021522"/>
          </a:xfrm>
        </p:spPr>
        <p:txBody>
          <a:bodyPr/>
          <a:lstStyle/>
          <a:p>
            <a:pPr algn="l"/>
            <a:r>
              <a:rPr lang="en-US" dirty="0" smtClean="0"/>
              <a:t>BACK TO THE BASICS</a:t>
            </a:r>
            <a:endParaRPr lang="en-US" dirty="0"/>
          </a:p>
        </p:txBody>
      </p:sp>
    </p:spTree>
    <p:extLst>
      <p:ext uri="{BB962C8B-B14F-4D97-AF65-F5344CB8AC3E}">
        <p14:creationId xmlns:p14="http://schemas.microsoft.com/office/powerpoint/2010/main" val="970944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Where to start? Twitter.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solidFill>
                  <a:srgbClr val="00AEEF"/>
                </a:solidFill>
              </a:rPr>
              <a:t>“Brevity is the soul of wit”</a:t>
            </a:r>
          </a:p>
          <a:p>
            <a:pPr>
              <a:buFont typeface="Arial" panose="020B0604020202020204" pitchFamily="34" charset="0"/>
              <a:buChar char="•"/>
            </a:pPr>
            <a:endParaRPr lang="en-US" sz="2400" dirty="0" smtClean="0">
              <a:solidFill>
                <a:srgbClr val="00AEEF"/>
              </a:solidFill>
            </a:endParaRPr>
          </a:p>
          <a:p>
            <a:pPr>
              <a:buFont typeface="Arial" panose="020B0604020202020204" pitchFamily="34" charset="0"/>
              <a:buChar char="•"/>
            </a:pPr>
            <a:r>
              <a:rPr lang="en-US" sz="2400" dirty="0" smtClean="0">
                <a:solidFill>
                  <a:srgbClr val="00AEEF"/>
                </a:solidFill>
              </a:rPr>
              <a:t>“Username” </a:t>
            </a:r>
            <a:r>
              <a:rPr lang="en-US" sz="2400" dirty="0" smtClean="0"/>
              <a:t>= someone’s handle (@</a:t>
            </a:r>
            <a:r>
              <a:rPr lang="en-US" sz="2400" dirty="0" err="1" smtClean="0"/>
              <a:t>mlinson</a:t>
            </a:r>
            <a:r>
              <a:rPr lang="en-US" sz="2400" dirty="0" smtClean="0"/>
              <a:t>)</a:t>
            </a:r>
          </a:p>
          <a:p>
            <a:pPr>
              <a:buFont typeface="Arial" panose="020B0604020202020204" pitchFamily="34" charset="0"/>
              <a:buChar char="•"/>
            </a:pPr>
            <a:r>
              <a:rPr lang="en-US" sz="2400" dirty="0" smtClean="0">
                <a:solidFill>
                  <a:srgbClr val="00AEEF"/>
                </a:solidFill>
              </a:rPr>
              <a:t>“Tweet” </a:t>
            </a:r>
            <a:r>
              <a:rPr lang="en-US" sz="2400" dirty="0" smtClean="0"/>
              <a:t>= an update; 140 characters max</a:t>
            </a:r>
          </a:p>
          <a:p>
            <a:pPr>
              <a:buFont typeface="Arial" panose="020B0604020202020204" pitchFamily="34" charset="0"/>
              <a:buChar char="•"/>
            </a:pPr>
            <a:r>
              <a:rPr lang="en-US" sz="2400" dirty="0" smtClean="0">
                <a:solidFill>
                  <a:srgbClr val="00AEEF"/>
                </a:solidFill>
              </a:rPr>
              <a:t>“Follower” </a:t>
            </a:r>
            <a:r>
              <a:rPr lang="en-US" sz="2400" dirty="0" smtClean="0"/>
              <a:t>= a user who has subscribed to another user’s updates</a:t>
            </a:r>
          </a:p>
          <a:p>
            <a:pPr>
              <a:buFont typeface="Arial" panose="020B0604020202020204" pitchFamily="34" charset="0"/>
              <a:buChar char="•"/>
            </a:pPr>
            <a:r>
              <a:rPr lang="en-US" sz="2400" dirty="0" smtClean="0">
                <a:solidFill>
                  <a:srgbClr val="00AEEF"/>
                </a:solidFill>
              </a:rPr>
              <a:t>“RT” or “</a:t>
            </a:r>
            <a:r>
              <a:rPr lang="en-US" sz="2400" dirty="0" err="1" smtClean="0">
                <a:solidFill>
                  <a:srgbClr val="00AEEF"/>
                </a:solidFill>
              </a:rPr>
              <a:t>Retweet</a:t>
            </a:r>
            <a:r>
              <a:rPr lang="en-US" sz="2400" dirty="0" smtClean="0">
                <a:solidFill>
                  <a:srgbClr val="00AEEF"/>
                </a:solidFill>
              </a:rPr>
              <a:t>” </a:t>
            </a:r>
            <a:r>
              <a:rPr lang="en-US" sz="2400" dirty="0" smtClean="0"/>
              <a:t>= resending a user’s update verbatim to your followers</a:t>
            </a:r>
          </a:p>
          <a:p>
            <a:pPr>
              <a:buFont typeface="Arial" panose="020B0604020202020204" pitchFamily="34" charset="0"/>
              <a:buChar char="•"/>
            </a:pPr>
            <a:r>
              <a:rPr lang="en-US" sz="2400" dirty="0" smtClean="0">
                <a:solidFill>
                  <a:srgbClr val="00AEEF"/>
                </a:solidFill>
              </a:rPr>
              <a:t>@Reply </a:t>
            </a:r>
            <a:r>
              <a:rPr lang="en-US" sz="2400" dirty="0" smtClean="0"/>
              <a:t>= </a:t>
            </a:r>
          </a:p>
          <a:p>
            <a:pPr>
              <a:buFont typeface="Arial" panose="020B0604020202020204" pitchFamily="34" charset="0"/>
              <a:buChar char="•"/>
            </a:pPr>
            <a:r>
              <a:rPr lang="en-US" sz="2400" dirty="0" smtClean="0">
                <a:solidFill>
                  <a:srgbClr val="00AEEF"/>
                </a:solidFill>
              </a:rPr>
              <a:t>#Hashtag </a:t>
            </a:r>
            <a:r>
              <a:rPr lang="en-US" sz="2400" dirty="0" smtClean="0">
                <a:solidFill>
                  <a:srgbClr val="FFFFFF"/>
                </a:solidFill>
              </a:rPr>
              <a:t>= placing a # in front of a word categorizes updates</a:t>
            </a:r>
            <a:endParaRPr lang="en-US" sz="2400"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989" y="4689425"/>
            <a:ext cx="6213811" cy="992483"/>
          </a:xfrm>
          <a:prstGeom prst="rect">
            <a:avLst/>
          </a:prstGeom>
        </p:spPr>
      </p:pic>
    </p:spTree>
    <p:extLst>
      <p:ext uri="{BB962C8B-B14F-4D97-AF65-F5344CB8AC3E}">
        <p14:creationId xmlns:p14="http://schemas.microsoft.com/office/powerpoint/2010/main" val="2329109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p:cNvPicPr>
            <a:picLocks noChangeAspect="1"/>
          </p:cNvPicPr>
          <p:nvPr/>
        </p:nvPicPr>
        <p:blipFill rotWithShape="1">
          <a:blip r:embed="rId3">
            <a:extLst>
              <a:ext uri="{28A0092B-C50C-407E-A947-70E740481C1C}">
                <a14:useLocalDpi xmlns:a14="http://schemas.microsoft.com/office/drawing/2010/main" val="0"/>
              </a:ext>
            </a:extLst>
          </a:blip>
          <a:srcRect l="15947"/>
          <a:stretch/>
        </p:blipFill>
        <p:spPr bwMode="auto">
          <a:xfrm>
            <a:off x="0" y="1143000"/>
            <a:ext cx="9144000" cy="500856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pic>
      <p:sp>
        <p:nvSpPr>
          <p:cNvPr id="16387" name="Slide Number Placeholder 3"/>
          <p:cNvSpPr>
            <a:spLocks noGrp="1"/>
          </p:cNvSpPr>
          <p:nvPr>
            <p:ph type="sldNum" sz="quarter" idx="10"/>
          </p:nvPr>
        </p:nvSpPr>
        <p:spPr>
          <a:xfrm>
            <a:off x="8382000" y="632460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ea typeface="MS PGothic" pitchFamily="34" charset="-128"/>
              </a:defRPr>
            </a:lvl1pPr>
            <a:lvl2pPr marL="11430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5000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5000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5000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50000"/>
              </a:spcBef>
              <a:spcAft>
                <a:spcPct val="0"/>
              </a:spcAft>
              <a:defRPr sz="2400" b="1">
                <a:solidFill>
                  <a:schemeClr val="tx1"/>
                </a:solidFill>
                <a:latin typeface="Arial" pitchFamily="34" charset="0"/>
                <a:ea typeface="MS PGothic" pitchFamily="34" charset="-128"/>
              </a:defRPr>
            </a:lvl9pPr>
          </a:lstStyle>
          <a:p>
            <a:pPr lvl="1"/>
            <a:fld id="{7DFAFC2C-30BB-4409-BB32-B93E39FD7004}" type="slidenum">
              <a:rPr lang="en-US" sz="1000" smtClean="0">
                <a:solidFill>
                  <a:prstClr val="white"/>
                </a:solidFill>
                <a:latin typeface="Calibri"/>
              </a:rPr>
              <a:pPr lvl="1"/>
              <a:t>29</a:t>
            </a:fld>
            <a:endParaRPr lang="en-US" sz="1000" dirty="0" smtClean="0">
              <a:solidFill>
                <a:prstClr val="white"/>
              </a:solidFill>
              <a:latin typeface="Calibri"/>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57400"/>
            <a:ext cx="3287713"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124200"/>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36031"/>
            <a:ext cx="68008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76200"/>
            <a:ext cx="8229600" cy="1143000"/>
          </a:xfrm>
        </p:spPr>
        <p:txBody>
          <a:bodyPr>
            <a:normAutofit/>
          </a:bodyPr>
          <a:lstStyle/>
          <a:p>
            <a:r>
              <a:rPr lang="en-US" dirty="0"/>
              <a:t>Continuum of “I Don’t Care”</a:t>
            </a:r>
          </a:p>
        </p:txBody>
      </p:sp>
      <p:cxnSp>
        <p:nvCxnSpPr>
          <p:cNvPr id="12" name="Straight Connector 11"/>
          <p:cNvCxnSpPr/>
          <p:nvPr/>
        </p:nvCxnSpPr>
        <p:spPr>
          <a:xfrm>
            <a:off x="0" y="914400"/>
            <a:ext cx="9144000" cy="0"/>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3"/>
          <p:cNvSpPr>
            <a:spLocks noGrp="1"/>
          </p:cNvSpPr>
          <p:nvPr>
            <p:ph type="sldNum" sz="quarter" idx="10"/>
          </p:nvPr>
        </p:nvSpPr>
        <p:spPr>
          <a:xfrm>
            <a:off x="152400" y="6400800"/>
            <a:ext cx="7620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pitchFamily="34" charset="0"/>
                <a:ea typeface="MS PGothic" pitchFamily="34" charset="-128"/>
              </a:defRPr>
            </a:lvl1pPr>
            <a:lvl2pPr marL="11430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5000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5000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5000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50000"/>
              </a:spcBef>
              <a:spcAft>
                <a:spcPct val="0"/>
              </a:spcAft>
              <a:defRPr sz="2400" b="1">
                <a:solidFill>
                  <a:schemeClr val="tx1"/>
                </a:solidFill>
                <a:latin typeface="Arial" pitchFamily="34" charset="0"/>
                <a:ea typeface="MS PGothic" pitchFamily="34" charset="-128"/>
              </a:defRPr>
            </a:lvl9pPr>
          </a:lstStyle>
          <a:p>
            <a:pPr lvl="1"/>
            <a:r>
              <a:rPr lang="en-US" sz="1400" b="0" dirty="0" smtClean="0">
                <a:solidFill>
                  <a:prstClr val="white"/>
                </a:solidFill>
                <a:latin typeface="Calibri"/>
              </a:rPr>
              <a:t>Source: Chris Boyer, @</a:t>
            </a:r>
            <a:r>
              <a:rPr lang="en-US" sz="1400" b="0" dirty="0" err="1" smtClean="0">
                <a:solidFill>
                  <a:prstClr val="white"/>
                </a:solidFill>
                <a:latin typeface="Calibri"/>
              </a:rPr>
              <a:t>chrisboyer</a:t>
            </a:r>
            <a:r>
              <a:rPr lang="en-US" sz="1400" b="0" dirty="0" smtClean="0">
                <a:solidFill>
                  <a:prstClr val="white"/>
                </a:solidFill>
                <a:latin typeface="Calibri"/>
              </a:rPr>
              <a:t>, www.slideshare.net/chrisboyer</a:t>
            </a:r>
          </a:p>
        </p:txBody>
      </p:sp>
    </p:spTree>
    <p:extLst>
      <p:ext uri="{BB962C8B-B14F-4D97-AF65-F5344CB8AC3E}">
        <p14:creationId xmlns:p14="http://schemas.microsoft.com/office/powerpoint/2010/main" val="171280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5133"/>
                </a:solidFill>
              </a:rPr>
              <a:t>WHY SOCIAL MEDIA? </a:t>
            </a:r>
            <a:endParaRPr lang="en-US" dirty="0">
              <a:solidFill>
                <a:srgbClr val="F05133"/>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Quick way to share information</a:t>
            </a:r>
          </a:p>
          <a:p>
            <a:pPr>
              <a:buFont typeface="Arial" panose="020B0604020202020204" pitchFamily="34" charset="0"/>
              <a:buChar char="•"/>
            </a:pPr>
            <a:r>
              <a:rPr lang="en-US" sz="2400" dirty="0" smtClean="0"/>
              <a:t>Amplify your voice</a:t>
            </a:r>
          </a:p>
          <a:p>
            <a:pPr>
              <a:buFont typeface="Arial" panose="020B0604020202020204" pitchFamily="34" charset="0"/>
              <a:buChar char="•"/>
            </a:pPr>
            <a:r>
              <a:rPr lang="en-US" sz="2400" dirty="0" smtClean="0"/>
              <a:t>Free</a:t>
            </a:r>
          </a:p>
          <a:p>
            <a:pPr>
              <a:buFont typeface="Arial" panose="020B0604020202020204" pitchFamily="34" charset="0"/>
              <a:buChar char="•"/>
            </a:pPr>
            <a:r>
              <a:rPr lang="en-US" sz="2400" dirty="0" smtClean="0"/>
              <a:t>Built-in audience</a:t>
            </a:r>
          </a:p>
          <a:p>
            <a:pPr>
              <a:buFont typeface="Arial" panose="020B0604020202020204" pitchFamily="34" charset="0"/>
              <a:buChar char="•"/>
            </a:pPr>
            <a:r>
              <a:rPr lang="en-US" sz="2400" dirty="0" smtClean="0"/>
              <a:t>Targeting</a:t>
            </a:r>
          </a:p>
          <a:p>
            <a:pPr>
              <a:buFont typeface="Wingdings" pitchFamily="2" charset="2"/>
              <a:buChar char="v"/>
            </a:pPr>
            <a:endParaRPr lang="en-US" dirty="0" smtClean="0"/>
          </a:p>
        </p:txBody>
      </p:sp>
    </p:spTree>
    <p:extLst>
      <p:ext uri="{BB962C8B-B14F-4D97-AF65-F5344CB8AC3E}">
        <p14:creationId xmlns:p14="http://schemas.microsoft.com/office/powerpoint/2010/main" val="3954736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Guidelines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Act with integrity</a:t>
            </a:r>
          </a:p>
          <a:p>
            <a:pPr>
              <a:buFont typeface="Arial" panose="020B0604020202020204" pitchFamily="34" charset="0"/>
              <a:buChar char="•"/>
            </a:pPr>
            <a:r>
              <a:rPr lang="en-US" sz="2400" dirty="0" smtClean="0"/>
              <a:t>Be real and transparent</a:t>
            </a:r>
          </a:p>
          <a:p>
            <a:pPr>
              <a:buFont typeface="Arial" panose="020B0604020202020204" pitchFamily="34" charset="0"/>
              <a:buChar char="•"/>
            </a:pPr>
            <a:r>
              <a:rPr lang="en-US" sz="2400" dirty="0" smtClean="0"/>
              <a:t>Give credit where credit is due (RT)</a:t>
            </a:r>
          </a:p>
          <a:p>
            <a:pPr>
              <a:buFont typeface="Arial" panose="020B0604020202020204" pitchFamily="34" charset="0"/>
              <a:buChar char="•"/>
            </a:pPr>
            <a:r>
              <a:rPr lang="en-US" sz="2400" dirty="0" smtClean="0"/>
              <a:t>Engage – respond to people, thank people, start conversations</a:t>
            </a:r>
          </a:p>
          <a:p>
            <a:pPr>
              <a:buFont typeface="Wingdings" pitchFamily="2" charset="2"/>
              <a:buChar char="v"/>
            </a:pPr>
            <a:endParaRPr lang="en-US" dirty="0" smtClean="0"/>
          </a:p>
          <a:p>
            <a:pPr algn="ctr">
              <a:buNone/>
            </a:pPr>
            <a:r>
              <a:rPr lang="en-US" dirty="0" smtClean="0">
                <a:latin typeface="MillerText Roman" panose="02000603080000020004" pitchFamily="50" charset="0"/>
              </a:rPr>
              <a:t>Worried about </a:t>
            </a:r>
            <a:r>
              <a:rPr lang="en-US" dirty="0" smtClean="0">
                <a:latin typeface="MillerText Roman" panose="02000603080000020004" pitchFamily="50" charset="0"/>
              </a:rPr>
              <a:t>work/position </a:t>
            </a:r>
            <a:r>
              <a:rPr lang="en-US" dirty="0" smtClean="0">
                <a:latin typeface="MillerText Roman" panose="02000603080000020004" pitchFamily="50" charset="0"/>
              </a:rPr>
              <a:t>affiliation? </a:t>
            </a:r>
          </a:p>
          <a:p>
            <a:pPr algn="ctr">
              <a:buNone/>
            </a:pPr>
            <a:r>
              <a:rPr lang="en-US" dirty="0" smtClean="0">
                <a:latin typeface="MillerText Roman" panose="02000603080000020004" pitchFamily="50" charset="0"/>
              </a:rPr>
              <a:t>Simple </a:t>
            </a:r>
            <a:r>
              <a:rPr lang="en-US" dirty="0" smtClean="0">
                <a:latin typeface="MillerText Roman" panose="02000603080000020004" pitchFamily="50" charset="0"/>
              </a:rPr>
              <a:t>profile </a:t>
            </a:r>
            <a:r>
              <a:rPr lang="en-US" dirty="0" smtClean="0">
                <a:latin typeface="MillerText Roman" panose="02000603080000020004" pitchFamily="50" charset="0"/>
              </a:rPr>
              <a:t>disclaimer</a:t>
            </a:r>
            <a:r>
              <a:rPr lang="en-US" dirty="0" smtClean="0">
                <a:latin typeface="MillerText Roman" panose="02000603080000020004" pitchFamily="50" charset="0"/>
              </a:rPr>
              <a:t>: “Tweets are my own</a:t>
            </a:r>
            <a:r>
              <a:rPr lang="en-US" dirty="0" smtClean="0">
                <a:latin typeface="MillerText Roman" panose="02000603080000020004" pitchFamily="50" charset="0"/>
              </a:rPr>
              <a:t>.”</a:t>
            </a:r>
          </a:p>
          <a:p>
            <a:pPr algn="ctr">
              <a:buNone/>
            </a:pPr>
            <a:r>
              <a:rPr lang="en-US" dirty="0" smtClean="0">
                <a:latin typeface="MillerText Roman" panose="02000603080000020004" pitchFamily="50" charset="0"/>
              </a:rPr>
              <a:t>Simple tweet disclaimer: “Now reading: xxx”</a:t>
            </a:r>
            <a:endParaRPr lang="en-US" dirty="0" smtClean="0">
              <a:latin typeface="MillerText Roman" panose="02000603080000020004" pitchFamily="50" charset="0"/>
            </a:endParaRPr>
          </a:p>
          <a:p>
            <a:endParaRPr lang="en-US" dirty="0"/>
          </a:p>
        </p:txBody>
      </p:sp>
    </p:spTree>
    <p:extLst>
      <p:ext uri="{BB962C8B-B14F-4D97-AF65-F5344CB8AC3E}">
        <p14:creationId xmlns:p14="http://schemas.microsoft.com/office/powerpoint/2010/main" val="12643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Great Resources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latin typeface="MillerText Roman" panose="02000603080000020004" pitchFamily="50" charset="0"/>
              </a:rPr>
              <a:t>SMUG – Social Media University Global: </a:t>
            </a:r>
            <a:r>
              <a:rPr lang="en-US" dirty="0" smtClean="0">
                <a:latin typeface="MillerText Roman" panose="02000603080000020004" pitchFamily="50" charset="0"/>
                <a:hlinkClick r:id="rId3"/>
              </a:rPr>
              <a:t>http://social-media-university-global.org/</a:t>
            </a:r>
            <a:endParaRPr lang="en-US" dirty="0" smtClean="0">
              <a:latin typeface="MillerText Roman" panose="02000603080000020004" pitchFamily="50" charset="0"/>
            </a:endParaRPr>
          </a:p>
          <a:p>
            <a:pPr>
              <a:buFont typeface="Arial" panose="020B0604020202020204" pitchFamily="34" charset="0"/>
              <a:buChar char="•"/>
            </a:pPr>
            <a:endParaRPr lang="en-US" dirty="0" smtClean="0">
              <a:latin typeface="MillerText Roman" panose="02000603080000020004" pitchFamily="50" charset="0"/>
            </a:endParaRPr>
          </a:p>
          <a:p>
            <a:pPr>
              <a:buFont typeface="Arial" panose="020B0604020202020204" pitchFamily="34" charset="0"/>
              <a:buChar char="•"/>
            </a:pPr>
            <a:r>
              <a:rPr lang="en-US" dirty="0" smtClean="0">
                <a:latin typeface="MillerText Roman" panose="02000603080000020004" pitchFamily="50" charset="0"/>
              </a:rPr>
              <a:t>Twitter for Government</a:t>
            </a:r>
            <a:r>
              <a:rPr lang="en-US" dirty="0">
                <a:latin typeface="MillerText Roman" panose="02000603080000020004" pitchFamily="50" charset="0"/>
              </a:rPr>
              <a:t>: </a:t>
            </a:r>
            <a:r>
              <a:rPr lang="en-US" dirty="0">
                <a:latin typeface="MillerText Roman" panose="02000603080000020004" pitchFamily="50" charset="0"/>
                <a:hlinkClick r:id="rId4"/>
              </a:rPr>
              <a:t>https://</a:t>
            </a:r>
            <a:r>
              <a:rPr lang="en-US" dirty="0" smtClean="0">
                <a:latin typeface="MillerText Roman" panose="02000603080000020004" pitchFamily="50" charset="0"/>
                <a:hlinkClick r:id="rId4"/>
              </a:rPr>
              <a:t>media.twitter.com/government</a:t>
            </a:r>
            <a:r>
              <a:rPr lang="en-US" dirty="0" smtClean="0">
                <a:latin typeface="MillerText Roman" panose="02000603080000020004" pitchFamily="50" charset="0"/>
              </a:rPr>
              <a:t> </a:t>
            </a:r>
          </a:p>
          <a:p>
            <a:pPr>
              <a:buFont typeface="Arial" panose="020B0604020202020204" pitchFamily="34" charset="0"/>
              <a:buChar char="•"/>
            </a:pPr>
            <a:endParaRPr lang="en-US" dirty="0" smtClean="0">
              <a:latin typeface="MillerText Roman" panose="02000603080000020004" pitchFamily="50" charset="0"/>
            </a:endParaRPr>
          </a:p>
          <a:p>
            <a:pPr>
              <a:buFont typeface="Arial" panose="020B0604020202020204" pitchFamily="34" charset="0"/>
              <a:buChar char="•"/>
            </a:pPr>
            <a:r>
              <a:rPr lang="en-US" dirty="0" smtClean="0">
                <a:latin typeface="MillerText Roman" panose="02000603080000020004" pitchFamily="50" charset="0"/>
              </a:rPr>
              <a:t>Great </a:t>
            </a:r>
            <a:r>
              <a:rPr lang="en-US" dirty="0" err="1" smtClean="0">
                <a:latin typeface="MillerText Roman" panose="02000603080000020004" pitchFamily="50" charset="0"/>
              </a:rPr>
              <a:t>slidedeck</a:t>
            </a:r>
            <a:r>
              <a:rPr lang="en-US" dirty="0" smtClean="0">
                <a:latin typeface="MillerText Roman" panose="02000603080000020004" pitchFamily="50" charset="0"/>
              </a:rPr>
              <a:t> to introduce you to all that social media has to offer: </a:t>
            </a:r>
            <a:r>
              <a:rPr lang="en-US" dirty="0" smtClean="0">
                <a:latin typeface="MillerText Roman" panose="02000603080000020004" pitchFamily="50" charset="0"/>
                <a:hlinkClick r:id="rId5"/>
              </a:rPr>
              <a:t>http://www.slideshare.net/LeeAase/helping-auxilians-tell-their-stories</a:t>
            </a:r>
            <a:r>
              <a:rPr lang="en-US" dirty="0" smtClean="0">
                <a:latin typeface="MillerText Roman" panose="02000603080000020004" pitchFamily="50" charset="0"/>
              </a:rPr>
              <a:t> </a:t>
            </a:r>
          </a:p>
          <a:p>
            <a:pPr>
              <a:buFont typeface="Arial" panose="020B0604020202020204" pitchFamily="34" charset="0"/>
              <a:buChar char="•"/>
            </a:pPr>
            <a:endParaRPr lang="en-US" dirty="0" smtClean="0">
              <a:latin typeface="MillerText Roman" panose="02000603080000020004" pitchFamily="50" charset="0"/>
            </a:endParaRPr>
          </a:p>
          <a:p>
            <a:pPr>
              <a:buFont typeface="Arial" panose="020B0604020202020204" pitchFamily="34" charset="0"/>
              <a:buChar char="•"/>
            </a:pPr>
            <a:r>
              <a:rPr lang="en-US" dirty="0" smtClean="0">
                <a:latin typeface="MillerText Roman" panose="02000603080000020004" pitchFamily="50" charset="0"/>
              </a:rPr>
              <a:t>Twitter Registration Quick Guide: </a:t>
            </a:r>
            <a:r>
              <a:rPr lang="en-US" dirty="0">
                <a:latin typeface="MillerText Roman" panose="02000603080000020004" pitchFamily="50" charset="0"/>
                <a:hlinkClick r:id="rId6"/>
              </a:rPr>
              <a:t>https://</a:t>
            </a:r>
            <a:r>
              <a:rPr lang="en-US" dirty="0" smtClean="0">
                <a:latin typeface="MillerText Roman" panose="02000603080000020004" pitchFamily="50" charset="0"/>
                <a:hlinkClick r:id="rId6"/>
              </a:rPr>
              <a:t>support.twitter.com/articles/100990-signing-up-with-twitter</a:t>
            </a:r>
            <a:r>
              <a:rPr lang="en-US" dirty="0" smtClean="0">
                <a:latin typeface="MillerText Roman" panose="02000603080000020004" pitchFamily="50" charset="0"/>
              </a:rPr>
              <a:t> </a:t>
            </a:r>
          </a:p>
          <a:p>
            <a:pPr>
              <a:buFont typeface="Wingdings" pitchFamily="2" charset="2"/>
              <a:buChar char="v"/>
            </a:pPr>
            <a:endParaRPr lang="en-US" dirty="0"/>
          </a:p>
        </p:txBody>
      </p:sp>
    </p:spTree>
    <p:extLst>
      <p:ext uri="{BB962C8B-B14F-4D97-AF65-F5344CB8AC3E}">
        <p14:creationId xmlns:p14="http://schemas.microsoft.com/office/powerpoint/2010/main" val="208773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8494" y="1991678"/>
            <a:ext cx="7288306" cy="2021522"/>
          </a:xfrm>
        </p:spPr>
        <p:txBody>
          <a:bodyPr/>
          <a:lstStyle/>
          <a:p>
            <a:pPr algn="l"/>
            <a:r>
              <a:rPr lang="en-US" dirty="0" smtClean="0"/>
              <a:t>NEXT STEPS FOR SUCCESS</a:t>
            </a:r>
            <a:br>
              <a:rPr lang="en-US" dirty="0" smtClean="0"/>
            </a:br>
            <a:r>
              <a:rPr lang="en-US" sz="2000" dirty="0" smtClean="0"/>
              <a:t>BEGINNER</a:t>
            </a:r>
            <a:endParaRPr lang="en-US" dirty="0"/>
          </a:p>
        </p:txBody>
      </p:sp>
    </p:spTree>
    <p:extLst>
      <p:ext uri="{BB962C8B-B14F-4D97-AF65-F5344CB8AC3E}">
        <p14:creationId xmlns:p14="http://schemas.microsoft.com/office/powerpoint/2010/main" val="2204434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Now you’re on Twitter…</a:t>
            </a:r>
            <a:endParaRPr lang="en-US" dirty="0"/>
          </a:p>
        </p:txBody>
      </p:sp>
      <p:sp>
        <p:nvSpPr>
          <p:cNvPr id="3" name="Content Placeholder 2"/>
          <p:cNvSpPr>
            <a:spLocks noGrp="1"/>
          </p:cNvSpPr>
          <p:nvPr>
            <p:ph idx="1"/>
          </p:nvPr>
        </p:nvSpPr>
        <p:spPr>
          <a:xfrm>
            <a:off x="693144" y="1398494"/>
            <a:ext cx="7993656" cy="4141695"/>
          </a:xfrm>
        </p:spPr>
        <p:txBody>
          <a:bodyPr>
            <a:normAutofit lnSpcReduction="10000"/>
          </a:bodyPr>
          <a:lstStyle/>
          <a:p>
            <a:pPr algn="ctr">
              <a:buNone/>
            </a:pPr>
            <a:endParaRPr lang="en-US" sz="1000" b="1" dirty="0" smtClean="0">
              <a:solidFill>
                <a:schemeClr val="bg1">
                  <a:lumMod val="85000"/>
                  <a:lumOff val="15000"/>
                </a:schemeClr>
              </a:solidFill>
            </a:endParaRPr>
          </a:p>
          <a:p>
            <a:pPr>
              <a:buFont typeface="Arial" panose="020B0604020202020204" pitchFamily="34" charset="0"/>
              <a:buChar char="•"/>
            </a:pPr>
            <a:r>
              <a:rPr lang="en-US" sz="2600" dirty="0" smtClean="0"/>
              <a:t>Find people with similar interests </a:t>
            </a:r>
            <a:r>
              <a:rPr lang="en-US" sz="2600" dirty="0" smtClean="0"/>
              <a:t>(and </a:t>
            </a:r>
            <a:r>
              <a:rPr lang="en-US" sz="2600" dirty="0" smtClean="0"/>
              <a:t>they will find you</a:t>
            </a:r>
            <a:r>
              <a:rPr lang="en-US" sz="2600" dirty="0" smtClean="0"/>
              <a:t>!)</a:t>
            </a:r>
          </a:p>
          <a:p>
            <a:pPr>
              <a:buFont typeface="Arial" panose="020B0604020202020204" pitchFamily="34" charset="0"/>
              <a:buChar char="•"/>
            </a:pPr>
            <a:endParaRPr lang="en-US" sz="1800" dirty="0" smtClean="0"/>
          </a:p>
          <a:p>
            <a:pPr>
              <a:buFont typeface="Arial" panose="020B0604020202020204" pitchFamily="34" charset="0"/>
              <a:buChar char="•"/>
            </a:pPr>
            <a:r>
              <a:rPr lang="en-US" sz="2600" dirty="0"/>
              <a:t>Listen…scan the site by searching for keywords, looking at “trending topics,” etc</a:t>
            </a:r>
            <a:r>
              <a:rPr lang="en-US" sz="2600" dirty="0" smtClean="0"/>
              <a:t>.</a:t>
            </a:r>
          </a:p>
          <a:p>
            <a:pPr>
              <a:buFont typeface="Arial" panose="020B0604020202020204" pitchFamily="34" charset="0"/>
              <a:buChar char="•"/>
            </a:pPr>
            <a:endParaRPr lang="en-US" sz="1800" dirty="0"/>
          </a:p>
          <a:p>
            <a:pPr>
              <a:buFont typeface="Arial" panose="020B0604020202020204" pitchFamily="34" charset="0"/>
              <a:buChar char="•"/>
            </a:pPr>
            <a:r>
              <a:rPr lang="en-US" sz="2600" dirty="0" smtClean="0"/>
              <a:t>Save a list or take note of specific hashtags (#ACA, #SCOTUS)</a:t>
            </a:r>
          </a:p>
          <a:p>
            <a:pPr>
              <a:buFont typeface="Arial" panose="020B0604020202020204" pitchFamily="34" charset="0"/>
              <a:buChar char="•"/>
            </a:pPr>
            <a:endParaRPr lang="en-US" sz="1800" dirty="0"/>
          </a:p>
          <a:p>
            <a:pPr>
              <a:buFont typeface="Arial" panose="020B0604020202020204" pitchFamily="34" charset="0"/>
              <a:buChar char="•"/>
            </a:pPr>
            <a:r>
              <a:rPr lang="en-US" sz="2600" dirty="0"/>
              <a:t>Follow back</a:t>
            </a:r>
          </a:p>
          <a:p>
            <a:pPr>
              <a:buFont typeface="Arial" panose="020B0604020202020204" pitchFamily="34" charset="0"/>
              <a:buChar char="•"/>
            </a:pPr>
            <a:endParaRPr lang="en-US" sz="3600" dirty="0" smtClean="0"/>
          </a:p>
          <a:p>
            <a:pPr>
              <a:buFont typeface="Wingdings" pitchFamily="2" charset="2"/>
              <a:buChar char="v"/>
            </a:pPr>
            <a:endParaRPr lang="en-US" dirty="0" smtClean="0"/>
          </a:p>
          <a:p>
            <a:endParaRPr lang="en-US" dirty="0"/>
          </a:p>
        </p:txBody>
      </p:sp>
    </p:spTree>
    <p:extLst>
      <p:ext uri="{BB962C8B-B14F-4D97-AF65-F5344CB8AC3E}">
        <p14:creationId xmlns:p14="http://schemas.microsoft.com/office/powerpoint/2010/main" val="40845768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734" t="25434" b="27157"/>
          <a:stretch/>
        </p:blipFill>
        <p:spPr>
          <a:xfrm>
            <a:off x="6230470" y="3496235"/>
            <a:ext cx="1434353" cy="605118"/>
          </a:xfrm>
          <a:prstGeom prst="rect">
            <a:avLst/>
          </a:prstGeom>
        </p:spPr>
      </p:pic>
      <p:sp>
        <p:nvSpPr>
          <p:cNvPr id="3" name="Content Placeholder 2"/>
          <p:cNvSpPr>
            <a:spLocks noGrp="1"/>
          </p:cNvSpPr>
          <p:nvPr>
            <p:ph idx="1"/>
          </p:nvPr>
        </p:nvSpPr>
        <p:spPr>
          <a:xfrm>
            <a:off x="693144" y="1600200"/>
            <a:ext cx="7993656" cy="4047565"/>
          </a:xfrm>
        </p:spPr>
        <p:txBody>
          <a:bodyPr>
            <a:normAutofit/>
          </a:bodyPr>
          <a:lstStyle/>
          <a:p>
            <a:pPr>
              <a:buFont typeface="Arial" panose="020B0604020202020204" pitchFamily="34" charset="0"/>
              <a:buChar char="•"/>
            </a:pPr>
            <a:r>
              <a:rPr lang="en-US" sz="2400" dirty="0" smtClean="0"/>
              <a:t>Re-tweet (e.g., </a:t>
            </a:r>
            <a:r>
              <a:rPr lang="en-US" sz="2400" dirty="0" smtClean="0">
                <a:solidFill>
                  <a:srgbClr val="00AEEF"/>
                </a:solidFill>
              </a:rPr>
              <a:t>@</a:t>
            </a:r>
            <a:r>
              <a:rPr lang="en-US" sz="2400" dirty="0" err="1" smtClean="0">
                <a:solidFill>
                  <a:srgbClr val="00AEEF"/>
                </a:solidFill>
              </a:rPr>
              <a:t>ourhospital</a:t>
            </a:r>
            <a:r>
              <a:rPr lang="en-US" sz="2400" dirty="0" smtClean="0">
                <a:solidFill>
                  <a:srgbClr val="00AEEF"/>
                </a:solidFill>
              </a:rPr>
              <a:t> </a:t>
            </a:r>
            <a:r>
              <a:rPr lang="en-US" sz="2400" dirty="0" smtClean="0"/>
              <a:t>tweets)</a:t>
            </a:r>
          </a:p>
          <a:p>
            <a:pPr>
              <a:buFont typeface="Arial" panose="020B0604020202020204" pitchFamily="34" charset="0"/>
              <a:buChar char="•"/>
            </a:pPr>
            <a:r>
              <a:rPr lang="en-US" sz="2400" dirty="0" smtClean="0"/>
              <a:t>Recognize </a:t>
            </a:r>
            <a:r>
              <a:rPr lang="en-US" sz="2400" dirty="0" smtClean="0"/>
              <a:t>your peers </a:t>
            </a:r>
            <a:r>
              <a:rPr lang="en-US" dirty="0" smtClean="0"/>
              <a:t>(</a:t>
            </a:r>
            <a:r>
              <a:rPr lang="en-US" dirty="0" smtClean="0">
                <a:solidFill>
                  <a:srgbClr val="00AEEF"/>
                </a:solidFill>
              </a:rPr>
              <a:t>Congrats </a:t>
            </a:r>
            <a:r>
              <a:rPr lang="en-US" dirty="0" smtClean="0">
                <a:solidFill>
                  <a:srgbClr val="00AEEF"/>
                </a:solidFill>
              </a:rPr>
              <a:t>to @</a:t>
            </a:r>
            <a:r>
              <a:rPr lang="en-US" dirty="0" err="1" smtClean="0">
                <a:solidFill>
                  <a:srgbClr val="00AEEF"/>
                </a:solidFill>
              </a:rPr>
              <a:t>The_BMC</a:t>
            </a:r>
            <a:r>
              <a:rPr lang="en-US" dirty="0" smtClean="0">
                <a:solidFill>
                  <a:srgbClr val="00AEEF"/>
                </a:solidFill>
              </a:rPr>
              <a:t> on getting great #HCAHPS scores!</a:t>
            </a:r>
            <a:r>
              <a:rPr lang="en-US" dirty="0" smtClean="0"/>
              <a:t>)</a:t>
            </a:r>
          </a:p>
          <a:p>
            <a:pPr>
              <a:buFont typeface="Arial" panose="020B0604020202020204" pitchFamily="34" charset="0"/>
              <a:buChar char="•"/>
            </a:pPr>
            <a:r>
              <a:rPr lang="en-US" sz="2400" dirty="0" smtClean="0"/>
              <a:t>Thank Members of Congress with their username </a:t>
            </a:r>
            <a:r>
              <a:rPr lang="en-US" dirty="0" smtClean="0"/>
              <a:t>(</a:t>
            </a:r>
            <a:r>
              <a:rPr lang="en-US" dirty="0" smtClean="0">
                <a:solidFill>
                  <a:srgbClr val="00AEEF"/>
                </a:solidFill>
              </a:rPr>
              <a:t>Thanks @FLOTUS for the Let’s Move campaign!</a:t>
            </a:r>
            <a:r>
              <a:rPr lang="en-US" dirty="0" smtClean="0"/>
              <a:t>)</a:t>
            </a:r>
            <a:endParaRPr lang="en-US" dirty="0" smtClean="0"/>
          </a:p>
          <a:p>
            <a:pPr>
              <a:buFont typeface="Arial" panose="020B0604020202020204" pitchFamily="34" charset="0"/>
              <a:buChar char="•"/>
            </a:pPr>
            <a:r>
              <a:rPr lang="en-US" sz="2400" dirty="0" smtClean="0"/>
              <a:t>Use the “share” link for interesting reads</a:t>
            </a:r>
          </a:p>
          <a:p>
            <a:pPr>
              <a:buFont typeface="Arial" panose="020B0604020202020204" pitchFamily="34" charset="0"/>
              <a:buChar char="•"/>
            </a:pPr>
            <a:r>
              <a:rPr lang="en-US" sz="2400" dirty="0" smtClean="0"/>
              <a:t>Answer </a:t>
            </a:r>
            <a:r>
              <a:rPr lang="en-US" sz="2400" dirty="0"/>
              <a:t>others’ questions or pose </a:t>
            </a:r>
            <a:r>
              <a:rPr lang="en-US" sz="2400" dirty="0" smtClean="0"/>
              <a:t>to </a:t>
            </a:r>
            <a:r>
              <a:rPr lang="en-US" sz="2400" dirty="0"/>
              <a:t>others </a:t>
            </a:r>
            <a:endParaRPr lang="en-US" sz="2400" dirty="0" smtClean="0"/>
          </a:p>
          <a:p>
            <a:pPr>
              <a:buFont typeface="Arial" panose="020B0604020202020204" pitchFamily="34" charset="0"/>
              <a:buChar char="•"/>
            </a:pPr>
            <a:r>
              <a:rPr lang="en-US" sz="2400" dirty="0"/>
              <a:t>Participate in established conversations </a:t>
            </a:r>
            <a:r>
              <a:rPr lang="en-US" dirty="0" smtClean="0"/>
              <a:t>(</a:t>
            </a:r>
            <a:r>
              <a:rPr lang="en-US" dirty="0" smtClean="0">
                <a:solidFill>
                  <a:srgbClr val="00AEEF"/>
                </a:solidFill>
              </a:rPr>
              <a:t>#340B, </a:t>
            </a:r>
            <a:r>
              <a:rPr lang="en-US" dirty="0">
                <a:solidFill>
                  <a:srgbClr val="00AEEF"/>
                </a:solidFill>
              </a:rPr>
              <a:t>#</a:t>
            </a:r>
            <a:r>
              <a:rPr lang="en-US" dirty="0" err="1">
                <a:solidFill>
                  <a:srgbClr val="00AEEF"/>
                </a:solidFill>
              </a:rPr>
              <a:t>FollowFriday</a:t>
            </a:r>
            <a:r>
              <a:rPr lang="en-US" dirty="0" smtClean="0">
                <a:solidFill>
                  <a:schemeClr val="tx1"/>
                </a:solidFill>
              </a:rPr>
              <a:t>)</a:t>
            </a:r>
            <a:endParaRPr lang="en-US" dirty="0"/>
          </a:p>
          <a:p>
            <a:pPr>
              <a:buFont typeface="Wingdings" pitchFamily="2" charset="2"/>
              <a:buChar char="v"/>
            </a:pPr>
            <a:endParaRPr lang="en-US" dirty="0" smtClean="0"/>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2" name="Title 1"/>
          <p:cNvSpPr>
            <a:spLocks noGrp="1"/>
          </p:cNvSpPr>
          <p:nvPr>
            <p:ph type="ctrTitle"/>
          </p:nvPr>
        </p:nvSpPr>
        <p:spPr/>
        <p:txBody>
          <a:bodyPr/>
          <a:lstStyle/>
          <a:p>
            <a:r>
              <a:rPr lang="en-US" dirty="0" smtClean="0"/>
              <a:t>Dip your toe in</a:t>
            </a: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34</a:t>
            </a:fld>
            <a:endParaRPr kumimoji="0" lang="en-US"/>
          </a:p>
        </p:txBody>
      </p:sp>
    </p:spTree>
    <p:extLst>
      <p:ext uri="{BB962C8B-B14F-4D97-AF65-F5344CB8AC3E}">
        <p14:creationId xmlns:p14="http://schemas.microsoft.com/office/powerpoint/2010/main" val="2387138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98494" y="1991678"/>
            <a:ext cx="7288306" cy="2021522"/>
          </a:xfrm>
        </p:spPr>
        <p:txBody>
          <a:bodyPr/>
          <a:lstStyle/>
          <a:p>
            <a:pPr algn="l"/>
            <a:r>
              <a:rPr lang="en-US" dirty="0" smtClean="0"/>
              <a:t>NEXT STEPS FOR SUCCESS</a:t>
            </a:r>
            <a:br>
              <a:rPr lang="en-US" dirty="0" smtClean="0"/>
            </a:br>
            <a:r>
              <a:rPr lang="en-US" sz="2000" dirty="0" smtClean="0"/>
              <a:t>INTERMEDIATE</a:t>
            </a:r>
            <a:endParaRPr lang="en-US" sz="2000" dirty="0"/>
          </a:p>
        </p:txBody>
      </p:sp>
    </p:spTree>
    <p:extLst>
      <p:ext uri="{BB962C8B-B14F-4D97-AF65-F5344CB8AC3E}">
        <p14:creationId xmlns:p14="http://schemas.microsoft.com/office/powerpoint/2010/main" val="1909984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19" y="599703"/>
            <a:ext cx="7266039" cy="502692"/>
          </a:xfrm>
        </p:spPr>
        <p:txBody>
          <a:bodyPr/>
          <a:lstStyle/>
          <a:p>
            <a:r>
              <a:rPr lang="en-US" dirty="0" smtClean="0"/>
              <a:t>Monitoring tools</a:t>
            </a:r>
            <a:endParaRPr lang="en-US" dirty="0"/>
          </a:p>
        </p:txBody>
      </p:sp>
      <p:sp>
        <p:nvSpPr>
          <p:cNvPr id="3" name="Content Placeholder 2"/>
          <p:cNvSpPr>
            <a:spLocks noGrp="1"/>
          </p:cNvSpPr>
          <p:nvPr>
            <p:ph idx="1"/>
          </p:nvPr>
        </p:nvSpPr>
        <p:spPr>
          <a:xfrm>
            <a:off x="693144" y="1600200"/>
            <a:ext cx="7993656" cy="3980329"/>
          </a:xfrm>
        </p:spPr>
        <p:txBody>
          <a:bodyPr>
            <a:normAutofit/>
          </a:bodyPr>
          <a:lstStyle/>
          <a:p>
            <a:pPr>
              <a:buFont typeface="Arial" panose="020B0604020202020204" pitchFamily="34" charset="0"/>
              <a:buChar char="•"/>
            </a:pPr>
            <a:r>
              <a:rPr lang="en-US" sz="2400" dirty="0" smtClean="0">
                <a:solidFill>
                  <a:srgbClr val="00AEEF"/>
                </a:solidFill>
              </a:rPr>
              <a:t>LISTS</a:t>
            </a:r>
            <a:r>
              <a:rPr lang="en-US" sz="2400" dirty="0" smtClean="0"/>
              <a:t> – via Twitter</a:t>
            </a:r>
          </a:p>
          <a:p>
            <a:pPr>
              <a:buFont typeface="Arial" panose="020B0604020202020204" pitchFamily="34" charset="0"/>
              <a:buChar char="•"/>
            </a:pPr>
            <a:r>
              <a:rPr lang="en-US" sz="2400" dirty="0" smtClean="0">
                <a:solidFill>
                  <a:srgbClr val="00AEEF"/>
                </a:solidFill>
              </a:rPr>
              <a:t>HOOTSUITE </a:t>
            </a:r>
            <a:r>
              <a:rPr lang="en-US" sz="2400" dirty="0" smtClean="0"/>
              <a:t>– dashboard</a:t>
            </a:r>
          </a:p>
          <a:p>
            <a:pPr>
              <a:buFont typeface="Arial" panose="020B0604020202020204" pitchFamily="34" charset="0"/>
              <a:buChar char="•"/>
            </a:pPr>
            <a:r>
              <a:rPr lang="en-US" sz="2400" dirty="0" smtClean="0">
                <a:solidFill>
                  <a:srgbClr val="00AEEF"/>
                </a:solidFill>
              </a:rPr>
              <a:t>ALERTS </a:t>
            </a:r>
            <a:r>
              <a:rPr lang="en-US" sz="2400" dirty="0" smtClean="0"/>
              <a:t>– Twitter service</a:t>
            </a:r>
          </a:p>
          <a:p>
            <a:pPr>
              <a:buFont typeface="Arial" panose="020B0604020202020204" pitchFamily="34" charset="0"/>
              <a:buChar char="•"/>
            </a:pPr>
            <a:r>
              <a:rPr lang="en-US" sz="2400" dirty="0" smtClean="0">
                <a:solidFill>
                  <a:srgbClr val="00AEEF"/>
                </a:solidFill>
              </a:rPr>
              <a:t>GOOGLE</a:t>
            </a:r>
            <a:r>
              <a:rPr lang="en-US" sz="2400" dirty="0" smtClean="0"/>
              <a:t> – search for Twitter activity</a:t>
            </a:r>
          </a:p>
          <a:p>
            <a:pPr>
              <a:buFont typeface="Arial" panose="020B0604020202020204" pitchFamily="34" charset="0"/>
              <a:buChar char="•"/>
            </a:pPr>
            <a:r>
              <a:rPr lang="en-US" sz="2400" dirty="0" smtClean="0">
                <a:solidFill>
                  <a:srgbClr val="00AEEF"/>
                </a:solidFill>
              </a:rPr>
              <a:t>GENERAL</a:t>
            </a:r>
            <a:r>
              <a:rPr lang="en-US" sz="2400" dirty="0" smtClean="0"/>
              <a:t> – add a few outside the box (local businesses, celebrities, charities, universities, etc.)</a:t>
            </a:r>
            <a:endParaRPr lang="en-US" sz="2400" dirty="0" smtClean="0"/>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0709908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19" y="599703"/>
            <a:ext cx="7266039" cy="502692"/>
          </a:xfrm>
        </p:spPr>
        <p:txBody>
          <a:bodyPr/>
          <a:lstStyle/>
          <a:p>
            <a:r>
              <a:rPr lang="en-US" dirty="0" smtClean="0"/>
              <a:t>key stakeholders - lists</a:t>
            </a:r>
            <a:endParaRPr lang="en-US" dirty="0"/>
          </a:p>
        </p:txBody>
      </p:sp>
      <p:sp>
        <p:nvSpPr>
          <p:cNvPr id="3" name="Content Placeholder 2"/>
          <p:cNvSpPr>
            <a:spLocks noGrp="1"/>
          </p:cNvSpPr>
          <p:nvPr>
            <p:ph idx="1"/>
          </p:nvPr>
        </p:nvSpPr>
        <p:spPr>
          <a:xfrm>
            <a:off x="693144" y="1600200"/>
            <a:ext cx="7993656" cy="3980329"/>
          </a:xfrm>
        </p:spPr>
        <p:txBody>
          <a:bodyPr>
            <a:normAutofit lnSpcReduction="10000"/>
          </a:bodyPr>
          <a:lstStyle/>
          <a:p>
            <a:pPr>
              <a:buFont typeface="Arial" panose="020B0604020202020204" pitchFamily="34" charset="0"/>
              <a:buChar char="•"/>
            </a:pPr>
            <a:r>
              <a:rPr lang="en-US" sz="2400" dirty="0" smtClean="0">
                <a:solidFill>
                  <a:srgbClr val="00AEEF"/>
                </a:solidFill>
              </a:rPr>
              <a:t>POLICYMAKERS</a:t>
            </a:r>
            <a:r>
              <a:rPr lang="en-US" sz="2400" dirty="0" smtClean="0"/>
              <a:t> – pick a few local, state, national</a:t>
            </a:r>
          </a:p>
          <a:p>
            <a:pPr>
              <a:buFont typeface="Arial" panose="020B0604020202020204" pitchFamily="34" charset="0"/>
              <a:buChar char="•"/>
            </a:pPr>
            <a:r>
              <a:rPr lang="en-US" sz="2400" dirty="0" smtClean="0">
                <a:solidFill>
                  <a:srgbClr val="00AEEF"/>
                </a:solidFill>
              </a:rPr>
              <a:t>PEER ORGANIZATIONS </a:t>
            </a:r>
            <a:r>
              <a:rPr lang="en-US" sz="2400" dirty="0" smtClean="0"/>
              <a:t>– pick a few (competitors, sponsors, partners)</a:t>
            </a:r>
          </a:p>
          <a:p>
            <a:pPr>
              <a:buFont typeface="Arial" panose="020B0604020202020204" pitchFamily="34" charset="0"/>
              <a:buChar char="•"/>
            </a:pPr>
            <a:r>
              <a:rPr lang="en-US" sz="2400" dirty="0" smtClean="0">
                <a:solidFill>
                  <a:srgbClr val="00AEEF"/>
                </a:solidFill>
              </a:rPr>
              <a:t>RELEVANT EXPERTS </a:t>
            </a:r>
            <a:r>
              <a:rPr lang="en-US" sz="2400" dirty="0" smtClean="0"/>
              <a:t>– pick a few (@</a:t>
            </a:r>
            <a:r>
              <a:rPr lang="en-US" sz="2400" dirty="0" err="1" smtClean="0"/>
              <a:t>OurHospitals</a:t>
            </a:r>
            <a:r>
              <a:rPr lang="en-US" sz="2400" dirty="0" smtClean="0"/>
              <a:t>, for instance); be sure to follow a few you agree with and a few you disagree with</a:t>
            </a:r>
          </a:p>
          <a:p>
            <a:pPr>
              <a:buFont typeface="Arial" panose="020B0604020202020204" pitchFamily="34" charset="0"/>
              <a:buChar char="•"/>
            </a:pPr>
            <a:r>
              <a:rPr lang="en-US" sz="2400" dirty="0" smtClean="0">
                <a:solidFill>
                  <a:srgbClr val="00AEEF"/>
                </a:solidFill>
              </a:rPr>
              <a:t>NEWS</a:t>
            </a:r>
            <a:r>
              <a:rPr lang="en-US" sz="2400" dirty="0" smtClean="0"/>
              <a:t> – pick a few reporters/news outlets you like and don’t like</a:t>
            </a:r>
          </a:p>
          <a:p>
            <a:pPr>
              <a:buFont typeface="Arial" panose="020B0604020202020204" pitchFamily="34" charset="0"/>
              <a:buChar char="•"/>
            </a:pPr>
            <a:r>
              <a:rPr lang="en-US" sz="2400" dirty="0" smtClean="0">
                <a:solidFill>
                  <a:srgbClr val="00AEEF"/>
                </a:solidFill>
              </a:rPr>
              <a:t>GENERAL</a:t>
            </a:r>
            <a:r>
              <a:rPr lang="en-US" sz="2400" dirty="0" smtClean="0"/>
              <a:t> – add a few outside the box (local businesses, celebrities, charities, universities, etc.)</a:t>
            </a:r>
            <a:endParaRPr lang="en-US" sz="2400" dirty="0" smtClean="0"/>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5354724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620" y="599703"/>
            <a:ext cx="7687380" cy="502692"/>
          </a:xfrm>
        </p:spPr>
        <p:txBody>
          <a:bodyPr/>
          <a:lstStyle/>
          <a:p>
            <a:r>
              <a:rPr lang="en-US" dirty="0" smtClean="0"/>
              <a:t>Planning an online initiative</a:t>
            </a:r>
            <a:endParaRPr lang="en-US" dirty="0"/>
          </a:p>
        </p:txBody>
      </p:sp>
      <p:sp>
        <p:nvSpPr>
          <p:cNvPr id="3" name="Content Placeholder 2"/>
          <p:cNvSpPr>
            <a:spLocks noGrp="1"/>
          </p:cNvSpPr>
          <p:nvPr>
            <p:ph idx="1"/>
          </p:nvPr>
        </p:nvSpPr>
        <p:spPr>
          <a:xfrm>
            <a:off x="693144" y="1411942"/>
            <a:ext cx="7993656" cy="4262718"/>
          </a:xfrm>
        </p:spPr>
        <p:txBody>
          <a:bodyPr>
            <a:normAutofit lnSpcReduction="10000"/>
          </a:bodyPr>
          <a:lstStyle/>
          <a:p>
            <a:pPr>
              <a:buFont typeface="Arial" panose="020B0604020202020204" pitchFamily="34" charset="0"/>
              <a:buChar char="•"/>
            </a:pPr>
            <a:r>
              <a:rPr lang="en-US" sz="2800" dirty="0" smtClean="0">
                <a:solidFill>
                  <a:srgbClr val="00AEEF"/>
                </a:solidFill>
              </a:rPr>
              <a:t>Gather information </a:t>
            </a:r>
            <a:r>
              <a:rPr lang="en-US" sz="2200" dirty="0" smtClean="0"/>
              <a:t>(who are the key voices, what are the key opinions on the issue)</a:t>
            </a:r>
            <a:endParaRPr lang="en-US" sz="2200" dirty="0" smtClean="0"/>
          </a:p>
          <a:p>
            <a:pPr>
              <a:buFont typeface="Arial" panose="020B0604020202020204" pitchFamily="34" charset="0"/>
              <a:buChar char="•"/>
            </a:pPr>
            <a:r>
              <a:rPr lang="en-US" sz="2800" dirty="0" smtClean="0">
                <a:solidFill>
                  <a:srgbClr val="00AEEF"/>
                </a:solidFill>
              </a:rPr>
              <a:t>Build your reputation/add value </a:t>
            </a:r>
            <a:r>
              <a:rPr lang="en-US" sz="2200" dirty="0" smtClean="0"/>
              <a:t>(ongoing) </a:t>
            </a:r>
            <a:endParaRPr lang="en-US" sz="2200" dirty="0" smtClean="0"/>
          </a:p>
          <a:p>
            <a:pPr>
              <a:buFont typeface="Arial" panose="020B0604020202020204" pitchFamily="34" charset="0"/>
              <a:buChar char="•"/>
            </a:pPr>
            <a:r>
              <a:rPr lang="en-US" sz="2800" dirty="0" smtClean="0">
                <a:solidFill>
                  <a:srgbClr val="00AEEF"/>
                </a:solidFill>
              </a:rPr>
              <a:t>Prep for action </a:t>
            </a:r>
            <a:r>
              <a:rPr lang="en-US" sz="2200" dirty="0" smtClean="0"/>
              <a:t>(talk to others offline about engaging online)</a:t>
            </a:r>
            <a:endParaRPr lang="en-US" sz="2200" dirty="0" smtClean="0"/>
          </a:p>
          <a:p>
            <a:pPr>
              <a:buFont typeface="Arial" panose="020B0604020202020204" pitchFamily="34" charset="0"/>
              <a:buChar char="•"/>
            </a:pPr>
            <a:r>
              <a:rPr lang="en-US" sz="2800" dirty="0" smtClean="0">
                <a:solidFill>
                  <a:srgbClr val="00AEEF"/>
                </a:solidFill>
              </a:rPr>
              <a:t>Join existing conversations </a:t>
            </a:r>
            <a:r>
              <a:rPr lang="en-US" sz="2800" dirty="0" smtClean="0"/>
              <a:t>discovered in the gathering phase, then co-opt the dialogue </a:t>
            </a:r>
            <a:r>
              <a:rPr lang="en-US" sz="2200" dirty="0" smtClean="0"/>
              <a:t>(frame the issue for others directly)</a:t>
            </a:r>
            <a:endParaRPr lang="en-US" sz="2200" dirty="0" smtClean="0"/>
          </a:p>
          <a:p>
            <a:pPr>
              <a:buFont typeface="Arial" panose="020B0604020202020204" pitchFamily="34" charset="0"/>
              <a:buChar char="•"/>
            </a:pPr>
            <a:r>
              <a:rPr lang="en-US" sz="2800" dirty="0" smtClean="0">
                <a:solidFill>
                  <a:srgbClr val="00AEEF"/>
                </a:solidFill>
              </a:rPr>
              <a:t>Call out key influencers </a:t>
            </a:r>
            <a:r>
              <a:rPr lang="en-US" sz="2800" dirty="0" smtClean="0"/>
              <a:t>with facts, questions</a:t>
            </a:r>
          </a:p>
          <a:p>
            <a:pPr>
              <a:buFont typeface="Arial" panose="020B0604020202020204" pitchFamily="34" charset="0"/>
              <a:buChar char="•"/>
            </a:pPr>
            <a:r>
              <a:rPr lang="en-US" sz="2800" dirty="0" smtClean="0">
                <a:solidFill>
                  <a:srgbClr val="00AEEF"/>
                </a:solidFill>
              </a:rPr>
              <a:t>Broadcast calls to action </a:t>
            </a:r>
            <a:r>
              <a:rPr lang="en-US" sz="2200" dirty="0" smtClean="0"/>
              <a:t>(encourage individuals to comment directly to stakeholders)</a:t>
            </a:r>
            <a:endParaRPr lang="en-US" sz="2200" dirty="0" smtClean="0"/>
          </a:p>
          <a:p>
            <a:pPr>
              <a:buFont typeface="Wingdings" pitchFamily="2" charset="2"/>
              <a:buChar char="v"/>
            </a:pPr>
            <a:endParaRPr lang="en-US" dirty="0" smtClean="0"/>
          </a:p>
          <a:p>
            <a:pPr marL="0" indent="0">
              <a:buNone/>
            </a:pPr>
            <a:endParaRPr lang="en-US" dirty="0" smtClean="0"/>
          </a:p>
          <a:p>
            <a:pPr>
              <a:buFont typeface="Wingdings" pitchFamily="2" charset="2"/>
              <a:buChar char="v"/>
            </a:pPr>
            <a:endParaRPr lang="en-US" dirty="0" smtClean="0"/>
          </a:p>
          <a:p>
            <a:pPr marL="0" indent="0">
              <a:buNone/>
            </a:pPr>
            <a:endParaRPr lang="en-US" dirty="0"/>
          </a:p>
        </p:txBody>
      </p:sp>
      <p:sp>
        <p:nvSpPr>
          <p:cNvPr id="4" name="Slide Number Placeholder 3"/>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903170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64024" y="1991678"/>
            <a:ext cx="7422776" cy="2021522"/>
          </a:xfrm>
        </p:spPr>
        <p:txBody>
          <a:bodyPr/>
          <a:lstStyle/>
          <a:p>
            <a:pPr algn="l"/>
            <a:r>
              <a:rPr lang="en-US" sz="4000" dirty="0" smtClean="0"/>
              <a:t>QUESTIONS? STAY IN TOUCH</a:t>
            </a:r>
            <a:br>
              <a:rPr lang="en-US" sz="4000" dirty="0" smtClean="0"/>
            </a:br>
            <a:r>
              <a:rPr lang="en-US" dirty="0" smtClean="0"/>
              <a:t/>
            </a:r>
            <a:br>
              <a:rPr lang="en-US" dirty="0" smtClean="0"/>
            </a:br>
            <a:r>
              <a:rPr lang="en-US" sz="2000" dirty="0" smtClean="0"/>
              <a:t>mlinson@essentialhospitals.org</a:t>
            </a:r>
            <a:br>
              <a:rPr lang="en-US" sz="2000" dirty="0" smtClean="0"/>
            </a:br>
            <a:r>
              <a:rPr lang="en-US" sz="2000" dirty="0" smtClean="0"/>
              <a:t>@</a:t>
            </a:r>
            <a:r>
              <a:rPr lang="en-US" sz="2000" dirty="0" err="1" smtClean="0"/>
              <a:t>mlinson</a:t>
            </a:r>
            <a:r>
              <a:rPr lang="en-US" sz="2000" dirty="0" smtClean="0"/>
              <a:t> on Twitter</a:t>
            </a:r>
            <a:br>
              <a:rPr lang="en-US" sz="2000" dirty="0" smtClean="0"/>
            </a:br>
            <a:endParaRPr lang="en-US" dirty="0"/>
          </a:p>
        </p:txBody>
      </p:sp>
    </p:spTree>
    <p:extLst>
      <p:ext uri="{BB962C8B-B14F-4D97-AF65-F5344CB8AC3E}">
        <p14:creationId xmlns:p14="http://schemas.microsoft.com/office/powerpoint/2010/main" val="237433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5133"/>
                </a:solidFill>
              </a:rPr>
              <a:t>WHY SOCIAL </a:t>
            </a:r>
            <a:r>
              <a:rPr lang="en-US" dirty="0"/>
              <a:t>MEDIA? (cont.)</a:t>
            </a:r>
            <a:endParaRPr lang="en-US" dirty="0">
              <a:solidFill>
                <a:srgbClr val="F05133"/>
              </a:solidFill>
            </a:endParaRPr>
          </a:p>
        </p:txBody>
      </p:sp>
      <p:sp>
        <p:nvSpPr>
          <p:cNvPr id="3" name="Content Placeholder 2"/>
          <p:cNvSpPr>
            <a:spLocks noGrp="1"/>
          </p:cNvSpPr>
          <p:nvPr>
            <p:ph idx="1"/>
          </p:nvPr>
        </p:nvSpPr>
        <p:spPr/>
        <p:txBody>
          <a:bodyPr>
            <a:normAutofit/>
          </a:bodyPr>
          <a:lstStyle/>
          <a:p>
            <a:pPr marL="450850" lvl="1" indent="0">
              <a:buFont typeface="Wingdings" pitchFamily="2" charset="2"/>
              <a:buChar char="v"/>
            </a:pPr>
            <a:endParaRPr lang="en-US" dirty="0" smtClean="0"/>
          </a:p>
          <a:p>
            <a:pPr marL="450850" lvl="1" indent="0">
              <a:buNone/>
            </a:pPr>
            <a:r>
              <a:rPr lang="en-US" sz="2400" b="1" dirty="0" smtClean="0"/>
              <a:t>Conversations happen with or w/out you</a:t>
            </a:r>
          </a:p>
          <a:p>
            <a:pPr marL="450850" lvl="1" indent="0"/>
            <a:endParaRPr lang="en-US" i="1" dirty="0" smtClean="0">
              <a:solidFill>
                <a:srgbClr val="00AEEF"/>
              </a:solidFill>
            </a:endParaRPr>
          </a:p>
          <a:p>
            <a:pPr marL="450850" lvl="1" indent="0">
              <a:buNone/>
            </a:pPr>
            <a:r>
              <a:rPr lang="en-US" b="1" i="1" dirty="0" smtClean="0">
                <a:solidFill>
                  <a:srgbClr val="00AEEF"/>
                </a:solidFill>
                <a:latin typeface="MillerText Roman" panose="02000603080000020004" pitchFamily="50" charset="0"/>
              </a:rPr>
              <a:t>	</a:t>
            </a:r>
            <a:r>
              <a:rPr lang="en-US" b="1" dirty="0" smtClean="0">
                <a:solidFill>
                  <a:srgbClr val="00AEEF"/>
                </a:solidFill>
                <a:latin typeface="MillerText Roman" panose="02000603080000020004" pitchFamily="50" charset="0"/>
              </a:rPr>
              <a:t>     “It should be abundantly clear by now </a:t>
            </a:r>
          </a:p>
          <a:p>
            <a:pPr marL="450850" lvl="1" indent="0">
              <a:buNone/>
            </a:pPr>
            <a:r>
              <a:rPr lang="en-US" b="1" dirty="0" smtClean="0">
                <a:solidFill>
                  <a:srgbClr val="00AEEF"/>
                </a:solidFill>
                <a:latin typeface="MillerText Roman" panose="02000603080000020004" pitchFamily="50" charset="0"/>
              </a:rPr>
              <a:t>	      that conversation, not facts, is what </a:t>
            </a:r>
          </a:p>
          <a:p>
            <a:pPr marL="450850" lvl="1" indent="0">
              <a:buNone/>
            </a:pPr>
            <a:r>
              <a:rPr lang="en-US" b="1" dirty="0" smtClean="0">
                <a:solidFill>
                  <a:srgbClr val="00AEEF"/>
                </a:solidFill>
                <a:latin typeface="MillerText Roman" panose="02000603080000020004" pitchFamily="50" charset="0"/>
              </a:rPr>
              <a:t>	      drives digital media usage”  </a:t>
            </a:r>
          </a:p>
          <a:p>
            <a:pPr marL="450850" lvl="1" indent="0">
              <a:buNone/>
            </a:pPr>
            <a:endParaRPr lang="en-US" i="1" dirty="0" smtClean="0">
              <a:solidFill>
                <a:srgbClr val="0070C0"/>
              </a:solidFill>
              <a:latin typeface="MillerText Roman" panose="02000603080000020004" pitchFamily="50" charset="0"/>
            </a:endParaRPr>
          </a:p>
          <a:p>
            <a:pPr marL="450850" lvl="1" indent="0">
              <a:buNone/>
            </a:pPr>
            <a:r>
              <a:rPr lang="en-US" i="1" dirty="0" smtClean="0">
                <a:latin typeface="MillerText Roman" panose="02000603080000020004" pitchFamily="50" charset="0"/>
              </a:rPr>
              <a:t>		            					 --- </a:t>
            </a:r>
            <a:r>
              <a:rPr lang="en-US" i="1" dirty="0" smtClean="0">
                <a:latin typeface="MillerText Roman" panose="02000603080000020004" pitchFamily="50" charset="0"/>
              </a:rPr>
              <a:t>	</a:t>
            </a:r>
            <a:r>
              <a:rPr lang="en-US" sz="1800" dirty="0" smtClean="0">
                <a:latin typeface="MillerText Roman" panose="02000603080000020004" pitchFamily="50" charset="0"/>
              </a:rPr>
              <a:t>Rich </a:t>
            </a:r>
            <a:r>
              <a:rPr lang="en-US" sz="1800" dirty="0" smtClean="0">
                <a:latin typeface="MillerText Roman" panose="02000603080000020004" pitchFamily="50" charset="0"/>
              </a:rPr>
              <a:t>Gordon, </a:t>
            </a:r>
            <a:endParaRPr lang="en-US" sz="1800" dirty="0" smtClean="0">
              <a:latin typeface="MillerText Roman" panose="02000603080000020004" pitchFamily="50" charset="0"/>
            </a:endParaRPr>
          </a:p>
          <a:p>
            <a:pPr marL="450850" lvl="1" indent="0">
              <a:buNone/>
            </a:pPr>
            <a:r>
              <a:rPr lang="en-US" dirty="0">
                <a:latin typeface="MillerText Roman" panose="02000603080000020004" pitchFamily="50" charset="0"/>
              </a:rPr>
              <a:t>	</a:t>
            </a:r>
            <a:r>
              <a:rPr lang="en-US" dirty="0" smtClean="0">
                <a:latin typeface="MillerText Roman" panose="02000603080000020004" pitchFamily="50" charset="0"/>
              </a:rPr>
              <a:t>								</a:t>
            </a:r>
            <a:r>
              <a:rPr lang="en-US" sz="1800" dirty="0" smtClean="0">
                <a:latin typeface="MillerText Roman" panose="02000603080000020004" pitchFamily="50" charset="0"/>
              </a:rPr>
              <a:t>Northwestern </a:t>
            </a:r>
            <a:r>
              <a:rPr lang="en-US" sz="1800" dirty="0" smtClean="0">
                <a:latin typeface="MillerText Roman" panose="02000603080000020004" pitchFamily="50" charset="0"/>
              </a:rPr>
              <a:t>University 					     			</a:t>
            </a:r>
            <a:r>
              <a:rPr lang="en-US" sz="1800" dirty="0" smtClean="0">
                <a:latin typeface="MillerText Roman" panose="02000603080000020004" pitchFamily="50" charset="0"/>
              </a:rPr>
              <a:t>  				Readership </a:t>
            </a:r>
            <a:r>
              <a:rPr lang="en-US" sz="1800" dirty="0" smtClean="0">
                <a:latin typeface="MillerText Roman" panose="02000603080000020004" pitchFamily="50" charset="0"/>
              </a:rPr>
              <a:t>Institute</a:t>
            </a:r>
          </a:p>
          <a:p>
            <a:endParaRPr lang="en-US" dirty="0"/>
          </a:p>
        </p:txBody>
      </p:sp>
    </p:spTree>
    <p:extLst>
      <p:ext uri="{BB962C8B-B14F-4D97-AF65-F5344CB8AC3E}">
        <p14:creationId xmlns:p14="http://schemas.microsoft.com/office/powerpoint/2010/main" val="73486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Extra presentation links</a:t>
            </a:r>
            <a:endParaRPr lang="en-US" dirty="0"/>
          </a:p>
        </p:txBody>
      </p:sp>
      <p:sp>
        <p:nvSpPr>
          <p:cNvPr id="4" name="Content Placeholder 3"/>
          <p:cNvSpPr>
            <a:spLocks noGrp="1"/>
          </p:cNvSpPr>
          <p:nvPr>
            <p:ph idx="1"/>
          </p:nvPr>
        </p:nvSpPr>
        <p:spPr/>
        <p:txBody>
          <a:bodyPr/>
          <a:lstStyle/>
          <a:p>
            <a:r>
              <a:rPr lang="en-US" dirty="0">
                <a:hlinkClick r:id="rId3"/>
              </a:rPr>
              <a:t>https://</a:t>
            </a:r>
            <a:r>
              <a:rPr lang="en-US" dirty="0" smtClean="0">
                <a:hlinkClick r:id="rId3"/>
              </a:rPr>
              <a:t>media.twitter.com/success/givingtuesday-encouraging-and-telling-stories-of-charity-on-twitter</a:t>
            </a:r>
            <a:endParaRPr lang="en-US" dirty="0" smtClean="0"/>
          </a:p>
          <a:p>
            <a:r>
              <a:rPr lang="en-US" dirty="0">
                <a:hlinkClick r:id="rId4"/>
              </a:rPr>
              <a:t>https://</a:t>
            </a:r>
            <a:r>
              <a:rPr lang="en-US" dirty="0" smtClean="0">
                <a:hlinkClick r:id="rId4"/>
              </a:rPr>
              <a:t>media.twitter.com/success/charity-water</a:t>
            </a:r>
            <a:endParaRPr lang="en-US" dirty="0" smtClean="0"/>
          </a:p>
          <a:p>
            <a:r>
              <a:rPr lang="en-US" dirty="0">
                <a:hlinkClick r:id="rId5"/>
              </a:rPr>
              <a:t>https://</a:t>
            </a:r>
            <a:r>
              <a:rPr lang="en-US" dirty="0" smtClean="0">
                <a:hlinkClick r:id="rId5"/>
              </a:rPr>
              <a:t>media.twitter.com/best-practice/twitter-alerts</a:t>
            </a:r>
            <a:endParaRPr lang="en-US" dirty="0" smtClean="0"/>
          </a:p>
          <a:p>
            <a:r>
              <a:rPr lang="en-US" dirty="0">
                <a:hlinkClick r:id="rId6"/>
              </a:rPr>
              <a:t>http://www.edelman.com/insights/intellectual-property/exploring-consumer-attitudes-actions-key-tech-policy-issues-2014</a:t>
            </a:r>
            <a:r>
              <a:rPr lang="en-US" dirty="0" smtClean="0">
                <a:hlinkClick r:id="rId6"/>
              </a:rPr>
              <a:t>/</a:t>
            </a:r>
            <a:r>
              <a:rPr lang="en-US" dirty="0" smtClean="0"/>
              <a:t> </a:t>
            </a:r>
          </a:p>
          <a:p>
            <a:endParaRPr lang="en-US" dirty="0"/>
          </a:p>
        </p:txBody>
      </p:sp>
    </p:spTree>
    <p:extLst>
      <p:ext uri="{BB962C8B-B14F-4D97-AF65-F5344CB8AC3E}">
        <p14:creationId xmlns:p14="http://schemas.microsoft.com/office/powerpoint/2010/main" val="3297557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Just Another Tool</a:t>
            </a:r>
            <a:endParaRPr lang="en-US" dirty="0"/>
          </a:p>
        </p:txBody>
      </p:sp>
      <p:sp>
        <p:nvSpPr>
          <p:cNvPr id="3" name="Content Placeholder 2"/>
          <p:cNvSpPr>
            <a:spLocks noGrp="1"/>
          </p:cNvSpPr>
          <p:nvPr>
            <p:ph idx="1"/>
          </p:nvPr>
        </p:nvSpPr>
        <p:spPr>
          <a:xfrm>
            <a:off x="693144" y="1905000"/>
            <a:ext cx="7993656" cy="3280667"/>
          </a:xfrm>
        </p:spPr>
        <p:txBody>
          <a:bodyPr>
            <a:normAutofit/>
          </a:bodyPr>
          <a:lstStyle/>
          <a:p>
            <a:pPr>
              <a:buFont typeface="Arial" panose="020B0604020202020204" pitchFamily="34" charset="0"/>
              <a:buChar char="•"/>
            </a:pPr>
            <a:r>
              <a:rPr lang="en-US" sz="2800" dirty="0" smtClean="0"/>
              <a:t>Snail Mail</a:t>
            </a:r>
          </a:p>
          <a:p>
            <a:pPr>
              <a:buFont typeface="Arial" panose="020B0604020202020204" pitchFamily="34" charset="0"/>
              <a:buChar char="•"/>
            </a:pPr>
            <a:r>
              <a:rPr lang="en-US" sz="2800" dirty="0" smtClean="0"/>
              <a:t>E-mail</a:t>
            </a:r>
          </a:p>
          <a:p>
            <a:pPr>
              <a:buFont typeface="Arial" panose="020B0604020202020204" pitchFamily="34" charset="0"/>
              <a:buChar char="•"/>
            </a:pPr>
            <a:r>
              <a:rPr lang="en-US" sz="2800" dirty="0" smtClean="0"/>
              <a:t>Telephone</a:t>
            </a:r>
          </a:p>
          <a:p>
            <a:pPr>
              <a:buFont typeface="Arial" panose="020B0604020202020204" pitchFamily="34" charset="0"/>
              <a:buChar char="•"/>
            </a:pPr>
            <a:r>
              <a:rPr lang="en-US" sz="2800" dirty="0" smtClean="0"/>
              <a:t>Social</a:t>
            </a:r>
            <a:endParaRPr lang="en-US" dirty="0" smtClean="0"/>
          </a:p>
          <a:p>
            <a:pPr>
              <a:buNone/>
            </a:pPr>
            <a:endParaRPr lang="en-US" dirty="0" smtClean="0"/>
          </a:p>
        </p:txBody>
      </p:sp>
      <p:sp>
        <p:nvSpPr>
          <p:cNvPr id="5" name="Content Placeholder 2"/>
          <p:cNvSpPr txBox="1">
            <a:spLocks/>
          </p:cNvSpPr>
          <p:nvPr/>
        </p:nvSpPr>
        <p:spPr>
          <a:xfrm>
            <a:off x="4229100" y="2085974"/>
            <a:ext cx="4076700" cy="2671763"/>
          </a:xfrm>
          <a:prstGeom prst="rect">
            <a:avLst/>
          </a:prstGeom>
        </p:spPr>
        <p:txBody>
          <a:bodyPr vert="horz">
            <a:normAutofit/>
          </a:bodyPr>
          <a:lstStyle/>
          <a:p>
            <a:pPr marL="137160" marR="0" lvl="0" algn="l" defTabSz="914400" rtl="0" eaLnBrk="1" fontAlgn="auto" latinLnBrk="0" hangingPunct="1">
              <a:lnSpc>
                <a:spcPct val="100000"/>
              </a:lnSpc>
              <a:spcBef>
                <a:spcPct val="20000"/>
              </a:spcBef>
              <a:spcAft>
                <a:spcPts val="0"/>
              </a:spcAft>
              <a:buClr>
                <a:schemeClr val="tx1">
                  <a:shade val="95000"/>
                </a:schemeClr>
              </a:buClr>
              <a:buSzPct val="65000"/>
              <a:tabLst/>
              <a:defRPr/>
            </a:pPr>
            <a:r>
              <a:rPr lang="en-US" sz="2000" dirty="0" smtClean="0">
                <a:latin typeface="MillerText Roman" panose="02000603080000020004" pitchFamily="50" charset="0"/>
              </a:rPr>
              <a:t>If Mom will get something out of it, other moms will, too. And dads. And policymakers… </a:t>
            </a:r>
            <a:endParaRPr kumimoji="0" lang="en-US" sz="2000" b="0" i="0" u="none" strike="noStrike" kern="1200" cap="none" spc="0" normalizeH="0" baseline="0" noProof="0" dirty="0" smtClean="0">
              <a:ln>
                <a:noFill/>
              </a:ln>
              <a:solidFill>
                <a:schemeClr val="tx1"/>
              </a:solidFill>
              <a:effectLst/>
              <a:uLnTx/>
              <a:uFillTx/>
              <a:latin typeface="MillerText Roman" panose="02000603080000020004" pitchFamily="50" charset="0"/>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pitchFamily="2" charset="2"/>
              <a:buChar char="v"/>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94033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Social Media Can DO</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Builds community</a:t>
            </a:r>
          </a:p>
          <a:p>
            <a:pPr>
              <a:buFont typeface="Arial" panose="020B0604020202020204" pitchFamily="34" charset="0"/>
              <a:buChar char="•"/>
            </a:pPr>
            <a:r>
              <a:rPr lang="en-US" dirty="0" smtClean="0"/>
              <a:t>Encourages loyalty, compliance</a:t>
            </a:r>
          </a:p>
          <a:p>
            <a:pPr>
              <a:buFont typeface="Arial" panose="020B0604020202020204" pitchFamily="34" charset="0"/>
              <a:buChar char="•"/>
            </a:pPr>
            <a:r>
              <a:rPr lang="en-US" dirty="0" smtClean="0"/>
              <a:t>Gives your organization a voice</a:t>
            </a:r>
          </a:p>
          <a:p>
            <a:pPr>
              <a:buFont typeface="Arial" panose="020B0604020202020204" pitchFamily="34" charset="0"/>
              <a:buChar char="•"/>
            </a:pPr>
            <a:r>
              <a:rPr lang="en-US" dirty="0" smtClean="0"/>
              <a:t>Train health professionals (video, simulations)</a:t>
            </a:r>
          </a:p>
          <a:p>
            <a:pPr>
              <a:buFont typeface="Arial" panose="020B0604020202020204" pitchFamily="34" charset="0"/>
              <a:buChar char="•"/>
            </a:pPr>
            <a:r>
              <a:rPr lang="en-US" dirty="0" smtClean="0"/>
              <a:t>Real-time emergency updates</a:t>
            </a:r>
          </a:p>
          <a:p>
            <a:pPr>
              <a:buFont typeface="Arial" panose="020B0604020202020204" pitchFamily="34" charset="0"/>
              <a:buChar char="•"/>
            </a:pPr>
            <a:r>
              <a:rPr lang="en-US" dirty="0" smtClean="0"/>
              <a:t>Correct misinformation</a:t>
            </a:r>
          </a:p>
          <a:p>
            <a:pPr>
              <a:buFont typeface="Arial" panose="020B0604020202020204" pitchFamily="34" charset="0"/>
              <a:buChar char="•"/>
            </a:pPr>
            <a:r>
              <a:rPr lang="en-US" dirty="0" smtClean="0"/>
              <a:t>Mobilize the public</a:t>
            </a:r>
          </a:p>
          <a:p>
            <a:pPr>
              <a:buFont typeface="Arial" panose="020B0604020202020204" pitchFamily="34" charset="0"/>
              <a:buChar char="•"/>
            </a:pPr>
            <a:r>
              <a:rPr lang="en-US" dirty="0" smtClean="0"/>
              <a:t>Encourage discussion</a:t>
            </a:r>
          </a:p>
          <a:p>
            <a:pPr>
              <a:buFont typeface="Arial" panose="020B0604020202020204" pitchFamily="34" charset="0"/>
              <a:buChar char="•"/>
            </a:pPr>
            <a:r>
              <a:rPr lang="en-US" dirty="0" smtClean="0"/>
              <a:t>Promote healthy behaviors</a:t>
            </a:r>
          </a:p>
          <a:p>
            <a:pPr>
              <a:buFont typeface="Wingdings" pitchFamily="2" charset="2"/>
              <a:buChar char="v"/>
            </a:pPr>
            <a:endParaRPr lang="en-US" dirty="0"/>
          </a:p>
        </p:txBody>
      </p:sp>
    </p:spTree>
    <p:extLst>
      <p:ext uri="{BB962C8B-B14F-4D97-AF65-F5344CB8AC3E}">
        <p14:creationId xmlns:p14="http://schemas.microsoft.com/office/powerpoint/2010/main" val="2806505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some of the tools?</a:t>
            </a:r>
            <a:endParaRPr lang="en-US" dirty="0"/>
          </a:p>
        </p:txBody>
      </p:sp>
      <p:sp>
        <p:nvSpPr>
          <p:cNvPr id="3" name="Content Placeholder 2"/>
          <p:cNvSpPr>
            <a:spLocks noGrp="1"/>
          </p:cNvSpPr>
          <p:nvPr>
            <p:ph idx="1"/>
          </p:nvPr>
        </p:nvSpPr>
        <p:spPr>
          <a:xfrm>
            <a:off x="693144" y="1600200"/>
            <a:ext cx="7993656" cy="3724835"/>
          </a:xfrm>
        </p:spPr>
        <p:txBody>
          <a:bodyPr/>
          <a:lstStyle/>
          <a:p>
            <a:pPr>
              <a:buFont typeface="Arial" panose="020B0604020202020204" pitchFamily="34" charset="0"/>
              <a:buChar char="•"/>
            </a:pPr>
            <a:r>
              <a:rPr lang="en-US" sz="2400" b="1" dirty="0" smtClean="0">
                <a:solidFill>
                  <a:srgbClr val="00AEEF"/>
                </a:solidFill>
              </a:rPr>
              <a:t>Facebook:</a:t>
            </a:r>
            <a:r>
              <a:rPr lang="en-US" sz="2400" dirty="0" smtClean="0">
                <a:solidFill>
                  <a:srgbClr val="00AEEF"/>
                </a:solidFill>
              </a:rPr>
              <a:t> </a:t>
            </a:r>
            <a:r>
              <a:rPr lang="en-US" sz="2400" dirty="0" smtClean="0"/>
              <a:t>strengthen existing relationships, re-establish former relationships</a:t>
            </a:r>
          </a:p>
          <a:p>
            <a:pPr>
              <a:buFont typeface="Arial" panose="020B0604020202020204" pitchFamily="34" charset="0"/>
              <a:buChar char="•"/>
            </a:pPr>
            <a:r>
              <a:rPr lang="en-US" sz="2400" b="1" dirty="0" smtClean="0">
                <a:solidFill>
                  <a:srgbClr val="00AEEF"/>
                </a:solidFill>
              </a:rPr>
              <a:t>Twitter:</a:t>
            </a:r>
            <a:r>
              <a:rPr lang="en-US" sz="2400" dirty="0" smtClean="0">
                <a:solidFill>
                  <a:srgbClr val="00AEEF"/>
                </a:solidFill>
              </a:rPr>
              <a:t> </a:t>
            </a:r>
            <a:r>
              <a:rPr lang="en-US" sz="2400" dirty="0" smtClean="0"/>
              <a:t>connect w/others who have common interests; for making new relationships</a:t>
            </a:r>
          </a:p>
          <a:p>
            <a:pPr>
              <a:buFont typeface="Arial" panose="020B0604020202020204" pitchFamily="34" charset="0"/>
              <a:buChar char="•"/>
            </a:pPr>
            <a:r>
              <a:rPr lang="en-US" sz="2400" b="1" dirty="0" smtClean="0">
                <a:solidFill>
                  <a:srgbClr val="00AEEF"/>
                </a:solidFill>
              </a:rPr>
              <a:t>Blogs:</a:t>
            </a:r>
            <a:r>
              <a:rPr lang="en-US" sz="2400" dirty="0" smtClean="0">
                <a:solidFill>
                  <a:srgbClr val="00AEEF"/>
                </a:solidFill>
              </a:rPr>
              <a:t> </a:t>
            </a:r>
            <a:r>
              <a:rPr lang="en-US" sz="2400" dirty="0" smtClean="0"/>
              <a:t>greater opportunity for thoughtful reflection, fleshing out ideas</a:t>
            </a:r>
          </a:p>
          <a:p>
            <a:pPr>
              <a:buFont typeface="Arial" panose="020B0604020202020204" pitchFamily="34" charset="0"/>
              <a:buChar char="•"/>
            </a:pPr>
            <a:r>
              <a:rPr lang="en-US" sz="2400" b="1" dirty="0" smtClean="0">
                <a:solidFill>
                  <a:srgbClr val="00AEEF"/>
                </a:solidFill>
              </a:rPr>
              <a:t>YouTube/Flickr/</a:t>
            </a:r>
            <a:r>
              <a:rPr lang="en-US" sz="2400" b="1" dirty="0" smtClean="0">
                <a:solidFill>
                  <a:srgbClr val="00AEEF"/>
                </a:solidFill>
              </a:rPr>
              <a:t>Instagram</a:t>
            </a:r>
            <a:r>
              <a:rPr lang="en-US" sz="2400" b="1" dirty="0" smtClean="0">
                <a:solidFill>
                  <a:srgbClr val="00AEEF"/>
                </a:solidFill>
              </a:rPr>
              <a:t>:</a:t>
            </a:r>
            <a:r>
              <a:rPr lang="en-US" sz="2400" dirty="0" smtClean="0">
                <a:solidFill>
                  <a:srgbClr val="00AEEF"/>
                </a:solidFill>
              </a:rPr>
              <a:t> </a:t>
            </a:r>
            <a:r>
              <a:rPr lang="en-US" sz="2400" dirty="0" smtClean="0"/>
              <a:t>share media, reinforce </a:t>
            </a:r>
            <a:r>
              <a:rPr lang="en-US" sz="2400" dirty="0" smtClean="0"/>
              <a:t>messages</a:t>
            </a:r>
            <a:endParaRPr lang="en-US" sz="2400" dirty="0" smtClean="0"/>
          </a:p>
        </p:txBody>
      </p:sp>
    </p:spTree>
    <p:extLst>
      <p:ext uri="{BB962C8B-B14F-4D97-AF65-F5344CB8AC3E}">
        <p14:creationId xmlns:p14="http://schemas.microsoft.com/office/powerpoint/2010/main" val="319064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the scope on twitter?</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4509" b="5021"/>
          <a:stretch/>
        </p:blipFill>
        <p:spPr>
          <a:xfrm>
            <a:off x="1701379" y="1331259"/>
            <a:ext cx="5775185" cy="4437529"/>
          </a:xfrm>
        </p:spPr>
      </p:pic>
    </p:spTree>
    <p:extLst>
      <p:ext uri="{BB962C8B-B14F-4D97-AF65-F5344CB8AC3E}">
        <p14:creationId xmlns:p14="http://schemas.microsoft.com/office/powerpoint/2010/main" val="6057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144" y="485179"/>
            <a:ext cx="8637638" cy="502692"/>
          </a:xfrm>
        </p:spPr>
        <p:txBody>
          <a:bodyPr>
            <a:noAutofit/>
          </a:bodyPr>
          <a:lstStyle/>
          <a:p>
            <a:r>
              <a:rPr lang="en-US" sz="2800" dirty="0" err="1" smtClean="0"/>
              <a:t>u.s.</a:t>
            </a:r>
            <a:r>
              <a:rPr lang="en-US" sz="2800" dirty="0" smtClean="0"/>
              <a:t> government officials on twitter</a:t>
            </a:r>
            <a:endParaRPr lang="en-US" sz="2800" dirty="0"/>
          </a:p>
        </p:txBody>
      </p:sp>
      <p:sp>
        <p:nvSpPr>
          <p:cNvPr id="3" name="Content Placeholder 2"/>
          <p:cNvSpPr>
            <a:spLocks noGrp="1"/>
          </p:cNvSpPr>
          <p:nvPr>
            <p:ph idx="1"/>
          </p:nvPr>
        </p:nvSpPr>
        <p:spPr>
          <a:xfrm>
            <a:off x="693144" y="1600200"/>
            <a:ext cx="7688856" cy="3585467"/>
          </a:xfrm>
        </p:spPr>
        <p:txBody>
          <a:bodyPr/>
          <a:lstStyle/>
          <a:p>
            <a:pPr>
              <a:lnSpc>
                <a:spcPct val="150000"/>
              </a:lnSpc>
              <a:buFont typeface="Wingdings" panose="05000000000000000000" pitchFamily="2" charset="2"/>
              <a:buChar char="ü"/>
            </a:pPr>
            <a:r>
              <a:rPr lang="en-US" dirty="0" smtClean="0">
                <a:hlinkClick r:id="rId3"/>
              </a:rPr>
              <a:t>SENATE</a:t>
            </a:r>
            <a:r>
              <a:rPr lang="en-US" dirty="0" smtClean="0"/>
              <a:t>: 100%</a:t>
            </a:r>
          </a:p>
          <a:p>
            <a:pPr>
              <a:lnSpc>
                <a:spcPct val="150000"/>
              </a:lnSpc>
              <a:buFont typeface="Wingdings" panose="05000000000000000000" pitchFamily="2" charset="2"/>
              <a:buChar char="ü"/>
            </a:pPr>
            <a:r>
              <a:rPr lang="en-US" dirty="0" smtClean="0">
                <a:hlinkClick r:id="rId4"/>
              </a:rPr>
              <a:t>HOUSE</a:t>
            </a:r>
            <a:r>
              <a:rPr lang="en-US" dirty="0" smtClean="0"/>
              <a:t>: 99%</a:t>
            </a:r>
          </a:p>
          <a:p>
            <a:pPr>
              <a:lnSpc>
                <a:spcPct val="150000"/>
              </a:lnSpc>
              <a:buFont typeface="Wingdings" panose="05000000000000000000" pitchFamily="2" charset="2"/>
              <a:buChar char="ü"/>
            </a:pPr>
            <a:r>
              <a:rPr lang="en-US" dirty="0" smtClean="0">
                <a:hlinkClick r:id="rId5"/>
              </a:rPr>
              <a:t>CABINET</a:t>
            </a:r>
            <a:r>
              <a:rPr lang="en-US" dirty="0" smtClean="0"/>
              <a:t>: 100% OF ALL 15 AGENCIES + 9 OF 15 CABINET 		SECRETARIES</a:t>
            </a:r>
          </a:p>
          <a:p>
            <a:pPr>
              <a:lnSpc>
                <a:spcPct val="150000"/>
              </a:lnSpc>
              <a:buFont typeface="Wingdings" panose="05000000000000000000" pitchFamily="2" charset="2"/>
              <a:buChar char="ü"/>
            </a:pPr>
            <a:r>
              <a:rPr lang="en-US" dirty="0" smtClean="0">
                <a:hlinkClick r:id="rId6"/>
              </a:rPr>
              <a:t>GOVERNORS</a:t>
            </a:r>
            <a:r>
              <a:rPr lang="en-US" dirty="0" smtClean="0"/>
              <a:t>: 100%</a:t>
            </a:r>
          </a:p>
          <a:p>
            <a:pPr>
              <a:lnSpc>
                <a:spcPct val="150000"/>
              </a:lnSpc>
              <a:buFont typeface="Wingdings" panose="05000000000000000000" pitchFamily="2" charset="2"/>
              <a:buChar char="ü"/>
            </a:pPr>
            <a:r>
              <a:rPr lang="en-US" dirty="0" smtClean="0">
                <a:hlinkClick r:id="rId7"/>
              </a:rPr>
              <a:t>MAYORS</a:t>
            </a:r>
            <a:r>
              <a:rPr lang="en-US" dirty="0" smtClean="0"/>
              <a:t>: 96% OF MAYORS FROM THE 25 MOST POPULOUS 	U.S. CITIES</a:t>
            </a:r>
          </a:p>
          <a:p>
            <a:endParaRPr lang="en-US" dirty="0"/>
          </a:p>
        </p:txBody>
      </p:sp>
      <p:sp>
        <p:nvSpPr>
          <p:cNvPr id="7" name="Slide Number Placeholder 6"/>
          <p:cNvSpPr>
            <a:spLocks noGrp="1"/>
          </p:cNvSpPr>
          <p:nvPr>
            <p:ph type="sldNum" sz="quarter" idx="4294967295"/>
          </p:nvPr>
        </p:nvSpPr>
        <p:spPr>
          <a:xfrm>
            <a:off x="8382000" y="6416675"/>
            <a:ext cx="762000" cy="365125"/>
          </a:xfrm>
          <a:prstGeom prst="rect">
            <a:avLst/>
          </a:prstGeom>
        </p:spPr>
        <p:txBody>
          <a:bodyPr/>
          <a:lstStyle/>
          <a:p>
            <a:fld id="{69E29E33-B620-47F9-BB04-8846C2A5AFCC}" type="slidenum">
              <a:rPr kumimoji="0" lang="en-US" smtClean="0"/>
              <a:pPr/>
              <a:t>9</a:t>
            </a:fld>
            <a:endParaRPr kumimoji="0" lang="en-US" dirty="0"/>
          </a:p>
        </p:txBody>
      </p:sp>
      <p:sp>
        <p:nvSpPr>
          <p:cNvPr id="5" name="Content Placeholder 2"/>
          <p:cNvSpPr txBox="1">
            <a:spLocks/>
          </p:cNvSpPr>
          <p:nvPr/>
        </p:nvSpPr>
        <p:spPr>
          <a:xfrm>
            <a:off x="6158753" y="1376362"/>
            <a:ext cx="2097741" cy="447676"/>
          </a:xfrm>
          <a:prstGeom prst="rect">
            <a:avLst/>
          </a:prstGeom>
        </p:spPr>
        <p:txBody>
          <a:bodyPr vert="horz">
            <a:normAutofit/>
          </a:bodyPr>
          <a:lstStyle/>
          <a:p>
            <a:r>
              <a:rPr lang="en-US" i="1" dirty="0">
                <a:latin typeface="MillerText Roman" panose="02000603080000020004" pitchFamily="50" charset="0"/>
              </a:rPr>
              <a:t>As of </a:t>
            </a:r>
            <a:r>
              <a:rPr lang="en-US" i="1" dirty="0" smtClean="0">
                <a:latin typeface="MillerText Roman" panose="02000603080000020004" pitchFamily="50" charset="0"/>
              </a:rPr>
              <a:t>Nov. </a:t>
            </a:r>
            <a:r>
              <a:rPr lang="en-US" i="1" dirty="0">
                <a:latin typeface="MillerText Roman" panose="02000603080000020004" pitchFamily="50" charset="0"/>
              </a:rPr>
              <a:t>3, 2014</a:t>
            </a:r>
          </a:p>
        </p:txBody>
      </p:sp>
    </p:spTree>
    <p:extLst>
      <p:ext uri="{BB962C8B-B14F-4D97-AF65-F5344CB8AC3E}">
        <p14:creationId xmlns:p14="http://schemas.microsoft.com/office/powerpoint/2010/main" val="427395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15013</TotalTime>
  <Words>2909</Words>
  <Application>Microsoft Office PowerPoint</Application>
  <PresentationFormat>On-screen Show (4:3)</PresentationFormat>
  <Paragraphs>368</Paragraphs>
  <Slides>40</Slides>
  <Notes>40</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40</vt:i4>
      </vt:variant>
    </vt:vector>
  </HeadingPairs>
  <TitlesOfParts>
    <vt:vector size="58" baseType="lpstr">
      <vt:lpstr>MS PGothic</vt:lpstr>
      <vt:lpstr>Arial</vt:lpstr>
      <vt:lpstr>Cabin</vt:lpstr>
      <vt:lpstr>Cabin bold</vt:lpstr>
      <vt:lpstr>Cabin bold</vt:lpstr>
      <vt:lpstr>Cabin Italic</vt:lpstr>
      <vt:lpstr>Cabin Regular</vt:lpstr>
      <vt:lpstr>Calibri</vt:lpstr>
      <vt:lpstr>Georgia</vt:lpstr>
      <vt:lpstr>Lucida Grande</vt:lpstr>
      <vt:lpstr>MillerText Roman</vt:lpstr>
      <vt:lpstr>Wingdings</vt:lpstr>
      <vt:lpstr>Zapf Dingbats</vt:lpstr>
      <vt:lpstr>Office Theme</vt:lpstr>
      <vt:lpstr>2_Custom Design</vt:lpstr>
      <vt:lpstr>1_Custom Design</vt:lpstr>
      <vt:lpstr>Custom Design</vt:lpstr>
      <vt:lpstr>3_Custom Design</vt:lpstr>
      <vt:lpstr>PowerPoint Presentation</vt:lpstr>
      <vt:lpstr>ROADMAP:  *WHY SOCIAL  *WHO IS ON IT &amp; WHAT DO    THEY DO?  *YOUR CAMPAIGN  *BACK TO BASICS </vt:lpstr>
      <vt:lpstr>WHY SOCIAL MEDIA? </vt:lpstr>
      <vt:lpstr>WHY SOCIAL MEDIA? (cont.)</vt:lpstr>
      <vt:lpstr>Just Another Tool</vt:lpstr>
      <vt:lpstr>What Social Media Can DO</vt:lpstr>
      <vt:lpstr>What are some of the tools?</vt:lpstr>
      <vt:lpstr>What is the scope on twitter?</vt:lpstr>
      <vt:lpstr>u.s. government officials on twitter</vt:lpstr>
      <vt:lpstr>What we Do as @ourhospitals</vt:lpstr>
      <vt:lpstr>What Our Members Do</vt:lpstr>
      <vt:lpstr>What Our Members SHOULD Do More</vt:lpstr>
      <vt:lpstr>What You Can Do</vt:lpstr>
      <vt:lpstr>What Members of Congress Do</vt:lpstr>
      <vt:lpstr>few social can beat 1000+ emails</vt:lpstr>
      <vt:lpstr>Pulse on public opinion</vt:lpstr>
      <vt:lpstr>Open dialogue</vt:lpstr>
      <vt:lpstr>PowerPoint Presentation</vt:lpstr>
      <vt:lpstr>#ACAWORKS</vt:lpstr>
      <vt:lpstr>Twitter enhances rand paul’s 2013 filibuster</vt:lpstr>
      <vt:lpstr>Key Take Aways</vt:lpstr>
      <vt:lpstr>APPLYING THE TAKEAWAYS – SPECIFIC TIPS </vt:lpstr>
      <vt:lpstr>Campaign Advice</vt:lpstr>
      <vt:lpstr>Campaign Advice</vt:lpstr>
      <vt:lpstr>Campaign Advice</vt:lpstr>
      <vt:lpstr>Campaign Advice</vt:lpstr>
      <vt:lpstr>BACK TO THE BASICS</vt:lpstr>
      <vt:lpstr>Where to start? Twitter.</vt:lpstr>
      <vt:lpstr>Continuum of “I Don’t Care”</vt:lpstr>
      <vt:lpstr>Basic Guidelines</vt:lpstr>
      <vt:lpstr>Great Resources</vt:lpstr>
      <vt:lpstr>NEXT STEPS FOR SUCCESS BEGINNER</vt:lpstr>
      <vt:lpstr>Now you’re on Twitter…</vt:lpstr>
      <vt:lpstr>Dip your toe in</vt:lpstr>
      <vt:lpstr>NEXT STEPS FOR SUCCESS INTERMEDIATE</vt:lpstr>
      <vt:lpstr>Monitoring tools</vt:lpstr>
      <vt:lpstr>key stakeholders - lists</vt:lpstr>
      <vt:lpstr>Planning an online initiative</vt:lpstr>
      <vt:lpstr>QUESTIONS? STAY IN TOUCH  mlinson@essentialhospitals.org @mlinson on Twitter </vt:lpstr>
      <vt:lpstr>Extra presentation links</vt:lpstr>
    </vt:vector>
  </TitlesOfParts>
  <Company>MESH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Bullock</dc:creator>
  <cp:lastModifiedBy>Maya Linson</cp:lastModifiedBy>
  <cp:revision>95</cp:revision>
  <cp:lastPrinted>2015-06-18T18:22:19Z</cp:lastPrinted>
  <dcterms:created xsi:type="dcterms:W3CDTF">2013-06-05T17:38:40Z</dcterms:created>
  <dcterms:modified xsi:type="dcterms:W3CDTF">2015-06-18T18:23:04Z</dcterms:modified>
</cp:coreProperties>
</file>