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34" r:id="rId2"/>
  </p:sldMasterIdLst>
  <p:notesMasterIdLst>
    <p:notesMasterId r:id="rId36"/>
  </p:notesMasterIdLst>
  <p:handoutMasterIdLst>
    <p:handoutMasterId r:id="rId37"/>
  </p:handout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8" r:id="rId31"/>
    <p:sldId id="290" r:id="rId32"/>
    <p:sldId id="289" r:id="rId33"/>
    <p:sldId id="291" r:id="rId34"/>
    <p:sldId id="287" r:id="rId35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073"/>
    <a:srgbClr val="35BDB2"/>
    <a:srgbClr val="00AEEF"/>
    <a:srgbClr val="F05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8" autoAdjust="0"/>
    <p:restoredTop sz="94670" autoAdjust="0"/>
  </p:normalViewPr>
  <p:slideViewPr>
    <p:cSldViewPr snapToGrid="0" snapToObjects="1">
      <p:cViewPr varScale="1">
        <p:scale>
          <a:sx n="115" d="100"/>
          <a:sy n="115" d="100"/>
        </p:scale>
        <p:origin x="129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06BCFC7-755A-CD4D-B97A-35E99C6AB40B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909385A-BD9A-6845-8803-9310A142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29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DB5BB57-D441-2A4D-B035-7EAADD61632E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40A7008-A64D-0140-BE67-9250B2A5E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82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3231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413D6-14EC-4266-9432-8A35FB99672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46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57F223-F54C-43A8-B869-9C449DBAF227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37891" name="Rectangle 7"/>
          <p:cNvSpPr txBox="1">
            <a:spLocks noGrp="1" noChangeArrowheads="1"/>
          </p:cNvSpPr>
          <p:nvPr/>
        </p:nvSpPr>
        <p:spPr bwMode="auto">
          <a:xfrm>
            <a:off x="3971293" y="8828568"/>
            <a:ext cx="3037523" cy="46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00" tIns="46699" rIns="93400" bIns="46699" anchor="b"/>
          <a:lstStyle/>
          <a:p>
            <a:pPr algn="r" defTabSz="933843"/>
            <a:fld id="{7C1B2A3F-F993-4ABB-9543-AD668FF6B384}" type="slidenum">
              <a:rPr lang="en-US" sz="1200"/>
              <a:pPr algn="r" defTabSz="933843"/>
              <a:t>14</a:t>
            </a:fld>
            <a:endParaRPr lang="en-US" sz="1200" dirty="0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400" tIns="46699" rIns="93400" bIns="46699"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3785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C2222E-3F25-4C79-AE23-3E1B5BCF8977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44035" name="Rectangle 7"/>
          <p:cNvSpPr txBox="1">
            <a:spLocks noGrp="1" noChangeArrowheads="1"/>
          </p:cNvSpPr>
          <p:nvPr/>
        </p:nvSpPr>
        <p:spPr bwMode="auto">
          <a:xfrm>
            <a:off x="3971293" y="8828568"/>
            <a:ext cx="3037523" cy="46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00" tIns="46699" rIns="93400" bIns="46699" anchor="b"/>
          <a:lstStyle/>
          <a:p>
            <a:pPr algn="r" defTabSz="933843"/>
            <a:fld id="{DBE2F9E5-B2DE-4A7E-A69B-0A418DF6FA76}" type="slidenum">
              <a:rPr lang="en-US" sz="1200"/>
              <a:pPr algn="r" defTabSz="933843"/>
              <a:t>15</a:t>
            </a:fld>
            <a:endParaRPr lang="en-US" sz="1200" dirty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400" tIns="46699" rIns="93400" bIns="46699"/>
          <a:lstStyle/>
          <a:p>
            <a:pPr>
              <a:buFont typeface="Wingdings" pitchFamily="-111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6006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C2222E-3F25-4C79-AE23-3E1B5BCF8977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44035" name="Rectangle 7"/>
          <p:cNvSpPr txBox="1">
            <a:spLocks noGrp="1" noChangeArrowheads="1"/>
          </p:cNvSpPr>
          <p:nvPr/>
        </p:nvSpPr>
        <p:spPr bwMode="auto">
          <a:xfrm>
            <a:off x="3971293" y="8828568"/>
            <a:ext cx="3037523" cy="46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00" tIns="46699" rIns="93400" bIns="46699" anchor="b"/>
          <a:lstStyle/>
          <a:p>
            <a:pPr algn="r" defTabSz="933843"/>
            <a:fld id="{DBE2F9E5-B2DE-4A7E-A69B-0A418DF6FA76}" type="slidenum">
              <a:rPr lang="en-US" sz="1200"/>
              <a:pPr algn="r" defTabSz="933843"/>
              <a:t>18</a:t>
            </a:fld>
            <a:endParaRPr lang="en-US" sz="1200" dirty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400" tIns="46699" rIns="93400" bIns="46699"/>
          <a:lstStyle/>
          <a:p>
            <a:pPr>
              <a:buFont typeface="Wingdings" pitchFamily="-111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5701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C2222E-3F25-4C79-AE23-3E1B5BCF8977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44035" name="Rectangle 7"/>
          <p:cNvSpPr txBox="1">
            <a:spLocks noGrp="1" noChangeArrowheads="1"/>
          </p:cNvSpPr>
          <p:nvPr/>
        </p:nvSpPr>
        <p:spPr bwMode="auto">
          <a:xfrm>
            <a:off x="3971293" y="8828568"/>
            <a:ext cx="3037523" cy="46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00" tIns="46699" rIns="93400" bIns="46699" anchor="b"/>
          <a:lstStyle/>
          <a:p>
            <a:pPr algn="r" defTabSz="933843"/>
            <a:fld id="{DBE2F9E5-B2DE-4A7E-A69B-0A418DF6FA76}" type="slidenum">
              <a:rPr lang="en-US" sz="1200"/>
              <a:pPr algn="r" defTabSz="933843"/>
              <a:t>20</a:t>
            </a:fld>
            <a:endParaRPr lang="en-US" sz="1200" dirty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400" tIns="46699" rIns="93400" bIns="46699"/>
          <a:lstStyle/>
          <a:p>
            <a:pPr>
              <a:buFont typeface="Wingdings" pitchFamily="-111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0654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C2222E-3F25-4C79-AE23-3E1B5BCF8977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44035" name="Rectangle 7"/>
          <p:cNvSpPr txBox="1">
            <a:spLocks noGrp="1" noChangeArrowheads="1"/>
          </p:cNvSpPr>
          <p:nvPr/>
        </p:nvSpPr>
        <p:spPr bwMode="auto">
          <a:xfrm>
            <a:off x="3971293" y="8828568"/>
            <a:ext cx="3037523" cy="46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00" tIns="46699" rIns="93400" bIns="46699" anchor="b"/>
          <a:lstStyle/>
          <a:p>
            <a:pPr algn="r" defTabSz="933843"/>
            <a:fld id="{DBE2F9E5-B2DE-4A7E-A69B-0A418DF6FA76}" type="slidenum">
              <a:rPr lang="en-US" sz="1200"/>
              <a:pPr algn="r" defTabSz="933843"/>
              <a:t>22</a:t>
            </a:fld>
            <a:endParaRPr lang="en-US" sz="1200" dirty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400" tIns="46699" rIns="93400" bIns="46699"/>
          <a:lstStyle/>
          <a:p>
            <a:pPr>
              <a:buFont typeface="Wingdings" pitchFamily="-111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3261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C2222E-3F25-4C79-AE23-3E1B5BCF8977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44035" name="Rectangle 7"/>
          <p:cNvSpPr txBox="1">
            <a:spLocks noGrp="1" noChangeArrowheads="1"/>
          </p:cNvSpPr>
          <p:nvPr/>
        </p:nvSpPr>
        <p:spPr bwMode="auto">
          <a:xfrm>
            <a:off x="3971293" y="8828568"/>
            <a:ext cx="3037523" cy="46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00" tIns="46699" rIns="93400" bIns="46699" anchor="b"/>
          <a:lstStyle/>
          <a:p>
            <a:pPr algn="r" defTabSz="933843"/>
            <a:fld id="{DBE2F9E5-B2DE-4A7E-A69B-0A418DF6FA76}" type="slidenum">
              <a:rPr lang="en-US" sz="1200"/>
              <a:pPr algn="r" defTabSz="933843"/>
              <a:t>23</a:t>
            </a:fld>
            <a:endParaRPr lang="en-US" sz="1200" dirty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400" tIns="46699" rIns="93400" bIns="46699"/>
          <a:lstStyle/>
          <a:p>
            <a:pPr>
              <a:buFont typeface="Wingdings" pitchFamily="-111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894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C2222E-3F25-4C79-AE23-3E1B5BCF8977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44035" name="Rectangle 7"/>
          <p:cNvSpPr txBox="1">
            <a:spLocks noGrp="1" noChangeArrowheads="1"/>
          </p:cNvSpPr>
          <p:nvPr/>
        </p:nvSpPr>
        <p:spPr bwMode="auto">
          <a:xfrm>
            <a:off x="3971293" y="8828568"/>
            <a:ext cx="3037523" cy="46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00" tIns="46699" rIns="93400" bIns="46699" anchor="b"/>
          <a:lstStyle/>
          <a:p>
            <a:pPr algn="r" defTabSz="933843"/>
            <a:fld id="{DBE2F9E5-B2DE-4A7E-A69B-0A418DF6FA76}" type="slidenum">
              <a:rPr lang="en-US" sz="1200"/>
              <a:pPr algn="r" defTabSz="933843"/>
              <a:t>24</a:t>
            </a:fld>
            <a:endParaRPr lang="en-US" sz="1200" dirty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400" tIns="46699" rIns="93400" bIns="46699"/>
          <a:lstStyle/>
          <a:p>
            <a:pPr>
              <a:buFont typeface="Wingdings" pitchFamily="-111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6719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C2222E-3F25-4C79-AE23-3E1B5BCF8977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44035" name="Rectangle 7"/>
          <p:cNvSpPr txBox="1">
            <a:spLocks noGrp="1" noChangeArrowheads="1"/>
          </p:cNvSpPr>
          <p:nvPr/>
        </p:nvSpPr>
        <p:spPr bwMode="auto">
          <a:xfrm>
            <a:off x="3971293" y="8828568"/>
            <a:ext cx="3037523" cy="46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00" tIns="46699" rIns="93400" bIns="46699" anchor="b"/>
          <a:lstStyle/>
          <a:p>
            <a:pPr algn="r" defTabSz="933843"/>
            <a:fld id="{DBE2F9E5-B2DE-4A7E-A69B-0A418DF6FA76}" type="slidenum">
              <a:rPr lang="en-US" sz="1200"/>
              <a:pPr algn="r" defTabSz="933843"/>
              <a:t>26</a:t>
            </a:fld>
            <a:endParaRPr lang="en-US" sz="1200" dirty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400" tIns="46699" rIns="93400" bIns="46699"/>
          <a:lstStyle/>
          <a:p>
            <a:pPr>
              <a:buFont typeface="Wingdings" pitchFamily="-111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396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C2222E-3F25-4C79-AE23-3E1B5BCF8977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44035" name="Rectangle 7"/>
          <p:cNvSpPr txBox="1">
            <a:spLocks noGrp="1" noChangeArrowheads="1"/>
          </p:cNvSpPr>
          <p:nvPr/>
        </p:nvSpPr>
        <p:spPr bwMode="auto">
          <a:xfrm>
            <a:off x="3971293" y="8828568"/>
            <a:ext cx="3037523" cy="46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00" tIns="46699" rIns="93400" bIns="46699" anchor="b"/>
          <a:lstStyle/>
          <a:p>
            <a:pPr algn="r" defTabSz="933843"/>
            <a:fld id="{DBE2F9E5-B2DE-4A7E-A69B-0A418DF6FA76}" type="slidenum">
              <a:rPr lang="en-US" sz="1200"/>
              <a:pPr algn="r" defTabSz="933843"/>
              <a:t>27</a:t>
            </a:fld>
            <a:endParaRPr lang="en-US" sz="1200" dirty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400" tIns="46699" rIns="93400" bIns="46699"/>
          <a:lstStyle/>
          <a:p>
            <a:pPr>
              <a:buFont typeface="Wingdings" pitchFamily="-111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1560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C2222E-3F25-4C79-AE23-3E1B5BCF8977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44035" name="Rectangle 7"/>
          <p:cNvSpPr txBox="1">
            <a:spLocks noGrp="1" noChangeArrowheads="1"/>
          </p:cNvSpPr>
          <p:nvPr/>
        </p:nvSpPr>
        <p:spPr bwMode="auto">
          <a:xfrm>
            <a:off x="3971293" y="8828568"/>
            <a:ext cx="3037523" cy="46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00" tIns="46699" rIns="93400" bIns="46699" anchor="b"/>
          <a:lstStyle/>
          <a:p>
            <a:pPr algn="r" defTabSz="933843"/>
            <a:fld id="{DBE2F9E5-B2DE-4A7E-A69B-0A418DF6FA76}" type="slidenum">
              <a:rPr lang="en-US" sz="1200"/>
              <a:pPr algn="r" defTabSz="933843"/>
              <a:t>28</a:t>
            </a:fld>
            <a:endParaRPr lang="en-US" sz="1200" dirty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400" tIns="46699" rIns="93400" bIns="46699"/>
          <a:lstStyle/>
          <a:p>
            <a:pPr>
              <a:buFont typeface="Wingdings" pitchFamily="-111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9576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413D6-14EC-4266-9432-8A35FB99672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95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C2222E-3F25-4C79-AE23-3E1B5BCF8977}" type="slidenum">
              <a:rPr lang="en-US"/>
              <a:pPr/>
              <a:t>29</a:t>
            </a:fld>
            <a:endParaRPr lang="en-US"/>
          </a:p>
        </p:txBody>
      </p:sp>
      <p:sp>
        <p:nvSpPr>
          <p:cNvPr id="44035" name="Rectangle 7"/>
          <p:cNvSpPr txBox="1">
            <a:spLocks noGrp="1" noChangeArrowheads="1"/>
          </p:cNvSpPr>
          <p:nvPr/>
        </p:nvSpPr>
        <p:spPr bwMode="auto">
          <a:xfrm>
            <a:off x="3971293" y="8828568"/>
            <a:ext cx="3037523" cy="46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00" tIns="46699" rIns="93400" bIns="46699" anchor="b"/>
          <a:lstStyle/>
          <a:p>
            <a:pPr algn="r" defTabSz="933843"/>
            <a:fld id="{DBE2F9E5-B2DE-4A7E-A69B-0A418DF6FA76}" type="slidenum">
              <a:rPr lang="en-US" sz="1200"/>
              <a:pPr algn="r" defTabSz="933843"/>
              <a:t>29</a:t>
            </a:fld>
            <a:endParaRPr lang="en-US" sz="1200" dirty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400" tIns="46699" rIns="93400" bIns="46699"/>
          <a:lstStyle/>
          <a:p>
            <a:pPr>
              <a:buFont typeface="Wingdings" pitchFamily="-111" charset="2"/>
              <a:buChar char="§"/>
            </a:pPr>
            <a:r>
              <a:rPr lang="en-US" dirty="0" smtClean="0"/>
              <a:t> Seek out opportunities to meet with members of Congress and their staff.</a:t>
            </a:r>
          </a:p>
          <a:p>
            <a:pPr>
              <a:buFont typeface="Wingdings" pitchFamily="-111" charset="2"/>
              <a:buChar char="§"/>
            </a:pPr>
            <a:r>
              <a:rPr lang="en-US" dirty="0" smtClean="0"/>
              <a:t>  Meetings can be in Washington or in their districts when they are home for recesses.</a:t>
            </a:r>
          </a:p>
          <a:p>
            <a:pPr>
              <a:buFont typeface="Wingdings" pitchFamily="-111" charset="2"/>
              <a:buChar char="§"/>
            </a:pPr>
            <a:r>
              <a:rPr lang="en-US" dirty="0" smtClean="0"/>
              <a:t>  Town Hall meetings also present opportunities to meet members and raise issues; take advantage of Town Halls taking place in your district.</a:t>
            </a:r>
          </a:p>
          <a:p>
            <a:pPr>
              <a:buFont typeface="Wingdings" pitchFamily="-111" charset="2"/>
              <a:buChar char="§"/>
            </a:pPr>
            <a:r>
              <a:rPr lang="en-US" i="1" dirty="0" smtClean="0"/>
              <a:t>  (NOTE:  We will delve into tips for successful meetings later in the session</a:t>
            </a:r>
            <a:r>
              <a:rPr lang="en-US" dirty="0" smtClean="0"/>
              <a:t>.</a:t>
            </a:r>
            <a:r>
              <a:rPr lang="en-US" i="1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5105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C2222E-3F25-4C79-AE23-3E1B5BCF8977}" type="slidenum">
              <a:rPr lang="en-US"/>
              <a:pPr/>
              <a:t>30</a:t>
            </a:fld>
            <a:endParaRPr lang="en-US"/>
          </a:p>
        </p:txBody>
      </p:sp>
      <p:sp>
        <p:nvSpPr>
          <p:cNvPr id="44035" name="Rectangle 7"/>
          <p:cNvSpPr txBox="1">
            <a:spLocks noGrp="1" noChangeArrowheads="1"/>
          </p:cNvSpPr>
          <p:nvPr/>
        </p:nvSpPr>
        <p:spPr bwMode="auto">
          <a:xfrm>
            <a:off x="3971293" y="8828568"/>
            <a:ext cx="3037523" cy="46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00" tIns="46699" rIns="93400" bIns="46699" anchor="b"/>
          <a:lstStyle/>
          <a:p>
            <a:pPr algn="r" defTabSz="933843"/>
            <a:fld id="{DBE2F9E5-B2DE-4A7E-A69B-0A418DF6FA76}" type="slidenum">
              <a:rPr lang="en-US" sz="1200"/>
              <a:pPr algn="r" defTabSz="933843"/>
              <a:t>30</a:t>
            </a:fld>
            <a:endParaRPr lang="en-US" sz="1200" dirty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400" tIns="46699" rIns="93400" bIns="46699"/>
          <a:lstStyle/>
          <a:p>
            <a:pPr>
              <a:buFont typeface="Wingdings" pitchFamily="-111" charset="2"/>
              <a:buChar char="§"/>
            </a:pPr>
            <a:r>
              <a:rPr lang="en-US" dirty="0" smtClean="0"/>
              <a:t> Seek out opportunities to meet with members of Congress and their staff.</a:t>
            </a:r>
          </a:p>
          <a:p>
            <a:pPr>
              <a:buFont typeface="Wingdings" pitchFamily="-111" charset="2"/>
              <a:buChar char="§"/>
            </a:pPr>
            <a:r>
              <a:rPr lang="en-US" dirty="0" smtClean="0"/>
              <a:t>  Meetings can be in Washington or in their districts when they are home for recesses.</a:t>
            </a:r>
          </a:p>
          <a:p>
            <a:pPr>
              <a:buFont typeface="Wingdings" pitchFamily="-111" charset="2"/>
              <a:buChar char="§"/>
            </a:pPr>
            <a:r>
              <a:rPr lang="en-US" dirty="0" smtClean="0"/>
              <a:t>  Town Hall meetings also present opportunities to meet members and raise issues; take advantage of Town Halls taking place in your district.</a:t>
            </a:r>
          </a:p>
          <a:p>
            <a:pPr>
              <a:buFont typeface="Wingdings" pitchFamily="-111" charset="2"/>
              <a:buChar char="§"/>
            </a:pPr>
            <a:r>
              <a:rPr lang="en-US" i="1" dirty="0" smtClean="0"/>
              <a:t>  (NOTE:  We will delve into tips for successful meetings later in the session</a:t>
            </a:r>
            <a:r>
              <a:rPr lang="en-US" dirty="0" smtClean="0"/>
              <a:t>.</a:t>
            </a:r>
            <a:r>
              <a:rPr lang="en-US" i="1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2479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C2222E-3F25-4C79-AE23-3E1B5BCF8977}" type="slidenum">
              <a:rPr lang="en-US"/>
              <a:pPr/>
              <a:t>31</a:t>
            </a:fld>
            <a:endParaRPr lang="en-US"/>
          </a:p>
        </p:txBody>
      </p:sp>
      <p:sp>
        <p:nvSpPr>
          <p:cNvPr id="44035" name="Rectangle 7"/>
          <p:cNvSpPr txBox="1">
            <a:spLocks noGrp="1" noChangeArrowheads="1"/>
          </p:cNvSpPr>
          <p:nvPr/>
        </p:nvSpPr>
        <p:spPr bwMode="auto">
          <a:xfrm>
            <a:off x="3971293" y="8828568"/>
            <a:ext cx="3037523" cy="46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00" tIns="46699" rIns="93400" bIns="46699" anchor="b"/>
          <a:lstStyle/>
          <a:p>
            <a:pPr algn="r" defTabSz="933843"/>
            <a:fld id="{DBE2F9E5-B2DE-4A7E-A69B-0A418DF6FA76}" type="slidenum">
              <a:rPr lang="en-US" sz="1200"/>
              <a:pPr algn="r" defTabSz="933843"/>
              <a:t>31</a:t>
            </a:fld>
            <a:endParaRPr lang="en-US" sz="1200" dirty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400" tIns="46699" rIns="93400" bIns="46699"/>
          <a:lstStyle/>
          <a:p>
            <a:pPr>
              <a:buFont typeface="Wingdings" pitchFamily="-111" charset="2"/>
              <a:buChar char="§"/>
            </a:pPr>
            <a:r>
              <a:rPr lang="en-US" dirty="0" smtClean="0"/>
              <a:t> Seek out opportunities to meet with members of Congress and their staff.</a:t>
            </a:r>
          </a:p>
          <a:p>
            <a:pPr>
              <a:buFont typeface="Wingdings" pitchFamily="-111" charset="2"/>
              <a:buChar char="§"/>
            </a:pPr>
            <a:r>
              <a:rPr lang="en-US" dirty="0" smtClean="0"/>
              <a:t>  Meetings can be in Washington or in their districts when they are home for recesses.</a:t>
            </a:r>
          </a:p>
          <a:p>
            <a:pPr>
              <a:buFont typeface="Wingdings" pitchFamily="-111" charset="2"/>
              <a:buChar char="§"/>
            </a:pPr>
            <a:r>
              <a:rPr lang="en-US" dirty="0" smtClean="0"/>
              <a:t>  Town Hall meetings also present opportunities to meet members and raise issues; take advantage of Town Halls taking place in your district.</a:t>
            </a:r>
          </a:p>
          <a:p>
            <a:pPr>
              <a:buFont typeface="Wingdings" pitchFamily="-111" charset="2"/>
              <a:buChar char="§"/>
            </a:pPr>
            <a:r>
              <a:rPr lang="en-US" i="1" dirty="0" smtClean="0"/>
              <a:t>  (NOTE:  We will delve into tips for successful meetings later in the session</a:t>
            </a:r>
            <a:r>
              <a:rPr lang="en-US" dirty="0" smtClean="0"/>
              <a:t>.</a:t>
            </a:r>
            <a:r>
              <a:rPr lang="en-US" i="1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35994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C2222E-3F25-4C79-AE23-3E1B5BCF8977}" type="slidenum">
              <a:rPr lang="en-US"/>
              <a:pPr/>
              <a:t>32</a:t>
            </a:fld>
            <a:endParaRPr lang="en-US"/>
          </a:p>
        </p:txBody>
      </p:sp>
      <p:sp>
        <p:nvSpPr>
          <p:cNvPr id="44035" name="Rectangle 7"/>
          <p:cNvSpPr txBox="1">
            <a:spLocks noGrp="1" noChangeArrowheads="1"/>
          </p:cNvSpPr>
          <p:nvPr/>
        </p:nvSpPr>
        <p:spPr bwMode="auto">
          <a:xfrm>
            <a:off x="3971293" y="8828568"/>
            <a:ext cx="3037523" cy="46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00" tIns="46699" rIns="93400" bIns="46699" anchor="b"/>
          <a:lstStyle/>
          <a:p>
            <a:pPr algn="r" defTabSz="933843"/>
            <a:fld id="{DBE2F9E5-B2DE-4A7E-A69B-0A418DF6FA76}" type="slidenum">
              <a:rPr lang="en-US" sz="1200"/>
              <a:pPr algn="r" defTabSz="933843"/>
              <a:t>32</a:t>
            </a:fld>
            <a:endParaRPr lang="en-US" sz="1200" dirty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400" tIns="46699" rIns="93400" bIns="46699"/>
          <a:lstStyle/>
          <a:p>
            <a:pPr>
              <a:buFont typeface="Wingdings" pitchFamily="-111" charset="2"/>
              <a:buChar char="§"/>
            </a:pPr>
            <a:r>
              <a:rPr lang="en-US" dirty="0" smtClean="0"/>
              <a:t> Seek out opportunities to meet with members of Congress and their staff.</a:t>
            </a:r>
          </a:p>
          <a:p>
            <a:pPr>
              <a:buFont typeface="Wingdings" pitchFamily="-111" charset="2"/>
              <a:buChar char="§"/>
            </a:pPr>
            <a:r>
              <a:rPr lang="en-US" dirty="0" smtClean="0"/>
              <a:t>  Meetings can be in Washington or in their districts when they are home for recesses.</a:t>
            </a:r>
          </a:p>
          <a:p>
            <a:pPr>
              <a:buFont typeface="Wingdings" pitchFamily="-111" charset="2"/>
              <a:buChar char="§"/>
            </a:pPr>
            <a:r>
              <a:rPr lang="en-US" dirty="0" smtClean="0"/>
              <a:t>  Town Hall meetings also present opportunities to meet members and raise issues; take advantage of Town Halls taking place in your district.</a:t>
            </a:r>
          </a:p>
          <a:p>
            <a:pPr>
              <a:buFont typeface="Wingdings" pitchFamily="-111" charset="2"/>
              <a:buChar char="§"/>
            </a:pPr>
            <a:r>
              <a:rPr lang="en-US" i="1" dirty="0" smtClean="0"/>
              <a:t>  (NOTE:  We will delve into tips for successful meetings later in the session</a:t>
            </a:r>
            <a:r>
              <a:rPr lang="en-US" dirty="0" smtClean="0"/>
              <a:t>.</a:t>
            </a:r>
            <a:r>
              <a:rPr lang="en-US" i="1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646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than 200 new in last four years – 40% of Senate new since 2006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413D6-14EC-4266-9432-8A35FB99672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89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 defTabSz="465887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A7008-A64D-0140-BE67-9250B2A5EEB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8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 defTabSz="465887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A7008-A64D-0140-BE67-9250B2A5EE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84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413D6-14EC-4266-9432-8A35FB99672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76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413D6-14EC-4266-9432-8A35FB99672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35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413D6-14EC-4266-9432-8A35FB99672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53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C627CC-E4C3-45BE-B2D7-FD2205AB5A1E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3379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6913"/>
            <a:ext cx="4651375" cy="3487737"/>
          </a:xfrm>
          <a:ln/>
        </p:spPr>
      </p:sp>
      <p:sp>
        <p:nvSpPr>
          <p:cNvPr id="33796" name="Notes Placeholder 2"/>
          <p:cNvSpPr>
            <a:spLocks noGrp="1"/>
          </p:cNvSpPr>
          <p:nvPr>
            <p:ph type="body" idx="1"/>
          </p:nvPr>
        </p:nvSpPr>
        <p:spPr>
          <a:xfrm>
            <a:off x="700723" y="4413492"/>
            <a:ext cx="5608954" cy="4185124"/>
          </a:xfrm>
          <a:noFill/>
          <a:ln/>
        </p:spPr>
        <p:txBody>
          <a:bodyPr lIns="93400" tIns="46699" rIns="93400" bIns="46699"/>
          <a:lstStyle/>
          <a:p>
            <a:pPr>
              <a:buFont typeface="Wingdings" pitchFamily="-111" charset="2"/>
              <a:buChar char="§"/>
            </a:pPr>
            <a:endParaRPr lang="en-US" dirty="0" smtClean="0"/>
          </a:p>
        </p:txBody>
      </p:sp>
      <p:sp>
        <p:nvSpPr>
          <p:cNvPr id="33797" name="Slide Number Placeholder 3"/>
          <p:cNvSpPr txBox="1">
            <a:spLocks noGrp="1"/>
          </p:cNvSpPr>
          <p:nvPr/>
        </p:nvSpPr>
        <p:spPr bwMode="auto">
          <a:xfrm>
            <a:off x="3971293" y="8828568"/>
            <a:ext cx="3037523" cy="46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00" tIns="46699" rIns="93400" bIns="46699" anchor="b"/>
          <a:lstStyle/>
          <a:p>
            <a:pPr algn="r" defTabSz="933843"/>
            <a:fld id="{E5DFB5C2-623D-4E43-8C22-BC2A804BF0AF}" type="slidenum">
              <a:rPr lang="en-US" sz="1200"/>
              <a:pPr algn="r" defTabSz="933843"/>
              <a:t>11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22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imaryLogo_Horiz_Color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412" y="1366266"/>
            <a:ext cx="5492972" cy="2547853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651000" y="3821114"/>
            <a:ext cx="5349875" cy="4083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i="0">
                <a:solidFill>
                  <a:srgbClr val="F051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Event/Title Presenter Name Here 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651000" y="4245810"/>
            <a:ext cx="6264275" cy="3120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 i="0">
                <a:solidFill>
                  <a:srgbClr val="717073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 hasCustomPrompt="1"/>
          </p:nvPr>
        </p:nvSpPr>
        <p:spPr>
          <a:xfrm>
            <a:off x="1651000" y="4595648"/>
            <a:ext cx="5570538" cy="37633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 i="1" baseline="0">
                <a:solidFill>
                  <a:srgbClr val="717073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June 5,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7658572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F051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F051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698625" y="1915076"/>
            <a:ext cx="4290230" cy="32176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5115524" y="1915076"/>
            <a:ext cx="3237668" cy="32176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679271" y="6488002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EBDF319-9836-5844-803B-28E653005CFF}" type="slidenum">
              <a:rPr lang="en-US" sz="1200" b="0" i="0" cap="none" normalizeH="0" smtClean="0">
                <a:solidFill>
                  <a:srgbClr val="F051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200" b="0" i="0" cap="none" normalizeH="0" dirty="0">
              <a:solidFill>
                <a:srgbClr val="F051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33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7658572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00AEE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00AEE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698625" y="1915076"/>
            <a:ext cx="4290230" cy="32176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5115524" y="1915076"/>
            <a:ext cx="3237668" cy="32176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679271" y="6488002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EBDF319-9836-5844-803B-28E653005CFF}" type="slidenum">
              <a:rPr lang="en-US" sz="1200" b="0" i="0" cap="none" normalizeH="0" smtClean="0">
                <a:solidFill>
                  <a:srgbClr val="00AE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200" b="0" i="0" cap="none" normalizeH="0" dirty="0">
              <a:solidFill>
                <a:srgbClr val="00AE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655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7658572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35BDB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35BD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698625" y="1915076"/>
            <a:ext cx="4290230" cy="32176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5115524" y="1915076"/>
            <a:ext cx="3237668" cy="32176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679271" y="6488002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EBDF319-9836-5844-803B-28E653005CFF}" type="slidenum">
              <a:rPr lang="en-US" sz="1200" b="0" i="0" cap="none" normalizeH="0" smtClean="0">
                <a:solidFill>
                  <a:srgbClr val="35BD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200" b="0" i="0" cap="none" normalizeH="0" dirty="0">
              <a:solidFill>
                <a:srgbClr val="35BDB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01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7658572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71707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698625" y="1915076"/>
            <a:ext cx="4290230" cy="32176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5115524" y="1915076"/>
            <a:ext cx="3237668" cy="32176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679271" y="6488002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EBDF319-9836-5844-803B-28E653005CFF}" type="slidenum">
              <a:rPr lang="en-US" sz="1200" b="0" i="0" cap="none" normalizeH="0" smtClean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200" b="0" i="0" cap="none" normalizeH="0" dirty="0">
              <a:solidFill>
                <a:srgbClr val="7170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773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8225042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F051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F051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694620" y="2640724"/>
            <a:ext cx="2549915" cy="191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0"/>
          </p:nvPr>
        </p:nvSpPr>
        <p:spPr>
          <a:xfrm>
            <a:off x="3536106" y="2640724"/>
            <a:ext cx="2549915" cy="191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idx="11"/>
          </p:nvPr>
        </p:nvSpPr>
        <p:spPr>
          <a:xfrm>
            <a:off x="6369747" y="2640724"/>
            <a:ext cx="2549915" cy="191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679271" y="6488002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EBDF319-9836-5844-803B-28E653005CFF}" type="slidenum">
              <a:rPr lang="en-US" sz="1200" b="0" i="0" cap="none" normalizeH="0" smtClean="0">
                <a:solidFill>
                  <a:srgbClr val="F051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200" b="0" i="0" cap="none" normalizeH="0" dirty="0">
              <a:solidFill>
                <a:srgbClr val="F051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87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8225042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00AEE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00AEE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694620" y="2640724"/>
            <a:ext cx="2549915" cy="191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/>
          </p:nvPr>
        </p:nvSpPr>
        <p:spPr>
          <a:xfrm>
            <a:off x="3536106" y="2640724"/>
            <a:ext cx="2549915" cy="191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/>
          </p:nvPr>
        </p:nvSpPr>
        <p:spPr>
          <a:xfrm>
            <a:off x="6369747" y="2640724"/>
            <a:ext cx="2549915" cy="191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679271" y="6488002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EBDF319-9836-5844-803B-28E653005CFF}" type="slidenum">
              <a:rPr lang="en-US" sz="1200" b="0" i="0" cap="none" normalizeH="0" smtClean="0">
                <a:solidFill>
                  <a:srgbClr val="00AE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200" b="0" i="0" cap="none" normalizeH="0" dirty="0">
              <a:solidFill>
                <a:srgbClr val="00AE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155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8225042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35BDB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35BD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694620" y="2640724"/>
            <a:ext cx="2549915" cy="191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/>
          </p:nvPr>
        </p:nvSpPr>
        <p:spPr>
          <a:xfrm>
            <a:off x="3536106" y="2640724"/>
            <a:ext cx="2549915" cy="191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/>
          </p:nvPr>
        </p:nvSpPr>
        <p:spPr>
          <a:xfrm>
            <a:off x="6369747" y="2640724"/>
            <a:ext cx="2549915" cy="191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679271" y="6488002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EBDF319-9836-5844-803B-28E653005CFF}" type="slidenum">
              <a:rPr lang="en-US" sz="1200" b="0" i="0" cap="none" normalizeH="0" smtClean="0">
                <a:solidFill>
                  <a:srgbClr val="35BD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200" b="0" i="0" cap="none" normalizeH="0" dirty="0">
              <a:solidFill>
                <a:srgbClr val="35BDB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39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8225042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71707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694620" y="2640724"/>
            <a:ext cx="2549915" cy="191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0"/>
          </p:nvPr>
        </p:nvSpPr>
        <p:spPr>
          <a:xfrm>
            <a:off x="3536106" y="2640724"/>
            <a:ext cx="2549915" cy="191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1"/>
          </p:nvPr>
        </p:nvSpPr>
        <p:spPr>
          <a:xfrm>
            <a:off x="6369747" y="2640724"/>
            <a:ext cx="2549915" cy="191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679271" y="6488002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EBDF319-9836-5844-803B-28E653005CFF}" type="slidenum">
              <a:rPr lang="en-US" sz="1200" b="0" i="0" cap="none" normalizeH="0" smtClean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200" b="0" i="0" cap="none" normalizeH="0" dirty="0">
              <a:solidFill>
                <a:srgbClr val="7170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70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bg>
      <p:bgPr>
        <a:solidFill>
          <a:srgbClr val="35BD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1991678"/>
            <a:ext cx="8229600" cy="2021522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>
              <a:defRPr sz="4400" baseline="0">
                <a:latin typeface="Cabin bold"/>
                <a:cs typeface="Cabin bold"/>
              </a:defRPr>
            </a:lvl1pPr>
          </a:lstStyle>
          <a:p>
            <a:r>
              <a:rPr lang="en-US" sz="5600" dirty="0" smtClean="0">
                <a:solidFill>
                  <a:srgbClr val="FFFFFF"/>
                </a:solidFill>
                <a:latin typeface="Cabin Bold"/>
                <a:cs typeface="Cabin Bold"/>
              </a:rPr>
              <a:t>BUMP SLID</a:t>
            </a:r>
            <a: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  <a:t>E TITLE </a:t>
            </a:r>
            <a:b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</a:br>
            <a: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  <a:t>CAN GO HERE</a:t>
            </a:r>
            <a:endParaRPr lang="en-US" sz="5600" dirty="0">
              <a:solidFill>
                <a:srgbClr val="FFFFFF"/>
              </a:solidFill>
              <a:latin typeface="Cabin Bold"/>
              <a:cs typeface="Cabin Bold"/>
            </a:endParaRPr>
          </a:p>
        </p:txBody>
      </p:sp>
    </p:spTree>
    <p:extLst>
      <p:ext uri="{BB962C8B-B14F-4D97-AF65-F5344CB8AC3E}">
        <p14:creationId xmlns:p14="http://schemas.microsoft.com/office/powerpoint/2010/main" val="2458655092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bg>
      <p:bgPr>
        <a:solidFill>
          <a:srgbClr val="00A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1991678"/>
            <a:ext cx="8229600" cy="2021522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>
              <a:defRPr sz="4400" baseline="0">
                <a:latin typeface="Cabin bold"/>
                <a:cs typeface="Cabin bold"/>
              </a:defRPr>
            </a:lvl1pPr>
          </a:lstStyle>
          <a:p>
            <a:r>
              <a:rPr lang="en-US" sz="5600" dirty="0" smtClean="0">
                <a:solidFill>
                  <a:srgbClr val="FFFFFF"/>
                </a:solidFill>
                <a:latin typeface="Cabin Bold"/>
                <a:cs typeface="Cabin Bold"/>
              </a:rPr>
              <a:t>BUMP SLID</a:t>
            </a:r>
            <a: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  <a:t>E TITLE </a:t>
            </a:r>
            <a:b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</a:br>
            <a: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  <a:t>CAN GO HERE</a:t>
            </a:r>
            <a:endParaRPr lang="en-US" sz="5600" dirty="0">
              <a:solidFill>
                <a:srgbClr val="FFFFFF"/>
              </a:solidFill>
              <a:latin typeface="Cabin Bold"/>
              <a:cs typeface="Cabin Bold"/>
            </a:endParaRPr>
          </a:p>
        </p:txBody>
      </p:sp>
    </p:spTree>
    <p:extLst>
      <p:ext uri="{BB962C8B-B14F-4D97-AF65-F5344CB8AC3E}">
        <p14:creationId xmlns:p14="http://schemas.microsoft.com/office/powerpoint/2010/main" val="248699529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7992180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F051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F051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3144" y="1600200"/>
            <a:ext cx="7993656" cy="358546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Lucida Grande"/>
              <a:buChar char="»"/>
              <a:defRPr sz="18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4pPr>
            <a:lvl5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679271" y="6488002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EBDF319-9836-5844-803B-28E653005CFF}" type="slidenum">
              <a:rPr lang="en-US" sz="1200" b="0" i="0" cap="none" normalizeH="0" smtClean="0">
                <a:solidFill>
                  <a:srgbClr val="F051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200" b="0" i="0" cap="none" normalizeH="0" dirty="0">
              <a:solidFill>
                <a:srgbClr val="F051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943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bg>
      <p:bgPr>
        <a:solidFill>
          <a:srgbClr val="00A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1991678"/>
            <a:ext cx="8229600" cy="2021522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>
              <a:defRPr sz="4400" baseline="0">
                <a:latin typeface="Cabin bold"/>
                <a:cs typeface="Cabin bold"/>
              </a:defRPr>
            </a:lvl1pPr>
          </a:lstStyle>
          <a:p>
            <a:r>
              <a:rPr lang="en-US" sz="5600" dirty="0" smtClean="0">
                <a:solidFill>
                  <a:srgbClr val="FFFFFF"/>
                </a:solidFill>
                <a:latin typeface="Cabin Bold"/>
                <a:cs typeface="Cabin Bold"/>
              </a:rPr>
              <a:t>BUMP SLID</a:t>
            </a:r>
            <a: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  <a:t>E TITLE </a:t>
            </a:r>
            <a:b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</a:br>
            <a: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  <a:t>CAN GO HERE</a:t>
            </a:r>
            <a:endParaRPr lang="en-US" sz="5600" dirty="0">
              <a:solidFill>
                <a:srgbClr val="FFFFFF"/>
              </a:solidFill>
              <a:latin typeface="Cabin Bold"/>
              <a:cs typeface="Cabin Bold"/>
            </a:endParaRPr>
          </a:p>
        </p:txBody>
      </p:sp>
    </p:spTree>
    <p:extLst>
      <p:ext uri="{BB962C8B-B14F-4D97-AF65-F5344CB8AC3E}">
        <p14:creationId xmlns:p14="http://schemas.microsoft.com/office/powerpoint/2010/main" val="2023571565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Slide">
    <p:bg>
      <p:bgPr>
        <a:solidFill>
          <a:srgbClr val="35BD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1991678"/>
            <a:ext cx="8229600" cy="2021522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>
              <a:defRPr sz="4400" baseline="0">
                <a:latin typeface="Cabin bold"/>
                <a:cs typeface="Cabin bold"/>
              </a:defRPr>
            </a:lvl1pPr>
          </a:lstStyle>
          <a:p>
            <a:r>
              <a:rPr lang="en-US" sz="5600" dirty="0" smtClean="0">
                <a:solidFill>
                  <a:srgbClr val="FFFFFF"/>
                </a:solidFill>
                <a:latin typeface="Cabin Bold"/>
                <a:cs typeface="Cabin Bold"/>
              </a:rPr>
              <a:t>BUMP SLID</a:t>
            </a:r>
            <a: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  <a:t>E TITLE </a:t>
            </a:r>
            <a:b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</a:br>
            <a: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  <a:t>CAN GO HERE</a:t>
            </a:r>
            <a:endParaRPr lang="en-US" sz="5600" dirty="0">
              <a:solidFill>
                <a:srgbClr val="FFFFFF"/>
              </a:solidFill>
              <a:latin typeface="Cabin Bold"/>
              <a:cs typeface="Cabin Bold"/>
            </a:endParaRPr>
          </a:p>
        </p:txBody>
      </p:sp>
    </p:spTree>
    <p:extLst>
      <p:ext uri="{BB962C8B-B14F-4D97-AF65-F5344CB8AC3E}">
        <p14:creationId xmlns:p14="http://schemas.microsoft.com/office/powerpoint/2010/main" val="344177611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Slide">
    <p:bg>
      <p:bgPr>
        <a:solidFill>
          <a:srgbClr val="F05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1991678"/>
            <a:ext cx="8229600" cy="2021522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>
              <a:defRPr sz="4400" baseline="0">
                <a:latin typeface="Cabin bold"/>
                <a:cs typeface="Cabin bold"/>
              </a:defRPr>
            </a:lvl1pPr>
          </a:lstStyle>
          <a:p>
            <a:r>
              <a:rPr lang="en-US" sz="5600" dirty="0" smtClean="0">
                <a:solidFill>
                  <a:srgbClr val="FFFFFF"/>
                </a:solidFill>
                <a:latin typeface="Cabin Bold"/>
                <a:cs typeface="Cabin Bold"/>
              </a:rPr>
              <a:t>BUMP SLID</a:t>
            </a:r>
            <a: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  <a:t>E TITLE </a:t>
            </a:r>
            <a:b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</a:br>
            <a: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  <a:t>CAN GO HERE</a:t>
            </a:r>
            <a:endParaRPr lang="en-US" sz="5600" dirty="0">
              <a:solidFill>
                <a:srgbClr val="FFFFFF"/>
              </a:solidFill>
              <a:latin typeface="Cabin Bold"/>
              <a:cs typeface="Cabin Bold"/>
            </a:endParaRPr>
          </a:p>
        </p:txBody>
      </p:sp>
    </p:spTree>
    <p:extLst>
      <p:ext uri="{BB962C8B-B14F-4D97-AF65-F5344CB8AC3E}">
        <p14:creationId xmlns:p14="http://schemas.microsoft.com/office/powerpoint/2010/main" val="2037961925"/>
      </p:ext>
    </p:extLst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bg>
      <p:bgPr>
        <a:solidFill>
          <a:srgbClr val="35BD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1991678"/>
            <a:ext cx="8229600" cy="2021522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>
              <a:defRPr sz="4400" baseline="0">
                <a:latin typeface="Cabin bold"/>
                <a:cs typeface="Cabin bold"/>
              </a:defRPr>
            </a:lvl1pPr>
          </a:lstStyle>
          <a:p>
            <a:r>
              <a:rPr lang="en-US" sz="5600" dirty="0" smtClean="0">
                <a:solidFill>
                  <a:srgbClr val="FFFFFF"/>
                </a:solidFill>
                <a:latin typeface="Cabin Bold"/>
                <a:cs typeface="Cabin Bold"/>
              </a:rPr>
              <a:t>BUMP SLID</a:t>
            </a:r>
            <a: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  <a:t>E TITLE </a:t>
            </a:r>
            <a:b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</a:br>
            <a: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  <a:t>CAN GO HERE</a:t>
            </a:r>
            <a:endParaRPr lang="en-US" sz="5600" dirty="0">
              <a:solidFill>
                <a:srgbClr val="FFFFFF"/>
              </a:solidFill>
              <a:latin typeface="Cabin Bold"/>
              <a:cs typeface="Cabin Bold"/>
            </a:endParaRPr>
          </a:p>
        </p:txBody>
      </p:sp>
    </p:spTree>
    <p:extLst>
      <p:ext uri="{BB962C8B-B14F-4D97-AF65-F5344CB8AC3E}">
        <p14:creationId xmlns:p14="http://schemas.microsoft.com/office/powerpoint/2010/main" val="1167188649"/>
      </p:ext>
    </p:extLst>
  </p:cSld>
  <p:clrMapOvr>
    <a:masterClrMapping/>
  </p:clrMapOvr>
  <p:transition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bg>
      <p:bgPr>
        <a:solidFill>
          <a:srgbClr val="00A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1991678"/>
            <a:ext cx="8229600" cy="2021522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>
              <a:defRPr sz="4400" baseline="0">
                <a:latin typeface="Cabin bold"/>
                <a:cs typeface="Cabin bold"/>
              </a:defRPr>
            </a:lvl1pPr>
          </a:lstStyle>
          <a:p>
            <a:r>
              <a:rPr lang="en-US" sz="5600" dirty="0" smtClean="0">
                <a:solidFill>
                  <a:srgbClr val="FFFFFF"/>
                </a:solidFill>
                <a:latin typeface="Cabin Bold"/>
                <a:cs typeface="Cabin Bold"/>
              </a:rPr>
              <a:t>BUMP SLID</a:t>
            </a:r>
            <a: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  <a:t>E TITLE </a:t>
            </a:r>
            <a:b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</a:br>
            <a: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  <a:t>CAN GO HERE</a:t>
            </a:r>
            <a:endParaRPr lang="en-US" sz="5600" dirty="0">
              <a:solidFill>
                <a:srgbClr val="FFFFFF"/>
              </a:solidFill>
              <a:latin typeface="Cabin Bold"/>
              <a:cs typeface="Cabin Bold"/>
            </a:endParaRPr>
          </a:p>
        </p:txBody>
      </p:sp>
    </p:spTree>
    <p:extLst>
      <p:ext uri="{BB962C8B-B14F-4D97-AF65-F5344CB8AC3E}">
        <p14:creationId xmlns:p14="http://schemas.microsoft.com/office/powerpoint/2010/main" val="3671349301"/>
      </p:ext>
    </p:extLst>
  </p:cSld>
  <p:clrMapOvr>
    <a:masterClrMapping/>
  </p:clrMapOvr>
  <p:transition>
    <p:dissolv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4FF97-6518-4A47-B278-012C334E9875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1D54B4-7C6B-4E0E-AA3A-50286B6F74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2798"/>
      </p:ext>
    </p:extLst>
  </p:cSld>
  <p:clrMapOvr>
    <a:masterClrMapping/>
  </p:clrMapOvr>
  <p:transition>
    <p:strips dir="r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717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1991678"/>
            <a:ext cx="8229600" cy="2021522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>
              <a:defRPr sz="44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5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BUMP SLIDE TITLE CAN GO HERE</a:t>
            </a:r>
            <a:endParaRPr lang="en-US" sz="5600" dirty="0">
              <a:solidFill>
                <a:srgbClr val="FFFFFF"/>
              </a:solidFill>
              <a:latin typeface="Cabin Bold"/>
              <a:cs typeface="Cabin Bold"/>
            </a:endParaRPr>
          </a:p>
        </p:txBody>
      </p:sp>
    </p:spTree>
    <p:extLst>
      <p:ext uri="{BB962C8B-B14F-4D97-AF65-F5344CB8AC3E}">
        <p14:creationId xmlns:p14="http://schemas.microsoft.com/office/powerpoint/2010/main" val="20260582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35BD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1991678"/>
            <a:ext cx="8229600" cy="2021522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>
              <a:defRPr sz="44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56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BUMP SLIDE TITLE CAN GO HERE</a:t>
            </a:r>
            <a:endParaRPr lang="en-US" sz="5600" dirty="0">
              <a:solidFill>
                <a:srgbClr val="FFFFFF"/>
              </a:solidFill>
              <a:latin typeface="Cabin Bold"/>
              <a:cs typeface="Cabin Bold"/>
            </a:endParaRPr>
          </a:p>
        </p:txBody>
      </p:sp>
    </p:spTree>
    <p:extLst>
      <p:ext uri="{BB962C8B-B14F-4D97-AF65-F5344CB8AC3E}">
        <p14:creationId xmlns:p14="http://schemas.microsoft.com/office/powerpoint/2010/main" val="23332145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00A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1991678"/>
            <a:ext cx="8229600" cy="2021522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>
              <a:defRPr sz="44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56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BUMP SLIDE TITLE CAN GO HERE</a:t>
            </a:r>
            <a:endParaRPr lang="en-US" sz="5600" dirty="0">
              <a:solidFill>
                <a:srgbClr val="FFFFFF"/>
              </a:solidFill>
              <a:latin typeface="Cabin Bold"/>
              <a:cs typeface="Cabin Bold"/>
            </a:endParaRPr>
          </a:p>
        </p:txBody>
      </p:sp>
    </p:spTree>
    <p:extLst>
      <p:ext uri="{BB962C8B-B14F-4D97-AF65-F5344CB8AC3E}">
        <p14:creationId xmlns:p14="http://schemas.microsoft.com/office/powerpoint/2010/main" val="23332145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rgbClr val="F05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1991678"/>
            <a:ext cx="8229600" cy="2021522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>
              <a:defRPr sz="44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56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BUMP SLIDE TITLE CAN GO HERE</a:t>
            </a:r>
            <a:endParaRPr lang="en-US" sz="5600" dirty="0">
              <a:solidFill>
                <a:srgbClr val="FFFFFF"/>
              </a:solidFill>
              <a:latin typeface="Cabin Bold"/>
              <a:cs typeface="Cabin Bold"/>
            </a:endParaRPr>
          </a:p>
        </p:txBody>
      </p:sp>
    </p:spTree>
    <p:extLst>
      <p:ext uri="{BB962C8B-B14F-4D97-AF65-F5344CB8AC3E}">
        <p14:creationId xmlns:p14="http://schemas.microsoft.com/office/powerpoint/2010/main" val="233321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19" y="599703"/>
            <a:ext cx="7984651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00AEE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00AEE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3144" y="1600200"/>
            <a:ext cx="7993656" cy="358546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Lucida Grande"/>
              <a:buChar char="»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4pPr>
            <a:lvl5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679271" y="6488002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EBDF319-9836-5844-803B-28E653005CFF}" type="slidenum">
              <a:rPr lang="en-US" sz="1200" b="0" i="0" cap="none" normalizeH="0" smtClean="0">
                <a:solidFill>
                  <a:srgbClr val="00AE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200" b="0" i="0" cap="none" normalizeH="0" dirty="0">
              <a:solidFill>
                <a:srgbClr val="00AE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97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7992180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35BDB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35BD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3144" y="1600200"/>
            <a:ext cx="7993656" cy="358546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Lucida Grande"/>
              <a:buChar char="»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4pPr>
            <a:lvl5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690033" y="6498764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EBDF319-9836-5844-803B-28E653005CFF}" type="slidenum">
              <a:rPr lang="en-US" sz="1200" b="0" i="0" cap="none" normalizeH="0" smtClean="0">
                <a:solidFill>
                  <a:srgbClr val="35BD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200" b="0" i="0" cap="none" normalizeH="0" dirty="0">
              <a:solidFill>
                <a:srgbClr val="35BDB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7992180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71707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3144" y="1600200"/>
            <a:ext cx="7993656" cy="358546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Lucida Grande"/>
              <a:buChar char="»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4pPr>
            <a:lvl5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679271" y="6488002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EBDF319-9836-5844-803B-28E653005CFF}" type="slidenum">
              <a:rPr lang="en-US" sz="1200" b="0" i="0" cap="none" normalizeH="0" smtClean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200" b="0" i="0" cap="none" normalizeH="0" dirty="0">
              <a:solidFill>
                <a:srgbClr val="7170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89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8171810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F051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F051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3144" y="1600200"/>
            <a:ext cx="3981387" cy="358546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Lucida Grande"/>
              <a:buChar char="»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4pPr>
            <a:lvl5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885043" y="1588968"/>
            <a:ext cx="3981387" cy="358546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Lucida Grande"/>
              <a:buChar char="»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4pPr>
            <a:lvl5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679271" y="6488002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EBDF319-9836-5844-803B-28E653005CFF}" type="slidenum">
              <a:rPr lang="en-US" sz="1200" b="0" i="0" cap="none" normalizeH="0" smtClean="0">
                <a:solidFill>
                  <a:srgbClr val="F051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200" b="0" i="0" cap="none" normalizeH="0" dirty="0">
              <a:solidFill>
                <a:srgbClr val="F051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98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8171810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00AEE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00AEE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3144" y="1600200"/>
            <a:ext cx="3981387" cy="358546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Lucida Grande"/>
              <a:buChar char="»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4pPr>
            <a:lvl5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885043" y="1588968"/>
            <a:ext cx="3981387" cy="358546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Lucida Grande"/>
              <a:buChar char="»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4pPr>
            <a:lvl5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679271" y="6488002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EBDF319-9836-5844-803B-28E653005CFF}" type="slidenum">
              <a:rPr lang="en-US" sz="1200" b="0" i="0" cap="none" normalizeH="0" smtClean="0">
                <a:solidFill>
                  <a:srgbClr val="00AE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200" b="0" i="0" cap="none" normalizeH="0" dirty="0">
              <a:solidFill>
                <a:srgbClr val="00AE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82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8171810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35BDB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35BD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3144" y="1600200"/>
            <a:ext cx="3981387" cy="358546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Lucida Grande"/>
              <a:buChar char="»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4pPr>
            <a:lvl5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885043" y="1588968"/>
            <a:ext cx="3981387" cy="358546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Lucida Grande"/>
              <a:buChar char="»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4pPr>
            <a:lvl5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679271" y="6488002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EBDF319-9836-5844-803B-28E653005CFF}" type="slidenum">
              <a:rPr lang="en-US" sz="1200" b="0" i="0" cap="none" normalizeH="0" smtClean="0">
                <a:solidFill>
                  <a:srgbClr val="35BD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200" b="0" i="0" cap="none" normalizeH="0" dirty="0">
              <a:solidFill>
                <a:srgbClr val="35BDB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61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8171810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71707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3144" y="1600200"/>
            <a:ext cx="3981387" cy="358546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Lucida Grande"/>
              <a:buChar char="»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4pPr>
            <a:lvl5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885043" y="1588968"/>
            <a:ext cx="3981387" cy="358546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Lucida Grande"/>
              <a:buChar char="»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4pPr>
            <a:lvl5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679271" y="6488002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EBDF319-9836-5844-803B-28E653005CFF}" type="slidenum">
              <a:rPr lang="en-US" sz="1200" b="0" i="0" cap="none" normalizeH="0" smtClean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200" b="0" i="0" cap="none" normalizeH="0" dirty="0">
              <a:solidFill>
                <a:srgbClr val="7170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65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6" y="5336917"/>
            <a:ext cx="9151135" cy="178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2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0" r:id="rId2"/>
    <p:sldLayoutId id="2147483712" r:id="rId3"/>
    <p:sldLayoutId id="2147483713" r:id="rId4"/>
    <p:sldLayoutId id="2147483714" r:id="rId5"/>
    <p:sldLayoutId id="2147483723" r:id="rId6"/>
    <p:sldLayoutId id="2147483724" r:id="rId7"/>
    <p:sldLayoutId id="2147483725" r:id="rId8"/>
    <p:sldLayoutId id="2147483726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39" r:id="rId18"/>
    <p:sldLayoutId id="2147483740" r:id="rId19"/>
    <p:sldLayoutId id="2147483741" r:id="rId20"/>
    <p:sldLayoutId id="2147483742" r:id="rId21"/>
    <p:sldLayoutId id="2147483743" r:id="rId22"/>
    <p:sldLayoutId id="2147483744" r:id="rId23"/>
    <p:sldLayoutId id="2147483745" r:id="rId24"/>
    <p:sldLayoutId id="2147483747" r:id="rId2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5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s+linework_WHITE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9077"/>
            <a:ext cx="9144000" cy="177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8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12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12" Type="http://schemas.openxmlformats.org/officeDocument/2006/relationships/image" Target="../media/image2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651000" y="3821114"/>
            <a:ext cx="5349875" cy="656284"/>
          </a:xfrm>
        </p:spPr>
        <p:txBody>
          <a:bodyPr/>
          <a:lstStyle/>
          <a:p>
            <a:r>
              <a:rPr lang="en-US" dirty="0" smtClean="0"/>
              <a:t>Understanding Your Network: </a:t>
            </a:r>
          </a:p>
          <a:p>
            <a:r>
              <a:rPr lang="en-US" dirty="0" smtClean="0"/>
              <a:t>Engaging Stakeholders &amp; Leveraging Assets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651000" y="4579419"/>
            <a:ext cx="6264275" cy="312007"/>
          </a:xfrm>
        </p:spPr>
        <p:txBody>
          <a:bodyPr/>
          <a:lstStyle/>
          <a:p>
            <a:r>
              <a:rPr lang="en-US" dirty="0" smtClean="0"/>
              <a:t>Liz Schrayer, Schrayer &amp; Associates, Inc.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1651000" y="4972790"/>
            <a:ext cx="5570538" cy="376335"/>
          </a:xfrm>
        </p:spPr>
        <p:txBody>
          <a:bodyPr/>
          <a:lstStyle/>
          <a:p>
            <a:r>
              <a:rPr lang="en-US" smtClean="0"/>
              <a:t>June 24, </a:t>
            </a:r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94620" y="599703"/>
            <a:ext cx="6849180" cy="502692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We Break Through the Noise?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Health refor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 rot="20865647">
            <a:off x="612604" y="1846387"/>
            <a:ext cx="3215742" cy="2130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ACA 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604336">
            <a:off x="2816248" y="4365154"/>
            <a:ext cx="3810000" cy="1085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2656">
            <a:off x="4891602" y="1417501"/>
            <a:ext cx="3690474" cy="26941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764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of Engagement</a:t>
            </a:r>
          </a:p>
        </p:txBody>
      </p:sp>
      <p:sp>
        <p:nvSpPr>
          <p:cNvPr id="587782" name="Text Box 6"/>
          <p:cNvSpPr txBox="1">
            <a:spLocks noChangeArrowheads="1"/>
          </p:cNvSpPr>
          <p:nvPr/>
        </p:nvSpPr>
        <p:spPr bwMode="auto">
          <a:xfrm>
            <a:off x="227297" y="2746132"/>
            <a:ext cx="1752600" cy="1477328"/>
          </a:xfrm>
          <a:prstGeom prst="rect">
            <a:avLst/>
          </a:prstGeom>
          <a:solidFill>
            <a:srgbClr val="35BDB2"/>
          </a:solidFill>
          <a:ln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endParaRPr lang="en-US" b="1" dirty="0">
              <a:solidFill>
                <a:srgbClr val="A50021"/>
              </a:solidFill>
            </a:endParaRPr>
          </a:p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</a:t>
            </a:r>
          </a:p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Lobbying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 b="1" dirty="0">
              <a:solidFill>
                <a:srgbClr val="A50021"/>
              </a:solidFill>
            </a:endParaRPr>
          </a:p>
        </p:txBody>
      </p:sp>
      <p:sp>
        <p:nvSpPr>
          <p:cNvPr id="587785" name="Text Box 9"/>
          <p:cNvSpPr txBox="1">
            <a:spLocks noChangeArrowheads="1"/>
          </p:cNvSpPr>
          <p:nvPr/>
        </p:nvSpPr>
        <p:spPr bwMode="auto">
          <a:xfrm>
            <a:off x="4876800" y="4648200"/>
            <a:ext cx="2819400" cy="1384995"/>
          </a:xfrm>
          <a:prstGeom prst="rect">
            <a:avLst/>
          </a:prstGeom>
          <a:solidFill>
            <a:srgbClr val="35BDB2"/>
          </a:solidFill>
          <a:ln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Effective</a:t>
            </a:r>
          </a:p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Communications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87786" name="Text Box 10"/>
          <p:cNvSpPr txBox="1">
            <a:spLocks noChangeArrowheads="1"/>
          </p:cNvSpPr>
          <p:nvPr/>
        </p:nvSpPr>
        <p:spPr bwMode="auto">
          <a:xfrm>
            <a:off x="6477000" y="2590800"/>
            <a:ext cx="2514600" cy="1384995"/>
          </a:xfrm>
          <a:prstGeom prst="rect">
            <a:avLst/>
          </a:prstGeom>
          <a:solidFill>
            <a:srgbClr val="35BDB2"/>
          </a:solidFill>
          <a:ln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Citizen</a:t>
            </a:r>
          </a:p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Advocacy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2" name="Picture 11" descr="sto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1800" y="1447800"/>
            <a:ext cx="2581275" cy="2809388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ight Arrow 12"/>
          <p:cNvSpPr/>
          <p:nvPr/>
        </p:nvSpPr>
        <p:spPr>
          <a:xfrm>
            <a:off x="2057400" y="2971800"/>
            <a:ext cx="914400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3649316">
            <a:off x="4083381" y="4393997"/>
            <a:ext cx="823533" cy="4837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10800000">
            <a:off x="5486400" y="2971800"/>
            <a:ext cx="914400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37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77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7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7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77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7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7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77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7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7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2" grpId="0" animBg="1"/>
      <p:bldP spid="587785" grpId="0" animBg="1"/>
      <p:bldP spid="587786" grpId="0" animBg="1"/>
      <p:bldP spid="13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619" y="599703"/>
            <a:ext cx="7842302" cy="502692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Most Powerful Interest Groups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http://media.fontbureau.com/images/posts/2010/Fortune-finallogo.gif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35"/>
          <a:stretch/>
        </p:blipFill>
        <p:spPr bwMode="auto">
          <a:xfrm>
            <a:off x="2869892" y="1413444"/>
            <a:ext cx="3491755" cy="73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idx="10"/>
          </p:nvPr>
        </p:nvSpPr>
        <p:spPr>
          <a:xfrm>
            <a:off x="1569831" y="2278483"/>
            <a:ext cx="6346259" cy="417747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Fortune Magazine </a:t>
            </a:r>
            <a:r>
              <a:rPr lang="en-US" dirty="0"/>
              <a:t>“Power 25 </a:t>
            </a:r>
            <a:r>
              <a:rPr lang="en-US" dirty="0" smtClean="0"/>
              <a:t>Survey”</a:t>
            </a:r>
          </a:p>
        </p:txBody>
      </p:sp>
      <p:sp>
        <p:nvSpPr>
          <p:cNvPr id="5" name="AutoShape 4" descr="data:image/jpeg;base64,/9j/4AAQSkZJRgABAQAAAQABAAD/2wCEAAkGBxEQEhUUEBIWFRUXFxgUFxQYFhYaFxcXFRcXFhYYFhcYHCggGBomHRYZITIiJyosLi4uGB8zODMsNygtLisBCgoKDg0OGxAQGy8kICQ0NzA0LCwtNiwsLC8sLDI0LCwtLCwtLCwsLDQ3Ly40LCwsLCwsLDAsLCwsLCwsLCwsLP/AABEIAGkB4QMBEQACEQEDEQH/xAAbAAEAAwEBAQEAAAAAAAAAAAAABQYHBAMCAf/EAEkQAAIBAgEFCgsGBQMDBQAAAAECAAMEEQUGEiExByJBUWFxcoGRshMUFzI0VHOCkqHRIzNCUrGzNUNTYsGTotIWg/AVY8LD0//EABsBAQACAwEBAAAAAAAAAAAAAAAEBQIDBgEH/8QAOxEAAgECAQcJCAIDAAIDAAAAAAECAwQRBRIhMUFRcRMUM2GBkaGxwQYWMjRT0eHwInJCUrIVkiRD0v/aAAwDAQACEQMRAD8A3GAIAgCAIAgCAIAgCAcOW8pra0HrOMQg2cLEnAKOckTCpNQi5MkWtvK4qxpR2+BTfKcnqzfGv0kTnq3F57uT+ou4eU5PVm+NfpHPVuHu5P6i7h5Tk9Wb41+kc9W4e7k/qLuHlOT1ZvjX6Rz1bh7uT+ou4HdOT1Z/jX6Rz1bh7uT+ou4vVpcrVRKiHFXUOp5GGI/WTYtSWKOeqU5U5uEtaeHce09MBAEAQBAKTlPdEpUar01os4RiumHABI1HAYceI6pDneKMmsC/oZBqVacZuaWKxwwOXynJ6s3xr9Jjz1bjb7uT+ou4eU5PVm+NfpHPVuHu5P6i7h5Tk9Wb41+kc9W4e7k/qLuHlOT1ZvjX6Rz1bh7uT+ou4sWaucyX4fRQoyEYqSDqYam1coI6pvo11VxKzKGTp2bji8U9vDYT03lcIAgHLlW9FCjUqkaQpoz6OOGOiMcMZjOWbFy3G63o8tVjTTwxeHeUnynJ6s3xr9JD56txfe7k/qLuHlOT1ZvjX6Rz1bh7uT+ou4eU5PVm+NfpHPVuHu5P6i7h5Tk9Wb41+kc9W4e7k/qLuHlOT1ZvjX6Rz1bh7uT+ou4eU5PVm+NfpHPVuHu5P6i7j7XdOpcNtU6mU/Se89W48fs7U2VF3M67fdIs289Kyc6qR/tYn5TJXkHrTNM/Z+5j8Li+37omsn50WVfAU7hMTsVjoN2PgZujXpy1Mr62TbqjpnB4b1pXhiTE2kIQBAEApmWc/wBLavUomgzFDhpBwAcQDsw5ZEndqEnHDUXttkOVejGqppY9RxeU5PVm+NfpMOercb/dyf1F3DynJ6s3xr9I56tw93J/UXcPKcnqzfGv0jnq3D3cn9Rdw8pyerN8a/SOercPdyf1F3DynJ6s3xr9I56tw93J/UXcPKcnqzfGv0jnq3D3cn9Rdx9pum0eG3qdTIf1wnvPY7mYv2dqbJruZIWm6HYvhpGpT6SY/NC0zV5TevQR6mQbuPw4S4P74FhyflShcDGjVSp0WBI5xtE3xnGXwvErK1tVovCpFrijsmZoEAh85MpvRWnToANXrN4OkD5owGLu39qqMeyaqs3HBR1snWNtCq5TqvCEFi9/Ul1tlTvbJBcNQq29e/rKgqPUavojBtR0KeIVRjwCRZRWdmtOT4lzSrTdFVYTjRg3gko46t7wbfae+T73wFHxq0aqbdGKXFpVYu1ILhpNSJJIKgg6OOBHFwZRlmxz4Y4bU9hrrUeVq83rpZ7WMZx0KW5PZp1Y60y4f+rW/wDVXtkrlI7yj5rW/wBWdszNAgCAIAgCAIAgCAIBnG6tlTE07ZTs+1f5hB3j2SBeT1QOo9nrbRKu+C9fTxM+kA6YQBAEAQDVdy/KfhLZqLHfUW1dB8WXsOkOYCWdnPGGbuOOy9b5ldVVql5rX6FzksohAEAQCKznyp4rbVKv4gME5XbUvzOPVNVaeZByJlhbc4uI09m3gtZhhPHr5ZTH0EQeiAIAgFhzCyn4veJicEqfZN72GgfiAHMTN9tPMqLr0FXle25a1lhrjpXZr8DZ5bnCiAIBE52+hXPsX7pmqv0cuBNyd83T/svMw2Ux9BEAQBAEAQBAEAEQCWyPnJdWhHgqp0f6bb5Ow+b1YTbTrThqZCucn29wv5x071of57cTS8188qN5gjDwVb8hOpuPQbh5tvPLGjcxqaHoZyl/kmra/wA1/KO/dx++os8kFSIBiOevp9x0x3FlPX6WR32S/k6fD1ZCzSWAgCAIAgCAIAgH1TcqQykqw2MCQRzEaxPdWk8klJYNYouebu6BWpEJdY1aezT/AJi8/wCcfPlMl0ruUdE9K8Sivch06izqH8Xu2P7eRptnd06yLUpMGRhiGGw/+cUsYyUlijk6tKdKThNYNEHllhTv7J381hWog8AqOFZeshGAmmpoqxb60T7VOdnWhHWs2XYsce7FEJlW2uKmUrgWtY0qgtlYYBTp69SHSB0QTwiaZxk60s14PAsLepRhYU3WhnRc3v0dejXwPrId3b08kV3xOOjVFcMcWNdhokHnJXAcoinKKoN8ceJ5d0q08pwjs0ZuGrNWnw04lS/6Nv8A8h7TIvNqhc/+Ws95tEtzhBAEAQBAEAQBAEA+KtQIpZjgFBJPEAMSZ43hpPYxcmorWzBssZQNzXqVm/GxIHEuxR1KBKWc8+TlvPo1tQVCjGkti8dviccwN4gCAIAgFhzEyn4veJicFqfZN72GifiA7TN9vPNqLr0FZle35a1lhrjpXZr8DZ5bnCCAIAgGZ7quVNKpTt1OpB4R+k2pR1LifeErryeLUTq/Z+2zYSrPboXBa/3qKHIR0YgCAIAgDm1csA3XNvKfjVtSq8LLg3I671vmDLqlPPgpHzy+t+b15U9i1cNhJzYRBAInO30K59i/dM1V+jlwJuTvm6f9l5mGymPoIgCAIBPZu5q1r5Gek9NQraB0ywOOAOrBTq1zfSoSqLFFde5TpWklGabxWOjD7oka+5zeqMVai/IHYH/coE2OzqLcRIZftW9KkuxejK3lLJla2bRr02Q8GOw9FhqPVI84Sg8JItaFxSrxzqck/wB3HJMDeIAgH6CQcQSCNYI1EEbCCNhg8ax0M1rMHOY3dM0qx+2pjWf6ibA3ONh5weGWltXz1g9aOLyxk5W0+Upr+D8Hu+34LbJRTGI56+n3HTHcWU9fpZHfZL+Tp8PVkLNJYCAIB15Jye1zWSihAZyQC2OGpS2vAE7FmcIOclFbTRcV40KUqstS3ccC0+TW7/q0Piqf8JJ5nPeio94bb/WXh9yKytmde2wLNTDqNrUzpYc4wDfKap29SGlruJlvla1rvNUsHuej8eJATQWQgCAIBZMyc5GsqoVz9g5wccCk6hUHFhw8nMJIt63Jy06iqypk9XVPGK/mtXX1fbrNYyrk6ndUjTqjFTgQQcGUjWrIeAg68ZZzgpxwZxtvcTt6inDWu570+ohqVDKVDUPF7kbBVctSq4cAfBWDc4wmpKrHc/Bk6U7GrpedDqX8o9mLTR+22Qa1aotS+angraaW9IEU9MbHqMddRhwbAIVKUnjPuX7pPJ3tKlB07ZPF6HKWvDclqS8SySQVYgCAIAgCAIAgCAIBUN0vKvgbXwSnfVjoe4MC5/RfekW7nmwzd5d5CtuVuOUeqGnt2ffsMmlWdmIAgCAIAgDmgG6Zs5T8atqVXhK4N013rfMfOXVGefBSPnl9b83uJU9mzg9RKTYRBAPK6uFpIzucFRSzHiCjEnsE8bSWLM6cJVJKEdb0d5guUr1rirUqv5zsWw4sdg6hgOqUkpOUnJ7T6NQoxo04046ksPz2nNMTaIAgCAIAgGg7lOU8DVt2O37VOcYK47p7ZOsp6XHtOZ9obbFRrLg/T1NHlgcuIBE52+hXPsX7pmqv0cuBNyd83T/svMw2Ux9BEAQBANO3JfuK3tR3FljZfC+JyXtF00OHqy9Sac8cmVMnUrmm1Osukp7QeAqeAjjmM4KawZut7ipQmqlN4NGH5aya1rXqUX1lDgD+ZTrVusEdeIlNUg4ScWfQLW4jcUY1Y7fB7UcUwJAgCAd2Q8pG1uKdYbEYaXKh1OOXek9eEzpzzJKRGu7dXFGVJ7Vo47PE3kHHZLs+dGJZ6+n3HTHcWU9fpZHfZL+Tp8PVkLNJYCAIBO5i/wAQt+k/7VSb7fpY/uwrsrfJVOC/6RtctzghAMt3Sc3loOtxSXBKh0XUbA+sgjiBAPWOWVt3RUXnLadfkO/lVi6M3i46uH4KTIZfiAIAgGx7n2UjXs00ji1MmkfdwK/7SstrWedTXVoOGyzbqjdPDVLT36/HEsskFUIAgCAIAgCAIAgCAIAgGMZ+ZU8ZvHwOKUvsl4t6d+fixHMolTczz6j6tB3WSLbkLWOOuWl9urw82V6Ry0EAumS82vCZKq1dH7Rm8MnHo0sRgOcafaJMhRxoOW3X3FDcZQzMowp4/wAVofGX20FLkMvhAEAQC/7lOU8GqW7HaPCpzjBXHZonqMnWU9Lh2nNe0NtjGNdbND9PU0mWBywgFL3UMqeDt1oqd9WOvoJgW7TojmJkS8nhHN3l7kG25Su6r1R83q9fAyuVh2IgFhzDyULm7UMMUpg1GB2HDUoPOxHYZItoZ9TgVeV7nkLZ4PTLQvXwI3L2TjbXFWkdisdHlQ60+RE11IZknEl2ldV6Eam9eO04JrJIgCAd2Q8om2uKdYfgYFuVTqcfCTM6c8ySkR7ugq9GVJ7V47DeEcMAQcQRiDxg7Jdnzppp4M+oPCJzt9CufYv3TNVfo5cCbk75un/ZeZhspj6CIAgCAaduS/cVvajuLLGy+F8TkvaLpocPVl6k054QDLt1egBcUnG1qRU+4xw7/wApW3q/mmdd7PTboTjufmvwUiQzoBAEAGAbtm1WL2lux2mjTJPLoDGXVF404vqPnd9BQuakV/s/MyPPX0+46Y7iyrr9LI7TJfydPh6shZpLAQBAJ3MX+IW/Sf8AaqTfb9LH92Fdlb5KpwX/AEja5bnBCAV7P6gHsK2P4Qrj3WU/pjNFysaTLPI83G8h16O9GMSoO7EAQBANF3I62q5TgBpN8QcHuCT7J/Ejl/aOGmnLiu7D7mhyecyIAgCAIAgCAIAgCAIBE505U8VtalUedhop021L2beYGaq08yDZMyfbc4uI09m3gtZhspj6EIB7Wds1aolNPOdgg52OGP8AmZRi5NJGurUVODnLUlj3G92lqtKmtNRvVUIByAYS7jFJYI+c1Kkqk3N628TD84cneLXNWlwKx0eg2+X5EdkpqsMybifQLKvy9CNTetPHaR01koQBAO3IuUDbV6dYfgYEjjU6nHWpMzpzzJKRHuqCr0ZUntXjs8TeabhgCpxBAIPGDsl2tJ86aaeDPqDwxTPbKnjN3UYHFE+yTmTHE9bYnslRcTz6jZ3uSrbkLaKet6X2/ggpoLEQDVtzDJngrY1WG+rNiOgmKr2nSPWJZ2cMIZ2847L1xyldU1qj5vX6EVurZMwNK4Ubfsn5xiyHvDsmq9hpUuwl+z1xipUXxXr6GfSCdMIAgCAbBudZT8PaKpO+pHwR5hrQ/CQOoy1tZ51PDccRlq35K5clqlp+/iWiSSoInO30K59i/dM1V+jlwJuTvm6f9l5mGymPoIgCAIBp25L9xW9qO4ssbL4XxOS9oumhw9WXqTTnhAMs3VrkNc00H4KWJ53Y6uxQeuVt48ZpdR1/s9TaoSnvfkvyUqQy/EAQD8JgG8Zu0DTtaCHatKmDz6Ix+cuqSwgl1Hzq9mp3FSS2t+ZkWevp9x0x3FlXX6WR2uS/k6fD1ZCzSWAgCATuYv8AELfpP+1Um+36WP7sK7K3yVTgv+kbXLc4IQCuboNwEsKvG2ig5dJhj8seyR7l4UmWmRqbneQ6sX3IxqVJ3QgCAIBo+5HRwW4fjamnwB2/+wSwslokzlvaOf8AKnDdi+/D7Ggycc0IAgHDlzKItaFSs34FJA422KOskDrmFSeZFyJFrbuvWjSW1+G0reb2f9CvglzhRqbMSfs2PIx83mbtMj0ruMtEtD8C0vch1aX8qP8AKPiuzb2dyLipB1jWOOSyjawP2AIAgCAIBmW6plTTqpbqdSDwj9JtSjqXE+9K68ni1HcdZ7P22bTlWe3QuC1+PkUSQjohALluX5N8JctVI3tFdXTqYqOxQ3aJLs4YzztxRZeuMygqa1yfgvzh4mrSzOOM43V8m4GlcAbfsn5xiyf/AC+Ur72GlS7DqPZ64xU6L4ryfoZ9IJ0wgCAIBr25vlPw9oEJ31E+DPR20zzaO990y1tJ51PDccTlu25K5clqlp7dvjp7SQzwyr4raVHBwcjQTpPqB6tZ6pnXqZkGyNk225xcxg9Wt8F+4GIynO/EA97G0avUSknnOwQcmJwx5ht6plGLk0ltNdWrGlTlUlqSxN8tLdaSJTQYKihFHEFGA/SXcUksEfOKlSVSbnLW9PecGc+TPGrWrS/EVxXprvl+Y+cwrQz4NEiwuOb3EamzbweswuUp9DEAQBALXubZT8Dd+DJ3tYaHvriyHvD3hJVpPNnhvKbLlvyttnrXHT2bfR9hrstDiiJzt9CufYv3TNVfo5cCbk75un/ZeZhspj6CIAgCAaduS/cVvajuLLGy+F8TkvaLpocPVl6k054jcu5bo2dMvVbooPOc8Sj/ADsE11KsaaxZKtLOrdTzILi9i4mJ5TvnuKr1annO2keIcAA5AAB1SnnJyk5M76hRjQpxpx1I5ZibhAEAk828lm7uadLDFSdJ+Smut8ecb3nYTZShnzUSJfXKtqEqm3Zxer79husuj54Yjnr6fcdMdxZT1+lkd9kv5Onw9WQs0lgIAgE7mL/ELfpP+1Um+36WP7sK7K3yVTgv+kbXLc4I/GYAYk4AayTsEHqTbwRku6BnIt3UWnRONKmSdLgd9mI/tAxAPDieSVdzWU3hHUjs8j5PdtB1KnxS2bl995UpFLoQBABMA2jMXJZtrOmrDB3xquOIvsB5QoUdUt7aGZTWJweVrlV7qTWpaF2fnEsE3laIAgGd7q2Vfu7ZT/7r/MIO3SPUJAvamqHadP7PW3xV3wXr6eJncgHTkpkfOG6tPuapC/023yfCdnVhNtOrOHwsh3NhQuekjp3rQ+/74l2yXulUzgLmiVP5qe+XrU6x85Lher/JFDcez01poyx6noffq8iz2Gc1nX+7uEx/Kx0W+FsDJMa1OWplRVyddUvig+zSu9EsrA7DjNpDaw1n7B4eV3cLSRqjnBUUsTyKMTPJNRWLM6dOVSahHW9BgmUbxq9V6r+c7FjyY7B1DAdUpJScm5PafRqNKNGnGnHUlgc8xNogF7zOzqs7K3FNxUNRmLuVQYYnUACW4FA+cm0K9OnDB6zncp5MubqvnxwzUsFi/wAb8SeXdFsjt8KPc+hm/nlPrK15BuurvObODOWwvbWrSFbBiuKaSOu/XfLrIw2jDmJmFWtSqQccTdZ5PvLW4jUcNG3Bp6Hr2mXyuOuEAQBALTucZT8BdhCd7WHgz0hrpntxX35JtZ5tTDeU+W7flbbOWuOns2/fsO3dRyp4SulBTvaQ0m6bjV2Lh8Rmd5PGWbuNGQLbMous9ctXBfnyKTIZfiAWHMi+tra4Na5YjQUimArMSzaidQ1YLiPem+3nCEs6RWZVo169HkqK1vTpw0L8+ReG3RbIbBVPufUybzyn1nPLIF11d5+puiWJ2+FHOn0JjnlPrDyDdrd3mbZw1KLXNV7dsabtprqK4FtbDAgbGJ6sJX1XFzbjqOqs41Y0IxqrCS0b9WrV1EdNZKEAQD6p1GVgynBlIZTxMpxB7RPcWtKMZRUk4y1PR3m9ZHv1uaFOsux1DYcR/EOo4jql1TnnxUltPnVzQdCrKm9jOXO30K59i/dMxr9HLgbsnfN0/wCy8zDZTH0EQBAEAlsi5x3NmrLQZQGOkcVB14AcPIJtp1p01hEhXWT6FzJSqrVo14HZcZ75QcYeH0eiiA9pBmbuar2miGRrOLxzMeLZA3Nw9Ri1R2djtZiSe08E0NtvFljCEYRzYJJbloPOeGYgCAfdCi1RgiKWZjgqgYkniE9SbeCMZzjCLlJ4JbTYcys2hY0iXwNZ8C5GxQNiKeIcfCeqWtvR5NadbOHyplB3dTCPwrV19ZZJIKsxHPX0+46Y7iynr9LI77JfydPh6shZpLAQBAOjJ169vUWrSIDoSVJGI1gqdXMTMoycXnI1VqMK1N056mT/AP19f/1E/wBNZv51V3lb/wCEs/8AV95FZTy/dXIwr1mZfy6lXrVQAeuap1Zz+JkyhY29B404JPfrfeyNmsliAIAgFuzCzYNzUFaqv2KHEY/zGGwDjUHb2cclW1DPec9XmUmV8oqhB0oP+b8F993fuNalocYIAgCAYXnRWqvd1mrIyMWOCMMCEG9TnGiBrGo6zKas25tyPoVhCnC2hGm8VhrW/b49pFzUTBAEAGAfdKs6eYzL0WI/SeptajGUIy+JJ8dJ0f8Aqtx6xW/1an/Ke58t77zVzah/pH/1X2PKreVX1PVqN0nY/qYcm9bM40qcfhilwSR4zE2CAIAgCAIAgCAIAgH1SqFWDKcCpDA8RBxB7Z6nhpMZRUk4vUz0vLlqtR6jnFnYsTyk46uSeybk8WY0qcacFCOpaDxmJsEAQBAEAQBAEAQBANK3Kcp6VOpbsdaHwidFtTAcza/flhZT0OJyntDb4TjWW3Q+K1eHkWjO30K59i/dMk1+jlwKnJ3zdP8AsvMw2Ux9BEAQBALXm3m6L2yraGArJVxpnj3i4oTxH5HrkmlR5Sm8NaZTX1/zW6hnfC1p73p/dhVWUgkEEEEgg6iCNRBHAQZHLhNNYo/J4eiAIB25Gyd4zWSkKi0yxwDPjhjxDDax4Bqx45nThnyUccCPdV+QpOpmt4bF+6t+s1/NzNehYjFBpVCMGqt5x5B+Ucg68Za0qEaerXvOJvcpVrt/y0R3LV+WTk3FeIBiOevp9x0x3FlPX6WR32S/k6fD1ZCzSWAgCAIAgCAIAgHvZWVWu2jRptUbiUE4c/ABymZRi5PBLE11a1Oks6pJJdZe83Nzs4h70jDb4FTjj7Rx+i9vBJlK0eufcc7e5eWDhb/+z9F6vuNDpUlRQqgKoGAAGAAGwADZJ6WGhHMSk5PGTxbPuenggCAIBw5WyPQul0a9MMOA7GXosNYmE6cZrCSJFvdVbeWdSlh5PijP8tbnFVMWtXFRfyPgH6m81uvCQalnJaYPE6S1y/TlorrB71pXdrXiU29sqtBtGtTameJgRjzHYeqRJRcXhJYF7SrU6qzqck11HPMTaIAgCAIAgCAIAgH5jAP2AIAgCAIAgCAIAgCAIAgCAIAgCAIBLZq5T8VuqVQnBcdB+g+o9mo9U20Z5k0yFlC35xbyht1riv3A1zOz0K59i/dMtK/Ry4HF5O+bp/2XmYbKY+giAIAgGnbkv3Fb2o7iyxsvhfE5L2i6aHD1Zz7pGbOON1RXWPvlHCB/MHKOHk18BxxuqP8AnHt+5tyJlHD/AOPUf9X6fbuM5kA6gQBAEHhqeYed3jAFC4b7YDeuf5gHH/ePnt45ZW1xnfxlr8zkMr5L5F8tSX8dq3fjyLrJhQiAYjnr6fcdMdxZT1+lkd9kv5Onw9WQs0lgIAgElm3YLc3VKjUJCuWBK4Y6kZtWIPComylBTmosiX1eVC3nVjrW/ikaH5NrP+pW+JP+En8zhvZzPvBc/wCse5/ceTaz/qVviT/hHM4b2PeC5/1j3P7n2m5zZDa1Y87j/Cie8zp9Zi8v3T1KPd+SQtMy7Cnstwx/vLP8mJEzjbUlsI1TK95PXPDho8icoUEQaKKFUbAoAA6hNySWhFfKcpvGTxfWek9MRAEAQBAEAQBAPOvRVxouoYHaGAI7DPGk9DMozlB4xeD6ivX2YthV1ikaZ46bFR8OtflNErWm9mHAs6WWrunrlncVj46/EgrrcxX+VckcjoG+alf0mh2W6RY0/aN/50+54eeJH1dzS6HmVqJ59Nf0UzB2U9jRJj7Q0H8UZLufqjxG5vffnt/9Sp/+U85nU3r97DP3gtN0u5f/AKPeluaXJ86tSHMHb9QJ6rKe1o1y9oaGyEvBfc6V3OqdPXcXoA5EVMOtnP6TLmaXxSNTy/OeilS8cfJI+DkbIlEfaXRqniWppdWFFcZ5ydvHXLH96jLneVar/jTzeKw/6ZbbfM/J6gYWynp6THr0iZKVvSWwpZ5VvJPTUfZo8jtp5BtF822ojmpJ9JmqUFqiu40SvbmWupLvZ9tka2O23pf6afSe8nDcjFXddf5y72ctbNaxbba0upAp7VwmLoU3/ijdHKV3HVUl34+ZF3e57YvjoCpTPGrk/J9KapWlN6tBLp5du4/FhLivtgV3KO5rWXXb1lcflcFT8QxBPUJolZSXwss6PtDTeirBrrWnw0epUsp5IuLY4V6TJwaRGKnmcYqTyYyLOnKHxLAuqF1RrrGlJPz7tZxTAkCAIAgFz3P816V2KlS4UsikIoDMuLYYtiVIOwr2mS7ahGpi5aiiyxlKpbOMKTwb0vRjo2a+0vVLNGwXZbUz0hpd7GTVb0l/ic7LKl5L/wCx9mjyOlMgWY2W1Ef9pPpMuSgv8V3Gp31y9dSXez8fN6zbba0T/wBpPpDo03/iu49V9crVUl3s5K+ZuT322yjoll7pEwdtSew3QyteR1VH26fMzXPfIa2Vxo0wfBuoZMTjhwMMTrOvX7wlfcUlTngtR1WSryV1Qzp/Eng/T96ivzQWYgCADANUtMqeM5HqsTi6UalJ+PFFwBPOMD1yyU8+3fA4+pbchlSKWpyTXazK5WnYCAIAgGnbkv3Fb2o7iyxsvhfE5L2i6aHD1ZeWAOo6xxSac8ngY9nzm34nV0qY+wqHe/2NtKH9Ryc0qbijycsVqZ3GScoc6p5svjjr61v+/wCSsyOWwgCAfqOVIKkgg4gjUQRrBB4DPTxpNYPUa5mRnWLxfBVSBXUcwqAfiXl4x181nb189YPWcXlXJjtpcpD4H4dX2LXJRTGI56+n3HTHcWU9fpZHfZL+Tp8PVkLNJYCAIBO5i/xC36T/ALVSb7fpY/uwrsrfJVOC/wCkbXLc4IQBAEAQBAEAQBAEAQBAEAQBAEAQDLt0rLbtcCjSdlFJd9osRi74Eg4bcBo9plbd1G55qeo67IdnFUHUmk87VisdC/WU57uo3nVHPO7H9TIuc3tLxUqa1RS7Ec4QcQ7JjgbcWWDMbJvjF5TBGKp9q3MmGj/uK/Ob7eGdUXeVmVrjkbWTWt6F2/jE2qW5wYgCAIAgGVZ7NXsb1nt6r01qjwgCsdHS2Pip3p1jHWPxSsuM6nUxi8MTsMlqjd2qjVim46NOvDZp19XYe+St0R8NC9pLUQ6iygA4f3Id63VhzTKF49U1ia7jIMcc63lmvc/R6148TwzrsMmtb+M2bhWLKvgl2EtrIKHXTIAJ1atWyY1oUnHPg+z91GzJ9e+jW5C4WKwxxf32lMkQvhABgG55r5M8VtaVIjfBcX6bb5vmcOqXNGGZBI+e39xzi4lU2bOC1ErNpDEAQBAKfunZN8LaiqBvqLaXuNvW/wAH3ZEu4Ywx3F3kK45O45N6pea1fvWZPKw7MQBAEAn82sp+DpXdFjqq0HK9NFJ+a4/CJvpTwjKO9FbfW+fUo1VrjJdzf38yAmgshAEAQDTtyX7it7UdxZY2Xwvicl7RdNDh6svUmnPHJlTJ9O5pNSqjFWGHKDwEcRB1zGcFOOazdb150KiqQelGI5cyTUtKzUqm0a1bgdT5rD/zUQRKepTcJZrO/tLqFzSVSHdue44JrJIgCAfdCs1NldGKsp0lYbQRwieptPFGM4RnFxksU9hsWZuc631PB8FrIN+vAR+deQ8XAeom1oV1UWnWcPlPJ0rSeMdMHqfo/wB0maZ6+n3HTHcWV9fpZHVZL+Tp8PVkLNJYCAIBO5i/xC36T/tVJvt+lj+7Cuyt8lU4L/pG1y3OCEAQBAEAQBAEAQBAEAQBAEAQBAObKV4tCk9V/NRSx6hs5zsmM5KMW2baFKVapGnHW3gYLdXDVXao5xZ2LHnY4mUjbbxZ9Gp0404KEdS0HlPDMQDUNyvJuhQeuRrqtor0KeI72l2CWVnDCLlvOR9oLjOrRpL/ABXi/wAYF4kw58QBAEAQCobpuTfC2oqAb6i2l7jb1v8AB92RbuGMMdxd5CuOTuOTeqWjtWr7dpk0qzsxAEAQCdzJyb4zeUlIxVD4V+ZMCO1io5iZut4Z9RLtK7KtxyFrJrW9C7fxibXLg4IQBAEAQDyurdaqMjjFWUqRyMMDPGk1gzOnN05qcda0mB31q1Go9N/ORih904Y9e3rlJKLi2nsPo9KqqsI1I6msTwmJsEAQBB4IPRAEAQDTtyX7it7UdxZY2Xwvicl7RdNDh6svUmnPCAQGeObq31HAYCqmJpty8Kk/lP0PBNFejykesscm37tKuL+F6168V+DGKtNkYq4KspKlTtBGogypaw0M7uMlJKUXimfM8MhAEA97G8qUKi1KTaLqcQf8HjB4plGTi8Ua6tKFWDhNYpnrli/NzWesV0S5BIGsAhQDhyap7OWfJy3mFtQVClGknjh9zjmBvEAQCdzF/iFv0n/aqTfb9LH92Fdlb5KpwX/SNrlucEIAgCAIAgCAIAgCAIAgCAIAgCAVzdD9Are5+4sj3XRP92lpkb52Hb5MxqVJ3QgCAbdmX6Db+zH+ZcW/RxOAyp83U4k1NxAEAQBAEAi86fQ7n2NTuGa63Ry4EvJ/zVP+y8zC5Sn0MQBAEAvW5N99X9mveMm2XxM532i6KHF+Rp0sTkxAEAQBAEAxTPr0+46S/tpKi46V/uw73JPydPt82QU0FiIAgCAIAgCAIBp25L9xW9qO4ssbL4XxOS9oumhw9WXqTTnhAEAxXPv0+vzr+2kqLjpZfuw7zJPydPt82QM0FkIAgCAIAgCAIBO5i/xC36T/ALVSb7fpY/uwrsrfJVOC/wCkbXLc4IQBAEAQBAEAQBAEAQD/2Q=="/>
          <p:cNvSpPr>
            <a:spLocks noChangeAspect="1" noChangeArrowheads="1"/>
          </p:cNvSpPr>
          <p:nvPr/>
        </p:nvSpPr>
        <p:spPr bwMode="auto">
          <a:xfrm>
            <a:off x="694619" y="170278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www.mdmunicipal.org/images/pages/N166/AARP_4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19913">
            <a:off x="1536458" y="3511033"/>
            <a:ext cx="3312771" cy="722573"/>
          </a:xfrm>
          <a:prstGeom prst="rect">
            <a:avLst/>
          </a:prstGeom>
          <a:noFill/>
          <a:effectLst>
            <a:reflection blurRad="6350" stA="50000" endA="300" endPos="4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bvrpc.org/bvrpc%20images/nra-sea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3241">
            <a:off x="5633269" y="2890146"/>
            <a:ext cx="1848621" cy="1842418"/>
          </a:xfrm>
          <a:prstGeom prst="rect">
            <a:avLst/>
          </a:prstGeom>
          <a:noFill/>
          <a:effectLst>
            <a:reflection blurRad="6350" stA="50000" endA="300" endPos="4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32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small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-111" charset="0"/>
              </a:rPr>
              <a:t>The Power </a:t>
            </a:r>
            <a:br>
              <a:rPr lang="en-US" b="1" cap="small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-111" charset="0"/>
              </a:rPr>
            </a:br>
            <a:r>
              <a:rPr lang="en-US" b="1" cap="small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-111" charset="0"/>
              </a:rPr>
              <a:t>of the</a:t>
            </a:r>
            <a:br>
              <a:rPr lang="en-US" b="1" cap="small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-111" charset="0"/>
              </a:rPr>
            </a:br>
            <a:r>
              <a:rPr lang="en-US" b="1" cap="small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-111" charset="0"/>
              </a:rPr>
              <a:t>Public Hospital Network</a:t>
            </a:r>
          </a:p>
        </p:txBody>
      </p:sp>
    </p:spTree>
    <p:extLst>
      <p:ext uri="{BB962C8B-B14F-4D97-AF65-F5344CB8AC3E}">
        <p14:creationId xmlns:p14="http://schemas.microsoft.com/office/powerpoint/2010/main" val="412129794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Hospital Stakeholders</a:t>
            </a:r>
          </a:p>
        </p:txBody>
      </p:sp>
      <p:grpSp>
        <p:nvGrpSpPr>
          <p:cNvPr id="2" name="Diagram 3"/>
          <p:cNvGrpSpPr>
            <a:grpSpLocks noChangeAspect="1"/>
          </p:cNvGrpSpPr>
          <p:nvPr/>
        </p:nvGrpSpPr>
        <p:grpSpPr bwMode="auto">
          <a:xfrm>
            <a:off x="2362200" y="1435622"/>
            <a:ext cx="4340225" cy="4368800"/>
            <a:chOff x="1551" y="1088"/>
            <a:chExt cx="2659" cy="2628"/>
          </a:xfrm>
        </p:grpSpPr>
        <p:sp>
          <p:nvSpPr>
            <p:cNvPr id="36869" name="_s481285"/>
            <p:cNvSpPr>
              <a:spLocks noChangeShapeType="1"/>
            </p:cNvSpPr>
            <p:nvPr/>
          </p:nvSpPr>
          <p:spPr bwMode="auto">
            <a:xfrm flipH="1" flipV="1">
              <a:off x="2404" y="1866"/>
              <a:ext cx="28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 dirty="0"/>
            </a:p>
          </p:txBody>
        </p:sp>
        <p:sp>
          <p:nvSpPr>
            <p:cNvPr id="36870" name="_s481286"/>
            <p:cNvSpPr>
              <a:spLocks noChangeArrowheads="1"/>
            </p:cNvSpPr>
            <p:nvPr/>
          </p:nvSpPr>
          <p:spPr bwMode="auto">
            <a:xfrm>
              <a:off x="1922" y="1338"/>
              <a:ext cx="607" cy="607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sz="1200" b="1" dirty="0">
                  <a:solidFill>
                    <a:srgbClr val="000000"/>
                  </a:solidFill>
                </a:rPr>
                <a:t>Physicians/</a:t>
              </a:r>
            </a:p>
            <a:p>
              <a:pPr algn="ctr" eaLnBrk="0" hangingPunct="0"/>
              <a:r>
                <a:rPr lang="en-US" sz="1200" b="1" dirty="0">
                  <a:solidFill>
                    <a:srgbClr val="000000"/>
                  </a:solidFill>
                </a:rPr>
                <a:t>Nurses</a:t>
              </a:r>
            </a:p>
          </p:txBody>
        </p:sp>
        <p:sp>
          <p:nvSpPr>
            <p:cNvPr id="36871" name="_s481287"/>
            <p:cNvSpPr>
              <a:spLocks noChangeShapeType="1"/>
            </p:cNvSpPr>
            <p:nvPr/>
          </p:nvSpPr>
          <p:spPr bwMode="auto">
            <a:xfrm flipH="1" flipV="1">
              <a:off x="2152" y="2305"/>
              <a:ext cx="431" cy="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 dirty="0"/>
            </a:p>
          </p:txBody>
        </p:sp>
        <p:sp>
          <p:nvSpPr>
            <p:cNvPr id="14343" name="_s481288"/>
            <p:cNvSpPr>
              <a:spLocks noChangeArrowheads="1"/>
            </p:cNvSpPr>
            <p:nvPr/>
          </p:nvSpPr>
          <p:spPr bwMode="auto">
            <a:xfrm>
              <a:off x="1551" y="1949"/>
              <a:ext cx="607" cy="60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sz="1200" b="1" dirty="0">
                  <a:solidFill>
                    <a:srgbClr val="000000"/>
                  </a:solidFill>
                </a:rPr>
                <a:t>Community</a:t>
              </a:r>
            </a:p>
            <a:p>
              <a:pPr algn="ctr" eaLnBrk="0" hangingPunct="0"/>
              <a:r>
                <a:rPr lang="en-US" sz="1200" b="1" dirty="0">
                  <a:solidFill>
                    <a:srgbClr val="000000"/>
                  </a:solidFill>
                </a:rPr>
                <a:t>Leaders</a:t>
              </a:r>
            </a:p>
          </p:txBody>
        </p:sp>
        <p:sp>
          <p:nvSpPr>
            <p:cNvPr id="36873" name="_s481289"/>
            <p:cNvSpPr>
              <a:spLocks noChangeShapeType="1"/>
            </p:cNvSpPr>
            <p:nvPr/>
          </p:nvSpPr>
          <p:spPr bwMode="auto">
            <a:xfrm flipH="1">
              <a:off x="2241" y="2583"/>
              <a:ext cx="378" cy="2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14345" name="_s481290"/>
            <p:cNvSpPr>
              <a:spLocks noChangeArrowheads="1"/>
            </p:cNvSpPr>
            <p:nvPr/>
          </p:nvSpPr>
          <p:spPr bwMode="auto">
            <a:xfrm>
              <a:off x="1675" y="2651"/>
              <a:ext cx="620" cy="60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1128" tIns="30564" rIns="61128" bIns="30564" anchor="ctr"/>
            <a:lstStyle/>
            <a:p>
              <a:pPr algn="ctr" eaLnBrk="0" hangingPunct="0"/>
              <a:r>
                <a:rPr lang="en-US" sz="1200" b="1" dirty="0">
                  <a:solidFill>
                    <a:srgbClr val="000000"/>
                  </a:solidFill>
                </a:rPr>
                <a:t>Families</a:t>
              </a:r>
            </a:p>
          </p:txBody>
        </p:sp>
        <p:sp>
          <p:nvSpPr>
            <p:cNvPr id="36875" name="_s481291"/>
            <p:cNvSpPr>
              <a:spLocks noChangeShapeType="1"/>
            </p:cNvSpPr>
            <p:nvPr/>
          </p:nvSpPr>
          <p:spPr bwMode="auto">
            <a:xfrm flipH="1">
              <a:off x="2629" y="2716"/>
              <a:ext cx="148" cy="4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14347" name="_s481292"/>
            <p:cNvSpPr>
              <a:spLocks noChangeArrowheads="1"/>
            </p:cNvSpPr>
            <p:nvPr/>
          </p:nvSpPr>
          <p:spPr bwMode="auto">
            <a:xfrm>
              <a:off x="2222" y="3109"/>
              <a:ext cx="607" cy="60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1128" tIns="30564" rIns="61128" bIns="30564" anchor="ctr"/>
            <a:lstStyle/>
            <a:p>
              <a:pPr algn="ctr" eaLnBrk="0" hangingPunct="0"/>
              <a:r>
                <a:rPr lang="en-US" sz="1200" b="1" dirty="0">
                  <a:solidFill>
                    <a:srgbClr val="000000"/>
                  </a:solidFill>
                </a:rPr>
                <a:t>Business</a:t>
              </a:r>
            </a:p>
            <a:p>
              <a:pPr algn="ctr" eaLnBrk="0" hangingPunct="0"/>
              <a:r>
                <a:rPr lang="en-US" sz="1200" b="1" dirty="0">
                  <a:solidFill>
                    <a:srgbClr val="000000"/>
                  </a:solidFill>
                </a:rPr>
                <a:t>Leaders</a:t>
              </a:r>
            </a:p>
          </p:txBody>
        </p:sp>
        <p:sp>
          <p:nvSpPr>
            <p:cNvPr id="36877" name="_s481293"/>
            <p:cNvSpPr>
              <a:spLocks noChangeShapeType="1"/>
            </p:cNvSpPr>
            <p:nvPr/>
          </p:nvSpPr>
          <p:spPr bwMode="auto">
            <a:xfrm>
              <a:off x="2984" y="2716"/>
              <a:ext cx="150" cy="4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36878" name="_s481294"/>
            <p:cNvSpPr>
              <a:spLocks noChangeArrowheads="1"/>
            </p:cNvSpPr>
            <p:nvPr/>
          </p:nvSpPr>
          <p:spPr bwMode="auto">
            <a:xfrm>
              <a:off x="2935" y="3108"/>
              <a:ext cx="607" cy="607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1128" tIns="30564" rIns="61128" bIns="30564" anchor="ctr"/>
            <a:lstStyle/>
            <a:p>
              <a:pPr algn="ctr" eaLnBrk="0" hangingPunct="0"/>
              <a:r>
                <a:rPr lang="en-US" sz="1200" b="1" dirty="0">
                  <a:solidFill>
                    <a:srgbClr val="000000"/>
                  </a:solidFill>
                </a:rPr>
                <a:t>Volunteers</a:t>
              </a:r>
            </a:p>
          </p:txBody>
        </p:sp>
        <p:sp>
          <p:nvSpPr>
            <p:cNvPr id="36879" name="_s481295"/>
            <p:cNvSpPr>
              <a:spLocks noChangeShapeType="1"/>
            </p:cNvSpPr>
            <p:nvPr/>
          </p:nvSpPr>
          <p:spPr bwMode="auto">
            <a:xfrm>
              <a:off x="3142" y="2583"/>
              <a:ext cx="379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36880" name="_s481296"/>
            <p:cNvSpPr>
              <a:spLocks noChangeArrowheads="1"/>
            </p:cNvSpPr>
            <p:nvPr/>
          </p:nvSpPr>
          <p:spPr bwMode="auto">
            <a:xfrm>
              <a:off x="3480" y="2649"/>
              <a:ext cx="607" cy="607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1128" tIns="30564" rIns="61128" bIns="30564" anchor="ctr"/>
            <a:lstStyle/>
            <a:p>
              <a:pPr algn="ctr" eaLnBrk="0" hangingPunct="0"/>
              <a:r>
                <a:rPr lang="en-US" sz="1200" b="1" dirty="0">
                  <a:solidFill>
                    <a:srgbClr val="000000"/>
                  </a:solidFill>
                </a:rPr>
                <a:t>Donors</a:t>
              </a:r>
            </a:p>
          </p:txBody>
        </p:sp>
        <p:sp>
          <p:nvSpPr>
            <p:cNvPr id="36881" name="_s481297"/>
            <p:cNvSpPr>
              <a:spLocks noChangeShapeType="1"/>
            </p:cNvSpPr>
            <p:nvPr/>
          </p:nvSpPr>
          <p:spPr bwMode="auto">
            <a:xfrm flipV="1">
              <a:off x="3178" y="2303"/>
              <a:ext cx="430" cy="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36882" name="_s481298"/>
            <p:cNvSpPr>
              <a:spLocks noChangeArrowheads="1"/>
            </p:cNvSpPr>
            <p:nvPr/>
          </p:nvSpPr>
          <p:spPr bwMode="auto">
            <a:xfrm>
              <a:off x="3603" y="1947"/>
              <a:ext cx="607" cy="607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1128" tIns="30564" rIns="61128" bIns="30564" anchor="ctr"/>
            <a:lstStyle/>
            <a:p>
              <a:pPr algn="ctr" eaLnBrk="0" hangingPunct="0"/>
              <a:r>
                <a:rPr lang="en-US" sz="1200" b="1" dirty="0">
                  <a:solidFill>
                    <a:srgbClr val="000000"/>
                  </a:solidFill>
                </a:rPr>
                <a:t>Trustees</a:t>
              </a:r>
            </a:p>
          </p:txBody>
        </p:sp>
        <p:sp>
          <p:nvSpPr>
            <p:cNvPr id="36883" name="_s481299"/>
            <p:cNvSpPr>
              <a:spLocks noChangeShapeType="1"/>
            </p:cNvSpPr>
            <p:nvPr/>
          </p:nvSpPr>
          <p:spPr bwMode="auto">
            <a:xfrm flipV="1">
              <a:off x="3074" y="1866"/>
              <a:ext cx="28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36884" name="_s481300"/>
            <p:cNvSpPr>
              <a:spLocks noChangeArrowheads="1"/>
            </p:cNvSpPr>
            <p:nvPr/>
          </p:nvSpPr>
          <p:spPr bwMode="auto">
            <a:xfrm>
              <a:off x="3246" y="1331"/>
              <a:ext cx="607" cy="607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1128" tIns="30564" rIns="61128" bIns="30564" anchor="ctr"/>
            <a:lstStyle/>
            <a:p>
              <a:pPr algn="ctr" eaLnBrk="0" hangingPunct="0"/>
              <a:r>
                <a:rPr lang="en-US" sz="1200" b="1" dirty="0">
                  <a:solidFill>
                    <a:srgbClr val="000000"/>
                  </a:solidFill>
                </a:rPr>
                <a:t>Staff</a:t>
              </a:r>
            </a:p>
          </p:txBody>
        </p:sp>
        <p:sp>
          <p:nvSpPr>
            <p:cNvPr id="36885" name="_s481301"/>
            <p:cNvSpPr>
              <a:spLocks noChangeShapeType="1"/>
            </p:cNvSpPr>
            <p:nvPr/>
          </p:nvSpPr>
          <p:spPr bwMode="auto">
            <a:xfrm flipV="1">
              <a:off x="2880" y="1694"/>
              <a:ext cx="0" cy="4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36886" name="_s481302"/>
            <p:cNvSpPr>
              <a:spLocks noChangeArrowheads="1"/>
            </p:cNvSpPr>
            <p:nvPr/>
          </p:nvSpPr>
          <p:spPr bwMode="auto">
            <a:xfrm>
              <a:off x="2577" y="1088"/>
              <a:ext cx="607" cy="607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1128" tIns="30564" rIns="61128" bIns="30564" anchor="ctr"/>
            <a:lstStyle/>
            <a:p>
              <a:pPr algn="ctr" eaLnBrk="0" hangingPunct="0"/>
              <a:r>
                <a:rPr lang="en-US" sz="1200" b="1" dirty="0" smtClean="0">
                  <a:solidFill>
                    <a:srgbClr val="000000"/>
                  </a:solidFill>
                </a:rPr>
                <a:t>CEO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4358" name="_s481303"/>
            <p:cNvSpPr>
              <a:spLocks noChangeArrowheads="1"/>
            </p:cNvSpPr>
            <p:nvPr/>
          </p:nvSpPr>
          <p:spPr bwMode="auto">
            <a:xfrm>
              <a:off x="2577" y="2130"/>
              <a:ext cx="607" cy="6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1128" tIns="30564" rIns="61128" bIns="30564" anchor="ctr"/>
            <a:lstStyle/>
            <a:p>
              <a:pPr algn="ctr" eaLnBrk="0" hangingPunct="0"/>
              <a:r>
                <a:rPr lang="en-US" sz="1200" b="1" dirty="0">
                  <a:solidFill>
                    <a:srgbClr val="000000"/>
                  </a:solidFill>
                </a:rPr>
                <a:t>Hospital/</a:t>
              </a:r>
            </a:p>
            <a:p>
              <a:pPr algn="ctr" eaLnBrk="0" hangingPunct="0"/>
              <a:r>
                <a:rPr lang="en-US" sz="1200" b="1" dirty="0">
                  <a:solidFill>
                    <a:srgbClr val="000000"/>
                  </a:solidFill>
                </a:rPr>
                <a:t>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866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Hurdles</a:t>
            </a:r>
          </a:p>
        </p:txBody>
      </p:sp>
      <p:pic>
        <p:nvPicPr>
          <p:cNvPr id="4" name="Picture 3" descr="hurdl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827861"/>
            <a:ext cx="5120477" cy="35464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 rot="21282980">
            <a:off x="6028165" y="2136111"/>
            <a:ext cx="2733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Spread Thin: </a:t>
            </a:r>
          </a:p>
          <a:p>
            <a:pPr algn="ctr"/>
            <a:r>
              <a:rPr lang="en-US" sz="2400" b="1" dirty="0" smtClean="0"/>
              <a:t>Local, State, Federal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 rot="21282980">
            <a:off x="6524357" y="3370231"/>
            <a:ext cx="1788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Limited</a:t>
            </a:r>
            <a:r>
              <a:rPr lang="en-US" b="1" dirty="0" smtClean="0"/>
              <a:t> </a:t>
            </a:r>
            <a:r>
              <a:rPr lang="en-US" sz="2400" b="1" dirty="0" smtClean="0"/>
              <a:t>Staff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 rot="21282980">
            <a:off x="6106468" y="4232974"/>
            <a:ext cx="2671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Avalanche of Issues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2192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small" dirty="0" smtClean="0">
                <a:latin typeface="Calibri" pitchFamily="-111" charset="0"/>
              </a:rPr>
              <a:t>Getting Started</a:t>
            </a:r>
            <a:br>
              <a:rPr lang="en-US" b="1" cap="small" dirty="0" smtClean="0">
                <a:latin typeface="Calibri" pitchFamily="-111" charset="0"/>
              </a:rPr>
            </a:br>
            <a:endParaRPr lang="en-US" b="1" cap="small" dirty="0" smtClean="0">
              <a:latin typeface="Calibri" pitchFamily="-111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6900" y="2984212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Your Resources</a:t>
            </a:r>
          </a:p>
        </p:txBody>
      </p:sp>
    </p:spTree>
    <p:extLst>
      <p:ext uri="{BB962C8B-B14F-4D97-AF65-F5344CB8AC3E}">
        <p14:creationId xmlns:p14="http://schemas.microsoft.com/office/powerpoint/2010/main" val="97566111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small" dirty="0" smtClean="0">
                <a:latin typeface="Calibri" pitchFamily="-111" charset="0"/>
              </a:rPr>
              <a:t>Step I: </a:t>
            </a:r>
            <a:br>
              <a:rPr lang="en-US" b="1" cap="small" dirty="0" smtClean="0">
                <a:latin typeface="Calibri" pitchFamily="-111" charset="0"/>
              </a:rPr>
            </a:br>
            <a:r>
              <a:rPr lang="en-US" b="1" cap="small" dirty="0" smtClean="0">
                <a:latin typeface="Calibri" pitchFamily="-111" charset="0"/>
              </a:rPr>
              <a:t>Prioritize Your Delegation</a:t>
            </a:r>
          </a:p>
        </p:txBody>
      </p:sp>
    </p:spTree>
    <p:extLst>
      <p:ext uri="{BB962C8B-B14F-4D97-AF65-F5344CB8AC3E}">
        <p14:creationId xmlns:p14="http://schemas.microsoft.com/office/powerpoint/2010/main" val="341183639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4620" y="599703"/>
            <a:ext cx="8081080" cy="502692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Delegation</a:t>
            </a:r>
          </a:p>
        </p:txBody>
      </p:sp>
      <p:pic>
        <p:nvPicPr>
          <p:cNvPr id="6" name="Picture 5" descr="sout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07071">
            <a:off x="773654" y="1773517"/>
            <a:ext cx="4321629" cy="29393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5725886" y="1654628"/>
            <a:ext cx="2764603" cy="1200329"/>
          </a:xfrm>
          <a:prstGeom prst="rect">
            <a:avLst/>
          </a:prstGeom>
          <a:solidFill>
            <a:schemeClr val="accent2"/>
          </a:solidFill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Senators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Representatives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Challengers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Open Seat Candidates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65372" y="4201886"/>
            <a:ext cx="2217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Champions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Unmovables</a:t>
            </a:r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Opportunities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814456" y="3167743"/>
            <a:ext cx="522515" cy="90351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5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small" dirty="0" smtClean="0">
                <a:latin typeface="Calibri" pitchFamily="-111" charset="0"/>
              </a:rPr>
              <a:t>Step II: </a:t>
            </a:r>
            <a:br>
              <a:rPr lang="en-US" b="1" cap="small" dirty="0" smtClean="0">
                <a:latin typeface="Calibri" pitchFamily="-111" charset="0"/>
              </a:rPr>
            </a:br>
            <a:r>
              <a:rPr lang="en-US" b="1" cap="small" dirty="0" smtClean="0">
                <a:latin typeface="Calibri" pitchFamily="-111" charset="0"/>
              </a:rPr>
              <a:t>Fine-Tuning Your Lobbying</a:t>
            </a:r>
          </a:p>
        </p:txBody>
      </p:sp>
    </p:spTree>
    <p:extLst>
      <p:ext uri="{BB962C8B-B14F-4D97-AF65-F5344CB8AC3E}">
        <p14:creationId xmlns:p14="http://schemas.microsoft.com/office/powerpoint/2010/main" val="301923571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708" y="329783"/>
            <a:ext cx="8489092" cy="523156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Agenda: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i="1" dirty="0" smtClean="0">
                <a:solidFill>
                  <a:schemeClr val="bg1"/>
                </a:solidFill>
              </a:rPr>
              <a:t>Life of Policymaker</a:t>
            </a:r>
            <a:br>
              <a:rPr lang="en-US" i="1" dirty="0" smtClean="0">
                <a:solidFill>
                  <a:schemeClr val="bg1"/>
                </a:solidFill>
              </a:rPr>
            </a:br>
            <a:r>
              <a:rPr lang="en-US" i="1" dirty="0" smtClean="0">
                <a:solidFill>
                  <a:schemeClr val="bg1"/>
                </a:solidFill>
              </a:rPr>
              <a:t/>
            </a:r>
            <a:br>
              <a:rPr lang="en-US" i="1" dirty="0" smtClean="0">
                <a:solidFill>
                  <a:schemeClr val="bg1"/>
                </a:solidFill>
              </a:rPr>
            </a:br>
            <a:r>
              <a:rPr lang="en-US" i="1" dirty="0" smtClean="0">
                <a:solidFill>
                  <a:schemeClr val="bg1"/>
                </a:solidFill>
              </a:rPr>
              <a:t>Power of Hospitals</a:t>
            </a:r>
            <a:br>
              <a:rPr lang="en-US" i="1" dirty="0" smtClean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/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 smtClean="0">
                <a:solidFill>
                  <a:schemeClr val="bg1"/>
                </a:solidFill>
              </a:rPr>
              <a:t>Winning Strategies: Breaking Through the Noise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/>
            </a:r>
            <a:br>
              <a:rPr lang="en-US" sz="3600" dirty="0" smtClean="0">
                <a:solidFill>
                  <a:schemeClr val="bg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0811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4620" y="599703"/>
            <a:ext cx="8081080" cy="502692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 Lobbying: Best Practices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93144" y="1600200"/>
            <a:ext cx="4412256" cy="3585467"/>
          </a:xfrm>
        </p:spPr>
        <p:txBody>
          <a:bodyPr>
            <a:normAutofit/>
          </a:bodyPr>
          <a:lstStyle/>
          <a:p>
            <a:pPr lvl="0">
              <a:buClr>
                <a:srgbClr val="F05133"/>
              </a:buClr>
              <a:buFont typeface="Wingdings" panose="05000000000000000000" pitchFamily="2" charset="2"/>
              <a:buChar char="§"/>
            </a:pPr>
            <a:r>
              <a:rPr lang="en-US" b="1" dirty="0" smtClean="0"/>
              <a:t>Become Trusted Resource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Send Articles/Information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0">
              <a:buClr>
                <a:srgbClr val="F05133"/>
              </a:buClr>
              <a:buFont typeface="Wingdings" panose="05000000000000000000" pitchFamily="2" charset="2"/>
              <a:buChar char="§"/>
            </a:pPr>
            <a:r>
              <a:rPr lang="en-US" b="1" dirty="0" smtClean="0"/>
              <a:t>Serve as Reliable Responder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Quick turn around on requests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0">
              <a:buClr>
                <a:srgbClr val="F05133"/>
              </a:buClr>
              <a:buFont typeface="Wingdings" panose="05000000000000000000" pitchFamily="2" charset="2"/>
              <a:buChar char="§"/>
            </a:pPr>
            <a:r>
              <a:rPr lang="en-US" b="1" dirty="0" smtClean="0"/>
              <a:t>Face-to-Face Meetings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1-2 x in DC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1-2 x in Home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4294967295"/>
          </p:nvPr>
        </p:nvSpPr>
        <p:spPr>
          <a:xfrm>
            <a:off x="5105400" y="1600201"/>
            <a:ext cx="4038600" cy="368299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F05133"/>
              </a:buCl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rgbClr val="404040"/>
                </a:solidFill>
                <a:latin typeface="Cabin Regular"/>
              </a:rPr>
              <a:t>Create Opportunities for Engagement</a:t>
            </a:r>
            <a:endParaRPr lang="en-US" sz="2200" dirty="0" smtClean="0">
              <a:solidFill>
                <a:srgbClr val="404040"/>
              </a:solidFill>
              <a:latin typeface="Cabin Regular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Cabin Regular"/>
              </a:rPr>
              <a:t>Organize Hospital Tours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Cabin Regular"/>
              </a:rPr>
              <a:t>Invite as Speaker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Cabin Regular"/>
              </a:rPr>
              <a:t>Profile on Website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Cabin Regular"/>
              </a:rPr>
              <a:t>Attend Town Hall meetings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Cabin Regular"/>
              </a:rPr>
              <a:t>Engage on Social Media</a:t>
            </a:r>
          </a:p>
          <a:p>
            <a:endParaRPr lang="en-US" sz="2100" dirty="0" smtClean="0">
              <a:solidFill>
                <a:srgbClr val="404040"/>
              </a:solidFill>
              <a:latin typeface="Cabin Regular"/>
            </a:endParaRPr>
          </a:p>
          <a:p>
            <a:pPr lvl="0">
              <a:buClr>
                <a:srgbClr val="F05133"/>
              </a:buCl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rgbClr val="404040"/>
                </a:solidFill>
                <a:latin typeface="Cabin Regular"/>
              </a:rPr>
              <a:t>Don’t Be Afraid to “Ask”</a:t>
            </a:r>
            <a:endParaRPr lang="en-US" sz="2200" dirty="0" smtClean="0">
              <a:solidFill>
                <a:srgbClr val="404040"/>
              </a:solidFill>
              <a:latin typeface="Cabin 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1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small" dirty="0" smtClean="0">
                <a:latin typeface="Calibri" pitchFamily="-111" charset="0"/>
              </a:rPr>
              <a:t>Step III: </a:t>
            </a:r>
            <a:br>
              <a:rPr lang="en-US" b="1" cap="small" dirty="0" smtClean="0">
                <a:latin typeface="Calibri" pitchFamily="-111" charset="0"/>
              </a:rPr>
            </a:br>
            <a:r>
              <a:rPr lang="en-US" b="1" cap="small" dirty="0" smtClean="0">
                <a:latin typeface="Calibri" pitchFamily="-111" charset="0"/>
              </a:rPr>
              <a:t>Engaging Your Grasstops</a:t>
            </a:r>
          </a:p>
        </p:txBody>
      </p:sp>
    </p:spTree>
    <p:extLst>
      <p:ext uri="{BB962C8B-B14F-4D97-AF65-F5344CB8AC3E}">
        <p14:creationId xmlns:p14="http://schemas.microsoft.com/office/powerpoint/2010/main" val="88538598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 Powerful Audiences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93144" y="1600200"/>
            <a:ext cx="7623542" cy="3585467"/>
          </a:xfrm>
        </p:spPr>
        <p:txBody>
          <a:bodyPr>
            <a:normAutofit fontScale="62500" lnSpcReduction="20000"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4000" dirty="0" smtClean="0"/>
              <a:t>Senior hospital management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4000" dirty="0" smtClean="0"/>
              <a:t>Board members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4000" dirty="0" smtClean="0"/>
              <a:t>Foundation Board members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4000" dirty="0" smtClean="0"/>
              <a:t>Donors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4000" dirty="0" smtClean="0"/>
              <a:t>Physicians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4000" dirty="0" smtClean="0"/>
              <a:t>Business Community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4000" dirty="0" smtClean="0"/>
              <a:t>Faith- Based Leaders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4000" dirty="0" smtClean="0"/>
              <a:t>Nurses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4000" dirty="0" smtClean="0"/>
              <a:t>Former elected officials</a:t>
            </a:r>
          </a:p>
          <a:p>
            <a:pPr lvl="0"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30043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nectio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01785">
            <a:off x="469419" y="2064645"/>
            <a:ext cx="4180747" cy="2774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/>
          <p:nvPr/>
        </p:nvPicPr>
        <p:blipFill rotWithShape="1">
          <a:blip r:embed="rId4"/>
          <a:srcRect l="42148" t="7692" r="24198" b="4232"/>
          <a:stretch/>
        </p:blipFill>
        <p:spPr bwMode="auto">
          <a:xfrm rot="21047012">
            <a:off x="5431339" y="2958991"/>
            <a:ext cx="2847822" cy="3199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 Key Contacts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94620" y="1600200"/>
            <a:ext cx="7623542" cy="358546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endParaRPr lang="en-US" sz="4000" dirty="0" smtClean="0"/>
          </a:p>
          <a:p>
            <a:pPr lvl="0">
              <a:buNone/>
            </a:pPr>
            <a:endParaRPr lang="en-US" sz="3600" dirty="0" smtClean="0"/>
          </a:p>
        </p:txBody>
      </p:sp>
      <p:pic>
        <p:nvPicPr>
          <p:cNvPr id="4" name="Picture 3" descr="opensecrets.org.ht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6253">
            <a:off x="4920615" y="1702912"/>
            <a:ext cx="3826927" cy="12373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844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Winning recruitment strategies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93144" y="1297267"/>
            <a:ext cx="8061112" cy="4460205"/>
          </a:xfrm>
        </p:spPr>
        <p:txBody>
          <a:bodyPr>
            <a:normAutofit fontScale="70000" lnSpcReduction="20000"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3600" b="1" dirty="0" smtClean="0"/>
              <a:t>Organizing Strategy: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400" dirty="0" smtClean="0"/>
              <a:t>Public Policy Committee for Board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300" dirty="0"/>
              <a:t>Kitchen </a:t>
            </a:r>
            <a:r>
              <a:rPr lang="en-US" sz="3300" dirty="0" smtClean="0"/>
              <a:t>Cabinet for CEO</a:t>
            </a:r>
            <a:endParaRPr lang="en-US" sz="33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300" dirty="0" smtClean="0"/>
              <a:t>Hand – Select Committee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33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500" b="1" dirty="0" smtClean="0"/>
              <a:t>Recruitment: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300" dirty="0" smtClean="0"/>
              <a:t>One-on-One Outreach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400" dirty="0" smtClean="0"/>
              <a:t>Speaker Outreach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6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dirty="0" smtClean="0"/>
              <a:t>Ongoing Engagement: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400" dirty="0" smtClean="0"/>
              <a:t>Smart Communications Strategy calls &amp; emails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9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small" dirty="0" smtClean="0">
                <a:latin typeface="Calibri" pitchFamily="-111" charset="0"/>
              </a:rPr>
              <a:t>Step IV: </a:t>
            </a:r>
            <a:br>
              <a:rPr lang="en-US" b="1" cap="small" dirty="0" smtClean="0">
                <a:latin typeface="Calibri" pitchFamily="-111" charset="0"/>
              </a:rPr>
            </a:br>
            <a:r>
              <a:rPr lang="en-US" b="1" cap="small" dirty="0" smtClean="0">
                <a:latin typeface="Calibri" pitchFamily="-111" charset="0"/>
              </a:rPr>
              <a:t>Mobilizing Your Stakeholders</a:t>
            </a:r>
          </a:p>
        </p:txBody>
      </p:sp>
    </p:spTree>
    <p:extLst>
      <p:ext uri="{BB962C8B-B14F-4D97-AF65-F5344CB8AC3E}">
        <p14:creationId xmlns:p14="http://schemas.microsoft.com/office/powerpoint/2010/main" val="187591568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Winning Strategies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93144" y="1349830"/>
            <a:ext cx="7830370" cy="3810000"/>
          </a:xfrm>
        </p:spPr>
        <p:txBody>
          <a:bodyPr>
            <a:normAutofit fontScale="77500" lnSpcReduction="20000"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3600" b="1" dirty="0" smtClean="0"/>
              <a:t>Secure In-Person Meetings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300" dirty="0"/>
              <a:t>Use stakeholders to </a:t>
            </a:r>
            <a:r>
              <a:rPr lang="en-US" sz="3300" dirty="0" smtClean="0"/>
              <a:t>help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300" dirty="0" smtClean="0"/>
              <a:t>Bring stakeholders/”script”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300" dirty="0" smtClean="0"/>
              <a:t>Invite policymaker to “tour”</a:t>
            </a:r>
            <a:endParaRPr lang="en-US" sz="33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33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dirty="0" smtClean="0"/>
              <a:t>Hospital Visits/Tours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400" dirty="0" smtClean="0"/>
              <a:t>Involve stakeholders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400" dirty="0" smtClean="0"/>
              <a:t>Showcase success &amp; needs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400" dirty="0" smtClean="0"/>
              <a:t>Use social media</a:t>
            </a:r>
          </a:p>
          <a:p>
            <a:pPr lvl="1">
              <a:buNone/>
            </a:pPr>
            <a:endParaRPr lang="en-US" sz="34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36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9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Strategy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93144" y="1349830"/>
            <a:ext cx="7830370" cy="381000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600" b="1" dirty="0" smtClean="0"/>
              <a:t>Simple Message</a:t>
            </a:r>
          </a:p>
          <a:p>
            <a:pPr lvl="0" algn="ctr">
              <a:buNone/>
            </a:pPr>
            <a:r>
              <a:rPr lang="en-US" sz="2800" dirty="0" smtClean="0"/>
              <a:t>“ I am a supporter of ----- hospital, one of several hundred of America’s essential hospitals around the country that provides high quality care for all, including the most vulnerable people, and I hope we can count on your support.”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3300" dirty="0" smtClean="0"/>
          </a:p>
          <a:p>
            <a:pPr lvl="1">
              <a:buNone/>
            </a:pPr>
            <a:endParaRPr lang="en-US" sz="34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36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Winning Strategies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93144" y="1349829"/>
            <a:ext cx="7830370" cy="4212771"/>
          </a:xfrm>
        </p:spPr>
        <p:txBody>
          <a:bodyPr>
            <a:normAutofit fontScale="92500" lnSpcReduction="20000"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3600" b="1" dirty="0" smtClean="0"/>
              <a:t>Trips to DC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33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500" b="1" dirty="0" smtClean="0"/>
              <a:t>Public Policy Committee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33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dirty="0" smtClean="0"/>
              <a:t>Respond to Action Alerts</a:t>
            </a:r>
          </a:p>
          <a:p>
            <a:pPr marL="0" indent="0">
              <a:buNone/>
            </a:pPr>
            <a:endParaRPr lang="en-US" sz="36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dirty="0" smtClean="0"/>
              <a:t>Use Election Season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Candidate Forums/Town Hall Meetings</a:t>
            </a:r>
            <a:r>
              <a:rPr lang="en-US" sz="3400" b="1" dirty="0" smtClean="0"/>
              <a:t/>
            </a:r>
            <a:br>
              <a:rPr lang="en-US" sz="3400" b="1" dirty="0" smtClean="0"/>
            </a:br>
            <a:endParaRPr lang="en-US" dirty="0"/>
          </a:p>
        </p:txBody>
      </p:sp>
      <p:pic>
        <p:nvPicPr>
          <p:cNvPr id="4" name="Picture 3" descr="Ballot Box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04326" y="5438775"/>
            <a:ext cx="1323975" cy="1419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251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Communications: Best Practices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299803" y="1600200"/>
            <a:ext cx="4195997" cy="45259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Stakeholders:</a:t>
            </a:r>
          </a:p>
          <a:p>
            <a:pPr lvl="0"/>
            <a:r>
              <a:rPr lang="en-US" sz="3200" dirty="0" smtClean="0"/>
              <a:t>Review basic packet</a:t>
            </a:r>
          </a:p>
          <a:p>
            <a:pPr lvl="0"/>
            <a:r>
              <a:rPr lang="en-US" sz="3200" dirty="0" smtClean="0"/>
              <a:t>On-going communications</a:t>
            </a:r>
          </a:p>
          <a:p>
            <a:pPr lvl="0"/>
            <a:r>
              <a:rPr lang="en-US" sz="3200" dirty="0" smtClean="0"/>
              <a:t>Leverage social media</a:t>
            </a:r>
          </a:p>
          <a:p>
            <a:pPr lvl="1"/>
            <a:r>
              <a:rPr lang="en-US" dirty="0" smtClean="0"/>
              <a:t>Twitter, online chats</a:t>
            </a:r>
            <a:r>
              <a:rPr lang="en-US" sz="4700" b="1" dirty="0" smtClean="0"/>
              <a:t/>
            </a:r>
            <a:br>
              <a:rPr lang="en-US" sz="4700" b="1" dirty="0" smtClean="0"/>
            </a:br>
            <a:endParaRPr lang="en-US" sz="4700" dirty="0" smtClean="0"/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Policymakers: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dirty="0"/>
              <a:t>Review </a:t>
            </a:r>
            <a:r>
              <a:rPr lang="en-US" dirty="0" smtClean="0"/>
              <a:t>message and material</a:t>
            </a:r>
            <a:endParaRPr lang="en-US" dirty="0"/>
          </a:p>
          <a:p>
            <a:pPr lvl="0"/>
            <a:r>
              <a:rPr lang="en-US" dirty="0"/>
              <a:t>On-going communications</a:t>
            </a:r>
          </a:p>
          <a:p>
            <a:pPr lvl="0"/>
            <a:r>
              <a:rPr lang="en-US" dirty="0"/>
              <a:t>Leverage social </a:t>
            </a:r>
            <a:r>
              <a:rPr lang="en-US" dirty="0" smtClean="0"/>
              <a:t>media</a:t>
            </a:r>
          </a:p>
          <a:p>
            <a:pPr lvl="1"/>
            <a:r>
              <a:rPr lang="en-US" dirty="0" smtClean="0"/>
              <a:t>Twitter, Facebook, Blog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74506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Congress Today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Congress-Popularit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9464" y="1357638"/>
            <a:ext cx="5969850" cy="43959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022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Grassroots: Best Practices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en-US" sz="4600" b="1" dirty="0" smtClean="0">
                <a:solidFill>
                  <a:srgbClr val="C00000"/>
                </a:solidFill>
              </a:rPr>
              <a:t>Potential Audiences:</a:t>
            </a:r>
          </a:p>
          <a:p>
            <a:pPr lvl="0"/>
            <a:r>
              <a:rPr lang="en-US" sz="3200" dirty="0" smtClean="0"/>
              <a:t>Senior management</a:t>
            </a:r>
          </a:p>
          <a:p>
            <a:pPr lvl="0"/>
            <a:r>
              <a:rPr lang="en-US" sz="3200" dirty="0" smtClean="0"/>
              <a:t>Physicians</a:t>
            </a:r>
          </a:p>
          <a:p>
            <a:pPr lvl="0"/>
            <a:r>
              <a:rPr lang="en-US" sz="3200" dirty="0" smtClean="0"/>
              <a:t>Nurses</a:t>
            </a:r>
          </a:p>
          <a:p>
            <a:pPr lvl="0"/>
            <a:r>
              <a:rPr lang="en-US" sz="3200" dirty="0" smtClean="0"/>
              <a:t>Employees	</a:t>
            </a:r>
          </a:p>
          <a:p>
            <a:pPr lvl="0"/>
            <a:r>
              <a:rPr lang="en-US" sz="3200" dirty="0" smtClean="0"/>
              <a:t>Volunteers</a:t>
            </a:r>
          </a:p>
          <a:p>
            <a:r>
              <a:rPr lang="en-US" sz="3200" dirty="0" smtClean="0"/>
              <a:t>Religious leaders</a:t>
            </a:r>
          </a:p>
          <a:p>
            <a:r>
              <a:rPr lang="en-US" sz="3200" dirty="0" smtClean="0"/>
              <a:t>Community health professionals</a:t>
            </a:r>
          </a:p>
          <a:p>
            <a:pPr marL="0" indent="0">
              <a:buNone/>
            </a:pPr>
            <a:endParaRPr lang="en-US" sz="5100" dirty="0" smtClean="0"/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u="sng" dirty="0" smtClean="0"/>
              <a:t>Engagement</a:t>
            </a:r>
            <a:endParaRPr lang="en-US" dirty="0" smtClean="0"/>
          </a:p>
          <a:p>
            <a:pPr lvl="0"/>
            <a:r>
              <a:rPr lang="en-US" dirty="0" smtClean="0"/>
              <a:t>Simple “sign up” form</a:t>
            </a:r>
          </a:p>
          <a:p>
            <a:pPr lvl="0"/>
            <a:r>
              <a:rPr lang="en-US" dirty="0" smtClean="0"/>
              <a:t>Public policy briefing at meetings</a:t>
            </a:r>
          </a:p>
          <a:p>
            <a:pPr lvl="0"/>
            <a:r>
              <a:rPr lang="en-US" dirty="0" smtClean="0"/>
              <a:t>Interested parties to a brown bag</a:t>
            </a:r>
          </a:p>
          <a:p>
            <a:pPr lvl="0"/>
            <a:r>
              <a:rPr lang="en-US" dirty="0" smtClean="0"/>
              <a:t>Information table near the cafeteria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u="sng" dirty="0" smtClean="0"/>
              <a:t>Communications</a:t>
            </a:r>
            <a:endParaRPr lang="en-US" dirty="0" smtClean="0"/>
          </a:p>
          <a:p>
            <a:pPr lvl="0"/>
            <a:r>
              <a:rPr lang="en-US" dirty="0" smtClean="0"/>
              <a:t>Monthly email </a:t>
            </a:r>
          </a:p>
          <a:p>
            <a:pPr lvl="0"/>
            <a:r>
              <a:rPr lang="en-US" dirty="0" smtClean="0"/>
              <a:t>Twitter follower</a:t>
            </a:r>
          </a:p>
          <a:p>
            <a:pPr lvl="0"/>
            <a:r>
              <a:rPr lang="en-US" dirty="0" smtClean="0"/>
              <a:t>Brown bag/grand round updates</a:t>
            </a:r>
          </a:p>
          <a:p>
            <a:pPr lvl="0"/>
            <a:r>
              <a:rPr lang="en-US" dirty="0" smtClean="0"/>
              <a:t>Quarterly conference calls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46141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Coalitions: Best Practices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lvl="0">
              <a:buNone/>
            </a:pPr>
            <a:r>
              <a:rPr lang="en-US" sz="5100" b="1" dirty="0" smtClean="0">
                <a:solidFill>
                  <a:srgbClr val="C00000"/>
                </a:solidFill>
              </a:rPr>
              <a:t>Potential Audiences:</a:t>
            </a:r>
          </a:p>
          <a:p>
            <a:pPr lvl="0"/>
            <a:r>
              <a:rPr lang="en-US" sz="4400" dirty="0" smtClean="0"/>
              <a:t>Business (e.g., Chamber)</a:t>
            </a:r>
          </a:p>
          <a:p>
            <a:pPr lvl="0"/>
            <a:r>
              <a:rPr lang="en-US" sz="4400" dirty="0" smtClean="0"/>
              <a:t>Health Care Groups</a:t>
            </a:r>
          </a:p>
          <a:p>
            <a:pPr lvl="0"/>
            <a:r>
              <a:rPr lang="en-US" sz="4400" dirty="0" smtClean="0"/>
              <a:t>Faith-based Organizations</a:t>
            </a:r>
          </a:p>
          <a:p>
            <a:pPr lvl="0"/>
            <a:r>
              <a:rPr lang="en-US" sz="4400" dirty="0" smtClean="0"/>
              <a:t>Hispanic Leadership</a:t>
            </a:r>
          </a:p>
          <a:p>
            <a:pPr lvl="0"/>
            <a:r>
              <a:rPr lang="en-US" sz="4400" dirty="0" smtClean="0"/>
              <a:t>Civic Organizations </a:t>
            </a:r>
          </a:p>
          <a:p>
            <a:pPr lvl="0"/>
            <a:r>
              <a:rPr lang="en-US" sz="4400" dirty="0" smtClean="0"/>
              <a:t>Universities/Academic Institutions</a:t>
            </a:r>
          </a:p>
          <a:p>
            <a:pPr lvl="0">
              <a:buNone/>
            </a:pPr>
            <a:r>
              <a:rPr lang="en-US" sz="5100" b="1" dirty="0" smtClean="0"/>
              <a:t/>
            </a:r>
            <a:br>
              <a:rPr lang="en-US" sz="5100" b="1" dirty="0" smtClean="0"/>
            </a:br>
            <a:endParaRPr lang="en-US" sz="5100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70948" cy="390119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u="sng" dirty="0" smtClean="0"/>
              <a:t>Engagement</a:t>
            </a:r>
            <a:endParaRPr lang="en-US" sz="1800" dirty="0" smtClean="0"/>
          </a:p>
          <a:p>
            <a:pPr lvl="0"/>
            <a:r>
              <a:rPr lang="en-US" sz="1800" dirty="0" smtClean="0"/>
              <a:t>Speak at one group per month</a:t>
            </a:r>
          </a:p>
          <a:p>
            <a:pPr lvl="0"/>
            <a:r>
              <a:rPr lang="en-US" sz="1800" dirty="0" smtClean="0"/>
              <a:t>Invite coalition leaders to strategy meeting/ VIP breakfast</a:t>
            </a:r>
          </a:p>
          <a:p>
            <a:pPr lvl="0"/>
            <a:r>
              <a:rPr lang="en-US" sz="1800" dirty="0" smtClean="0"/>
              <a:t>Find interlockers to make introduction</a:t>
            </a:r>
          </a:p>
          <a:p>
            <a:pPr lvl="0"/>
            <a:r>
              <a:rPr lang="en-US" sz="1800" dirty="0" smtClean="0"/>
              <a:t>Appoint Board member as coalition point person</a:t>
            </a:r>
          </a:p>
          <a:p>
            <a:pPr>
              <a:buNone/>
            </a:pPr>
            <a:r>
              <a:rPr lang="en-US" sz="1800" b="1" dirty="0" smtClean="0"/>
              <a:t> </a:t>
            </a:r>
            <a:endParaRPr lang="en-US" sz="1800" dirty="0" smtClean="0"/>
          </a:p>
          <a:p>
            <a:pPr>
              <a:buNone/>
            </a:pPr>
            <a:r>
              <a:rPr lang="en-US" sz="1800" b="1" u="sng" dirty="0" smtClean="0"/>
              <a:t>Communications</a:t>
            </a:r>
            <a:endParaRPr lang="en-US" sz="1800" dirty="0" smtClean="0"/>
          </a:p>
          <a:p>
            <a:pPr lvl="0"/>
            <a:r>
              <a:rPr lang="en-US" sz="1800" dirty="0" smtClean="0"/>
              <a:t>Quarterly VIP Breakfast</a:t>
            </a:r>
          </a:p>
          <a:p>
            <a:pPr lvl="0"/>
            <a:r>
              <a:rPr lang="en-US" sz="1800" dirty="0" smtClean="0"/>
              <a:t>Monthly email letter from CEO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40343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Take Away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lvl="0" algn="ctr">
              <a:buNone/>
            </a:pPr>
            <a:r>
              <a:rPr lang="en-US" sz="8000" b="1" dirty="0" smtClean="0">
                <a:solidFill>
                  <a:srgbClr val="C00000"/>
                </a:solidFill>
              </a:rPr>
              <a:t>To Break Through the Noise: </a:t>
            </a:r>
          </a:p>
          <a:p>
            <a:pPr lvl="0" algn="ctr">
              <a:buNone/>
            </a:pPr>
            <a:r>
              <a:rPr lang="en-US" sz="8000" i="1" dirty="0" smtClean="0"/>
              <a:t>Engage Grasstop Stakeholders</a:t>
            </a:r>
            <a:endParaRPr lang="en-US" sz="7300" i="1" dirty="0" smtClean="0"/>
          </a:p>
          <a:p>
            <a:pPr lvl="0">
              <a:buNone/>
            </a:pPr>
            <a:r>
              <a:rPr lang="en-US" sz="5100" b="1" dirty="0" smtClean="0"/>
              <a:t/>
            </a:r>
            <a:br>
              <a:rPr lang="en-US" sz="5100" b="1" dirty="0" smtClean="0"/>
            </a:br>
            <a:endParaRPr lang="en-US" sz="5100" b="1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70375" cy="3900488"/>
          </a:xfrm>
        </p:spPr>
        <p:txBody>
          <a:bodyPr>
            <a:normAutofit fontScale="55000" lnSpcReduction="20000"/>
          </a:bodyPr>
          <a:lstStyle/>
          <a:p>
            <a:pPr lvl="0" algn="ctr">
              <a:buNone/>
            </a:pPr>
            <a:r>
              <a:rPr lang="en-US" sz="5100" b="1" dirty="0" smtClean="0">
                <a:solidFill>
                  <a:srgbClr val="C00000"/>
                </a:solidFill>
              </a:rPr>
              <a:t>8-10 Influential Stakeholders</a:t>
            </a:r>
          </a:p>
          <a:p>
            <a:pPr lvl="0" algn="ctr">
              <a:buNone/>
            </a:pPr>
            <a:endParaRPr lang="en-US" sz="5100" b="1" dirty="0" smtClean="0">
              <a:solidFill>
                <a:srgbClr val="C00000"/>
              </a:solidFill>
            </a:endParaRPr>
          </a:p>
          <a:p>
            <a:pPr lvl="0" algn="ctr">
              <a:buFont typeface="Wingdings" panose="05000000000000000000" pitchFamily="2" charset="2"/>
              <a:buChar char="ü"/>
            </a:pPr>
            <a:r>
              <a:rPr lang="en-US" sz="5100" dirty="0" smtClean="0"/>
              <a:t>Public Policy Kitchen Cabinet</a:t>
            </a:r>
          </a:p>
          <a:p>
            <a:pPr lvl="0" algn="ctr">
              <a:buFont typeface="Wingdings" panose="05000000000000000000" pitchFamily="2" charset="2"/>
              <a:buChar char="ü"/>
            </a:pPr>
            <a:r>
              <a:rPr lang="en-US" sz="5100" dirty="0" smtClean="0"/>
              <a:t>Join Meetings/Tours/DC Trips</a:t>
            </a:r>
          </a:p>
          <a:p>
            <a:pPr lvl="0" algn="ctr">
              <a:buFont typeface="Wingdings" panose="05000000000000000000" pitchFamily="2" charset="2"/>
              <a:buChar char="ü"/>
            </a:pPr>
            <a:r>
              <a:rPr lang="en-US" sz="5100" dirty="0" smtClean="0"/>
              <a:t>Contact Members of Congress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85320123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28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4" descr="http://assets.theatlantic.com/static/mt/assets/politics/Congress%20word%20clou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620" y="1697895"/>
            <a:ext cx="7448550" cy="4086226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View of Congress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38" name="AutoShape 2" descr="data:image/jpeg;base64,/9j/4AAQSkZJRgABAQAAAQABAAD/2wCEAAkGBwgHBgkIBwgKCgkLDRYPDQwMDRsUFRAWIB0iIiAdHx8kKDQsJCYxJx8fLT0tMTU3Ojo6Iys/RD84QzQ5OjcBCgoKDQwNGg8PGjclHyU3Nzc3Nzc3Nzc3Nzc3Nzc3Nzc3Nzc3Nzc3Nzc3Nzc3Nzc3Nzc3Nzc3Nzc3Nzc3Nzc3N//AABEIAFQAegMBEQACEQEDEQH/xAAbAAEAAwADAQAAAAAAAAAAAAAAAwQFAQIGB//EADUQAAICAQMDAwIFAgQHAAAAAAECAxEEABIhBRMxIkFRFGEGIzJxgRWRUmLh8BYkM6GxwdH/xAAZAQEAAwEBAAAAAAAAAAAAAAAAAQIDBAX/xAAzEQACAgAEAwUIAgEFAAAAAAAAAQIRAxIhMQRB8BNRYYGRFHGhscHR4fEFIkIjMjNDUv/aAAwDAQACEQMRAD8A+46AaAaAaAaAaAaAaAaAaAaAaAaAaAaAaAaAaAXoDixoBY0A9tAedy/xSMLqGdizYM8q4pLtJBtISJY42Z23MPBk8CyQPGqOdOjqjwznFST37++2voP+L8N5pIYMbJmkD7IljMZMx37DXr9NEj9e3g2LF1HaIj2WVJtpeunw+VkvSfxC3UeqZON9HJDjwwRv3ZCnDl3VkYBjyChHHHpbmttzGWZ0RiYGSCldtv7a/HrU3tXOcaAaAaAaAaAaAaA6udqMfgXoQ9EYM2Z9V25VeeBigACLe5rAoGx7sPI/ng6iWE29GcS4uMkm0/zpovU6TzzRRuZMrIXaLkYx8JSlitbv1V/HI961Xspv/ImfFRgm3em/hpdb70cGaZXp8rMUg7KMYsta8D1V738c/atT2Mv/AER7Sk6d93np4+PuLeN1OLHhWB3klm53FqB3Fj6TbHmxXFjx86vHDaWpb2yC01v96fAzshekTNmTZcUyy5mM6ZIWT2aJbUAG72RrRH/k6djbLr+WUYxvSteW9OVfFnJ6dBlT/SY/1uOne77XL/0mV9xCgHiyb9xzXjjUPDpXZvhcfKWLly8n3eC18iKPBgjx5JooyJe+uK/5j0yrIWDNflrdufltTiYUYNV3I6FjSno/E28zPnwnQZHb2vZBUE1RA8eff2vWbbT1MIQxZbUcL13BZqWVjYJBCEg/74/uNTmRt2Eyr1vr79NEDRY6zJJBJOd0hU0u3gUpFnd7kD76OVE4eFnvXwJW/EOKMuTEjSWXIRgoSIoxfzdU3FUf1V/OmZFeylWbkXuk5Zz+mYmYyhDkQJKUBsLuUGr9/OpTtWVnHLJx7i3qSo0A0B0ZlZSL4PH76EPY8zkZmNiy5EWRhvFhYauxyO76rChyAPIYbQ3nxR9zTO7K+xYTgkutfwut7i/07Jh35Xdg7gCmOablt35atwxBJ3AA38anOZT4OErTt+b7q9aIpM7pGfKkeNmIWkfuLKj2pIKcDnyQAR9udFOi2LwmZdzu/l9iHDkmlSOXE+lcyAgfnsBKfJNe/DE/z/OmZstHhcOD0vq9/UlzceTG6fFGNiT5EiwMrMzLtY7brdZIUgXessbFxIxTjva+Jn7Lh00rpqt2do8gYXUWXqMY+oLLU0BIR1kISypPFFQPfyDrNcRKDyYnhqvH8llgxU863/X2KSywxQDBjgkMj5jvshKlX2FdwXcV4s1Xng6vj8bGc1Sb5cuXn+TaLyk8+TPndUlx3MkDR5HZxnCjg9ksbIb34Pjjj71XB4rLiyjNWrpelgzcmaR0LJPmSdlZHmftLSpukSz6h4o8VyPb41X8jgq32e3u5Ovo/EWy8sKTAxZCdQzmh7kX1ML9tDYBKcMDR2jzYB4vVMXiI4k3kg6XXeWjNx2K+GMFsfHnycfJSV8dJUigkYet2I/LIf0gknjjg8n21z4ePcFKS1aWnv7tS3azNfF6tj4sGPhY2Bl9yMGFcZQpaMIq8Elq/Sw5vWntK2UXfdp9/Eo227ZNJ12BYIMgQTtjzIH7o20gJrkE3x70DqXxCpSp0yDx3UPxn1iDPyYYxBsjlZVuMngEj515GL/JcRDElFJaPuB9Gc0pP2174PL4ePi/0GTNbFheZSzAyLW4371+/wDp7a65J9rkT0IU5ZSCKVs38RyiKVoC7EBhtO1hEB+kgjf/AJv8PFa4f8jpemGrIG6Iv1GURMUwYcgPmvuVA5XtyHagSlUbRfIJtz5onTIq31Zze0O3povsdmjwVyMObKyM9szCjYQyPjqHhiHb3EgCqKkA/O5vFUJ7JlfaorSt+vqdukxYMPTplyjkIqytUSLtVENqFVF4A/KsqOLJ45rV1FwehK4rm0cvHgMIH6eJI53KSQ+jul6YmqDUf0E3u9vnWePh4mJCrqnfoJcVmVEhyMfLxc878jMysiAokoi7aWq71VPit27n7/Fa5sThpRhKT1k1+q8ykcaMtjRk6Q2T0yHCjyMV0WOpe9B3bc+XHqFG71WfDyeGoWvG1fnui6aexjQSuVmnxxkK+My5XedBJVRCIxuAQd5ALV7e/wB9XwMlrGet6elefqIu3RL0xIJum5XbyHf6vAc7yi8AvIb9LHn1+Pt/Axlwbw1ODlumvi39Sb/vk5mniRyQx5E2Pk78QM8kuOsNybytsoa/Fm/Hv51bJKFtPTeq1LOLToox4ca4EU6ZzyHHRIoXXFINoxZeCeeLB/nxrKGDcNJbaLTuM8Waw1bNLpvT92aM58oSzq792otoJKoAALNABR83etoYDjLO3b/X2EJqWxWf8MMYTCuVCQ8aozSY25htJrad3p8/fWb4VtVa9PyWM7M/Ahycuaf+pbe7Iz7exdWbr9WuLE/iXObln3fd+ST2UgLRsFIBIIBIuteyDCyMV8Xo7YMcLSM/6e2lgcg2SBV+91rbtV2im+uveIx0oqYof+v9+5WhldhC7bQm9UKGxsB3eh+d36QP21zc7N5f8dcxOUEMc8gZ/q42aZO4UjkatvqA8krxXvQ1DxnGKPPypq3zIFOOUdpIJJGkx5I5HmyqYhtgK8igaQGvNc8knT2qXcMsd38/d9iSCKCXqfrkGMFdqhaV0d1G5hIPZv1k0PF88jjsr+ia1MYyvFp6eGt+9d/XMjIwqWXGizEyXkSRZJGCu6tY3rRoEgkUa88j31bJLm1RXtYvWKaenmnzXXvOel5OLDh4vdxZGlcqyQRgAW0Xj1PR9IHvepnhvM6e339xXCxo9nHNHV8tOa8X3GlD1UQ5OVCMKRT3u1G6RgKWKBgrWR6iSft45Gs3hXFO+rNsPGjHEccta1deCevqYHTpivRs4OuyKRY1Vp1jX/ESC0W4vwPJNm+DfOtZr+66+Z14Vs0uls8kYWS+6uLMjpRdlIkYbLvnaRXv+5865sZauutCP+/yNeaGCHo2SoW+5EzOqtyzFaNXdf741z4i/wBNmmfMzPAU4OQswd2klB3dsKHoDmmUUB8gX8H2FcG9W+tDn4zK4ZX9Pr+zW6MKwVFQiibEAIXz9+dbkcNph8vLYvaHQNAYWEZ5cNOqz52QAytK8ChdgSj6QKux83d65MPM4rFcvGuXuLuroz2ycuBY+8svdyEjaEDMYimdVpjXBG8cjzzq74zESVwWtV5tL6k0mSxSNjzyMcHFVkyI8R50cmQu+y2Fj/N5PmtUePPM7S3S9a+4eqqzq0mS2VJiYPc/IWQc5RQELt+FPJ3asseaeSMU6vfwr7lFhpLcsdL6pJ/zM+RJeGBEY2LEuA0atzx8Gzq3DznjSk1tpXohJKKR1ypsOUp9X1SSbHD91YuyN12aFge3PHB4/v3xzL/bHU5JYWZrNK1d8inC3S8eGNIskSOs0SIExhG/DDhjQs+oX+3i9Xbm3dd/MjC4WKqKfwXItZWHjYgXBkyJPzY0SpMIyxvtTaBdVu9JIF39jY1VYkpPNXxrcsuD/plT00Wte4jw5uldgxRZ+QDFOsp70LrJaBI6plBJsp7eWA1Ms921y+dsvHgnBVfNP0X4I/w53DB1JNxbaiuigghD6uE5O5RQpqAPwK1TiOTXXXcWTdOjU6XFJkSJlSIuwxNG3JFnfZ4I/wC/n51zxbqykE5PMzPlly5XjiHSlXbIPWsZIBu+RXjbt/m/jWM80lTR1RwMKOqOYHlfDjXLjmSPF2EOrOlJVN4Isiv7H+NWwrSp8jl43DjlU29nyf2ZudKXbjtSMilyV3klmF+TZJvWo4dVDatety7objQGenSMWOfur3Qu5n7Pdbt7j5O269z9tYrAina+enoWzMoZPTIcIp2ceadQlpudn2FGVkUfC2D+9DVVw8I/D4bFk73K87ZEsMySdKkHfkEj1IwIkBUKQ3twqnj3/nUywotNNb69ehNLvOZ+m4UXUFiL5iq0bK2x5CXZ2W/V78DkazfCxzbuteb5hNtWWPqOnY7TZGJDM8nboRKrbWKLxQ8A+kC9dGFhRz6aXoQ4yrUoNPHCpD5CZCxopEsOQEiXduoc3XCn3+PnXT7Nm1tr5/Qz7JPmdMnqeNmJFh9uSNC25Z7TuRMHpSxIpTYIog/qUe5raHDygru668/2aRhl1JcPo0fWBD1OTOyDlKa7hSIsjIWAo9sVV+BQNe/N0nN4TeHWnn9yzxMuldepai/Dfa/pcf1LzRYU5l3S7Q7DbwvpUA+unJPNr76q8a8zqr6/BHa76bmX+GI5smbMjAUD6ZFDtOxoEtVJtG1SPAJtfvercQllXXxOVJtNHrsLH+mxlhJsKTR+165VoXisqojm6bhyydySAF/mzqaL5mkeYimqGeFhEO7muwZDtCmh4taPn3o+P31RHP8Ayc6yQ711yaPR9GC/SFlO4s5LHcDZ/gAauRwyWTQv6HQNANAKGgOKHwNAKHxoBQ+BoDjtpW3YtfFaAbE59K8+ePOgOVVVACgAD2A0BFmTrjYs2Q7BUiRnYm6AAv21KVtJEN0jC/C0c8eRlrl98T7IrE0odivqCsa4uhR9/TZ82dsZppVsVij0esC5wfGgPMRjf0/NESMO7mnYiiu5YFe44Pm7/wDmqR5mf8hfZpLf96cjc6UJ/piclXWQsTtYj0j7UTx/P9tXKcPnyf3368WXNDcaAaAaAaAaAaAaAaAaA6uiyKVcBlIogiwRoCLGw8bF3fS48MO79XbjC3+9alylLdkJJE+oJGgKWT0zHyI+2w2R3uKIoAY/JFfbQyxsJYyqZNh4seHD2ob23fIH/rQnCwo4UcsdifQ0GgGgGgGgGgGgGgGgGgGgGgGgGgGgGgGgGgP/2Q=="/>
          <p:cNvSpPr>
            <a:spLocks noChangeAspect="1" noChangeArrowheads="1"/>
          </p:cNvSpPr>
          <p:nvPr/>
        </p:nvSpPr>
        <p:spPr bwMode="auto">
          <a:xfrm>
            <a:off x="0" y="-381000"/>
            <a:ext cx="1162050" cy="8001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3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114</a:t>
            </a:r>
            <a:r>
              <a:rPr lang="en-US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Congress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Divided Gov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466" y="1762432"/>
            <a:ext cx="2781300" cy="32721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766" y="1614311"/>
            <a:ext cx="6064959" cy="3420239"/>
          </a:xfrm>
          <a:prstGeom prst="rect">
            <a:avLst/>
          </a:prstGeom>
          <a:effectLst>
            <a:outerShdw blurRad="50800" dist="38100" dir="27000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626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619" y="599703"/>
            <a:ext cx="7871865" cy="502692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Growing Polarization in Congress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FT_14.06.13_congressionalPolarization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5" b="59597"/>
          <a:stretch/>
        </p:blipFill>
        <p:spPr bwMode="auto">
          <a:xfrm>
            <a:off x="2219423" y="1193073"/>
            <a:ext cx="4822256" cy="244316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T_14.06.13_congressionalPolariz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" t="66614" b="1932"/>
          <a:stretch/>
        </p:blipFill>
        <p:spPr bwMode="auto">
          <a:xfrm>
            <a:off x="2232603" y="3726918"/>
            <a:ext cx="4809076" cy="21969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47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619" y="599703"/>
            <a:ext cx="8259376" cy="502692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Growing Polarization Among Americans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6" descr="Republicans Shift to the Right, Democrats to the Left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"/>
          <a:stretch/>
        </p:blipFill>
        <p:spPr bwMode="auto">
          <a:xfrm>
            <a:off x="1793103" y="1187533"/>
            <a:ext cx="6299913" cy="5540612"/>
          </a:xfrm>
          <a:prstGeom prst="rect">
            <a:avLst/>
          </a:prstGeom>
          <a:noFill/>
          <a:ln>
            <a:solidFill>
              <a:srgbClr val="7170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06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Callout 31"/>
          <p:cNvSpPr/>
          <p:nvPr/>
        </p:nvSpPr>
        <p:spPr>
          <a:xfrm>
            <a:off x="7301994" y="2688570"/>
            <a:ext cx="1676400" cy="179750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 descr="pho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797212">
            <a:off x="410981" y="2301393"/>
            <a:ext cx="1643882" cy="165122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Challenges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20891530">
            <a:off x="261258" y="1323945"/>
            <a:ext cx="2071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24 Hr News Cycle 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0858421">
            <a:off x="256180" y="1696435"/>
            <a:ext cx="3060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1,440 Minutes Per Day</a:t>
            </a:r>
            <a:endParaRPr lang="en-US" sz="2400" b="1" dirty="0"/>
          </a:p>
        </p:txBody>
      </p:sp>
      <p:pic>
        <p:nvPicPr>
          <p:cNvPr id="26" name="Picture 25" descr="Super pac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3508" y="4821821"/>
            <a:ext cx="2785959" cy="1528647"/>
          </a:xfrm>
          <a:prstGeom prst="rect">
            <a:avLst/>
          </a:prstGeom>
        </p:spPr>
      </p:pic>
      <p:pic>
        <p:nvPicPr>
          <p:cNvPr id="28" name="Picture 27" descr="mone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38081" y="4652003"/>
            <a:ext cx="1456377" cy="1868281"/>
          </a:xfrm>
          <a:prstGeom prst="rect">
            <a:avLst/>
          </a:prstGeom>
        </p:spPr>
      </p:pic>
      <p:pic>
        <p:nvPicPr>
          <p:cNvPr id="29" name="Picture 28" descr="Breaking New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818744">
            <a:off x="778798" y="3637687"/>
            <a:ext cx="1811654" cy="107703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443508" y="2947052"/>
            <a:ext cx="1393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$ 6 Billion Election</a:t>
            </a:r>
            <a:endParaRPr lang="en-US" sz="2400" b="1" dirty="0"/>
          </a:p>
        </p:txBody>
      </p:sp>
      <p:pic>
        <p:nvPicPr>
          <p:cNvPr id="9" name="Picture 8" descr="Twitter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68219">
            <a:off x="1910505" y="2342182"/>
            <a:ext cx="1181822" cy="1155790"/>
          </a:xfrm>
          <a:prstGeom prst="rect">
            <a:avLst/>
          </a:prstGeom>
        </p:spPr>
      </p:pic>
      <p:pic>
        <p:nvPicPr>
          <p:cNvPr id="14" name="Picture 13" descr="MSNBC Logo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21134969">
            <a:off x="4000197" y="2853960"/>
            <a:ext cx="1248452" cy="1070393"/>
          </a:xfrm>
          <a:prstGeom prst="rect">
            <a:avLst/>
          </a:prstGeom>
        </p:spPr>
      </p:pic>
      <p:pic>
        <p:nvPicPr>
          <p:cNvPr id="15" name="Picture 14" descr="Rachel Maddow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21061434">
            <a:off x="5244157" y="2659590"/>
            <a:ext cx="1314922" cy="924566"/>
          </a:xfrm>
          <a:prstGeom prst="rect">
            <a:avLst/>
          </a:prstGeom>
        </p:spPr>
      </p:pic>
      <p:pic>
        <p:nvPicPr>
          <p:cNvPr id="16" name="Picture 15" descr="Fox-News-logo-screenshot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21062908">
            <a:off x="3803770" y="1750772"/>
            <a:ext cx="1285076" cy="1118167"/>
          </a:xfrm>
          <a:prstGeom prst="rect">
            <a:avLst/>
          </a:prstGeom>
        </p:spPr>
      </p:pic>
      <p:pic>
        <p:nvPicPr>
          <p:cNvPr id="17" name="Picture 16" descr="Rush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21172883">
            <a:off x="5020139" y="1598680"/>
            <a:ext cx="1375508" cy="10698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316" y="672347"/>
            <a:ext cx="1580484" cy="158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6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3" grpId="0"/>
      <p:bldP spid="25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Competition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 descr="Chamb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382377">
            <a:off x="381000" y="1447800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NR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284944">
            <a:off x="5059518" y="1496213"/>
            <a:ext cx="2107791" cy="20984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 descr="medica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81600" y="4038600"/>
            <a:ext cx="2143125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 descr="restuaran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1144698">
            <a:off x="981712" y="3516258"/>
            <a:ext cx="1828800" cy="975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 descr="NEA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20483729">
            <a:off x="1829632" y="4233745"/>
            <a:ext cx="3457575" cy="1323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 descr="Brea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592261">
            <a:off x="6972725" y="3060970"/>
            <a:ext cx="2058377" cy="14948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 descr="McDonald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17510" y="1432302"/>
            <a:ext cx="1676400" cy="1266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 descr="P&amp;G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232419">
            <a:off x="4210896" y="3632747"/>
            <a:ext cx="2071942" cy="12431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 descr="cancer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21382712">
            <a:off x="413903" y="4704988"/>
            <a:ext cx="1832885" cy="10997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TextBox 20"/>
          <p:cNvSpPr txBox="1"/>
          <p:nvPr/>
        </p:nvSpPr>
        <p:spPr>
          <a:xfrm>
            <a:off x="1500390" y="6324815"/>
            <a:ext cx="6501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Over 100,000 Professional and Trade Associations</a:t>
            </a:r>
            <a:endParaRPr lang="en-US" sz="2400" b="1" dirty="0"/>
          </a:p>
        </p:txBody>
      </p:sp>
      <p:pic>
        <p:nvPicPr>
          <p:cNvPr id="22" name="Picture 6" descr="http://www.mdmunicipal.org/images/pages/N166/AARP_485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9996">
            <a:off x="2169488" y="2893508"/>
            <a:ext cx="3738207" cy="81536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pfizer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21162113">
            <a:off x="6924195" y="1761802"/>
            <a:ext cx="1882611" cy="1133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1702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3449</TotalTime>
  <Words>877</Words>
  <Application>Microsoft Office PowerPoint</Application>
  <PresentationFormat>On-screen Show (4:3)</PresentationFormat>
  <Paragraphs>247</Paragraphs>
  <Slides>33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Cabin bold</vt:lpstr>
      <vt:lpstr>Cabin bold</vt:lpstr>
      <vt:lpstr>Cabin Regular</vt:lpstr>
      <vt:lpstr>Calibri</vt:lpstr>
      <vt:lpstr>Courier New</vt:lpstr>
      <vt:lpstr>Georgia</vt:lpstr>
      <vt:lpstr>Lucida Grande</vt:lpstr>
      <vt:lpstr>Wingdings</vt:lpstr>
      <vt:lpstr>2_Custom Design</vt:lpstr>
      <vt:lpstr>1_Custom Design</vt:lpstr>
      <vt:lpstr>PowerPoint Presentation</vt:lpstr>
      <vt:lpstr>Agenda:  Life of Policymaker  Power of Hospitals  Winning Strategies: Breaking Through the Noise   </vt:lpstr>
      <vt:lpstr>Congress Today</vt:lpstr>
      <vt:lpstr>Public View of Congress</vt:lpstr>
      <vt:lpstr>The 114th Congress</vt:lpstr>
      <vt:lpstr>The Growing Polarization in Congress</vt:lpstr>
      <vt:lpstr>The Growing Polarization Among Americans</vt:lpstr>
      <vt:lpstr>The Challenges</vt:lpstr>
      <vt:lpstr>The Competition</vt:lpstr>
      <vt:lpstr>Can We Break Through the Noise?</vt:lpstr>
      <vt:lpstr>Tools of Engagement</vt:lpstr>
      <vt:lpstr>The Most Powerful Interest Groups</vt:lpstr>
      <vt:lpstr>The Power  of the Public Hospital Network</vt:lpstr>
      <vt:lpstr>Hospital Stakeholders</vt:lpstr>
      <vt:lpstr>Your Hurdles</vt:lpstr>
      <vt:lpstr>Getting Started </vt:lpstr>
      <vt:lpstr>Step I:  Prioritize Your Delegation</vt:lpstr>
      <vt:lpstr>Your Delegation</vt:lpstr>
      <vt:lpstr>Step II:  Fine-Tuning Your Lobbying</vt:lpstr>
      <vt:lpstr>Direct Lobbying: Best Practices</vt:lpstr>
      <vt:lpstr>Step III:  Engaging Your Grasstops</vt:lpstr>
      <vt:lpstr>Identify Powerful Audiences</vt:lpstr>
      <vt:lpstr>Identify Key Contacts</vt:lpstr>
      <vt:lpstr>Winning recruitment strategies</vt:lpstr>
      <vt:lpstr>Step IV:  Mobilizing Your Stakeholders</vt:lpstr>
      <vt:lpstr>Winning Strategies</vt:lpstr>
      <vt:lpstr>Key Strategy</vt:lpstr>
      <vt:lpstr>Winning Strategies</vt:lpstr>
      <vt:lpstr>Communications: Best Practices</vt:lpstr>
      <vt:lpstr>Grassroots: Best Practices</vt:lpstr>
      <vt:lpstr>Coalitions: Best Practices</vt:lpstr>
      <vt:lpstr>Key Take Away</vt:lpstr>
      <vt:lpstr>PowerPoint Presentation</vt:lpstr>
    </vt:vector>
  </TitlesOfParts>
  <Company>MESH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Bullock</dc:creator>
  <cp:lastModifiedBy>Erin Richardson</cp:lastModifiedBy>
  <cp:revision>88</cp:revision>
  <cp:lastPrinted>2015-06-22T16:42:34Z</cp:lastPrinted>
  <dcterms:created xsi:type="dcterms:W3CDTF">2013-06-05T17:38:40Z</dcterms:created>
  <dcterms:modified xsi:type="dcterms:W3CDTF">2015-07-23T17:00:14Z</dcterms:modified>
</cp:coreProperties>
</file>