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Lst>
  <p:notesMasterIdLst>
    <p:notesMasterId r:id="rId43"/>
  </p:notesMasterIdLst>
  <p:handoutMasterIdLst>
    <p:handoutMasterId r:id="rId44"/>
  </p:handoutMasterIdLst>
  <p:sldIdLst>
    <p:sldId id="256" r:id="rId3"/>
    <p:sldId id="477" r:id="rId4"/>
    <p:sldId id="502" r:id="rId5"/>
    <p:sldId id="551" r:id="rId6"/>
    <p:sldId id="577" r:id="rId7"/>
    <p:sldId id="539" r:id="rId8"/>
    <p:sldId id="581" r:id="rId9"/>
    <p:sldId id="593" r:id="rId10"/>
    <p:sldId id="583" r:id="rId11"/>
    <p:sldId id="584" r:id="rId12"/>
    <p:sldId id="585" r:id="rId13"/>
    <p:sldId id="587" r:id="rId14"/>
    <p:sldId id="586" r:id="rId15"/>
    <p:sldId id="582" r:id="rId16"/>
    <p:sldId id="580" r:id="rId17"/>
    <p:sldId id="552" r:id="rId18"/>
    <p:sldId id="588" r:id="rId19"/>
    <p:sldId id="489" r:id="rId20"/>
    <p:sldId id="554" r:id="rId21"/>
    <p:sldId id="590" r:id="rId22"/>
    <p:sldId id="569" r:id="rId23"/>
    <p:sldId id="589" r:id="rId24"/>
    <p:sldId id="591" r:id="rId25"/>
    <p:sldId id="578" r:id="rId26"/>
    <p:sldId id="574" r:id="rId27"/>
    <p:sldId id="575" r:id="rId28"/>
    <p:sldId id="579" r:id="rId29"/>
    <p:sldId id="592" r:id="rId30"/>
    <p:sldId id="576" r:id="rId31"/>
    <p:sldId id="504" r:id="rId32"/>
    <p:sldId id="597" r:id="rId33"/>
    <p:sldId id="565" r:id="rId34"/>
    <p:sldId id="598" r:id="rId35"/>
    <p:sldId id="596" r:id="rId36"/>
    <p:sldId id="570" r:id="rId37"/>
    <p:sldId id="594" r:id="rId38"/>
    <p:sldId id="599" r:id="rId39"/>
    <p:sldId id="480" r:id="rId40"/>
    <p:sldId id="600" r:id="rId41"/>
    <p:sldId id="262" r:id="rId42"/>
  </p:sldIdLst>
  <p:sldSz cx="9144000" cy="6858000" type="screen4x3"/>
  <p:notesSz cx="69850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D38D27"/>
    <a:srgbClr val="9999FF"/>
    <a:srgbClr val="C48E2E"/>
    <a:srgbClr val="C0962E"/>
    <a:srgbClr val="CFA3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72" autoAdjust="0"/>
    <p:restoredTop sz="80969" autoAdjust="0"/>
  </p:normalViewPr>
  <p:slideViewPr>
    <p:cSldViewPr>
      <p:cViewPr varScale="1">
        <p:scale>
          <a:sx n="98" d="100"/>
          <a:sy n="98" d="100"/>
        </p:scale>
        <p:origin x="159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879" tIns="46440" rIns="92879" bIns="46440"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3550"/>
          </a:xfrm>
          <a:prstGeom prst="rect">
            <a:avLst/>
          </a:prstGeom>
        </p:spPr>
        <p:txBody>
          <a:bodyPr vert="horz" lIns="92879" tIns="46440" rIns="92879" bIns="46440" rtlCol="0"/>
          <a:lstStyle>
            <a:lvl1pPr algn="r">
              <a:defRPr sz="1200"/>
            </a:lvl1pPr>
          </a:lstStyle>
          <a:p>
            <a:fld id="{4B4015DE-F8CC-4B4F-9FEA-15F0276DD08E}" type="datetimeFigureOut">
              <a:rPr lang="en-US" smtClean="0"/>
              <a:t>7/23/2015</a:t>
            </a:fld>
            <a:endParaRPr lang="en-US" dirty="0"/>
          </a:p>
        </p:txBody>
      </p:sp>
      <p:sp>
        <p:nvSpPr>
          <p:cNvPr id="4" name="Footer Placeholder 3"/>
          <p:cNvSpPr>
            <a:spLocks noGrp="1"/>
          </p:cNvSpPr>
          <p:nvPr>
            <p:ph type="ftr" sz="quarter" idx="2"/>
          </p:nvPr>
        </p:nvSpPr>
        <p:spPr>
          <a:xfrm>
            <a:off x="0" y="8805841"/>
            <a:ext cx="3026833" cy="463550"/>
          </a:xfrm>
          <a:prstGeom prst="rect">
            <a:avLst/>
          </a:prstGeom>
        </p:spPr>
        <p:txBody>
          <a:bodyPr vert="horz" lIns="92879" tIns="46440" rIns="92879" bIns="4644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05841"/>
            <a:ext cx="3026833" cy="463550"/>
          </a:xfrm>
          <a:prstGeom prst="rect">
            <a:avLst/>
          </a:prstGeom>
        </p:spPr>
        <p:txBody>
          <a:bodyPr vert="horz" lIns="92879" tIns="46440" rIns="92879" bIns="46440" rtlCol="0" anchor="b"/>
          <a:lstStyle>
            <a:lvl1pPr algn="r">
              <a:defRPr sz="1200"/>
            </a:lvl1pPr>
          </a:lstStyle>
          <a:p>
            <a:fld id="{3AE52594-3500-4D74-8BAD-7B8132147DDE}" type="slidenum">
              <a:rPr lang="en-US" smtClean="0"/>
              <a:t>‹#›</a:t>
            </a:fld>
            <a:endParaRPr lang="en-US" dirty="0"/>
          </a:p>
        </p:txBody>
      </p:sp>
    </p:spTree>
    <p:extLst>
      <p:ext uri="{BB962C8B-B14F-4D97-AF65-F5344CB8AC3E}">
        <p14:creationId xmlns:p14="http://schemas.microsoft.com/office/powerpoint/2010/main" val="3225886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879" tIns="46440" rIns="92879" bIns="46440" rtlCol="0"/>
          <a:lstStyle>
            <a:lvl1pPr algn="l">
              <a:defRPr sz="1200"/>
            </a:lvl1pPr>
          </a:lstStyle>
          <a:p>
            <a:endParaRPr lang="en-US" dirty="0"/>
          </a:p>
        </p:txBody>
      </p:sp>
      <p:sp>
        <p:nvSpPr>
          <p:cNvPr id="3" name="Date Placeholder 2"/>
          <p:cNvSpPr>
            <a:spLocks noGrp="1"/>
          </p:cNvSpPr>
          <p:nvPr>
            <p:ph type="dt" idx="1"/>
          </p:nvPr>
        </p:nvSpPr>
        <p:spPr>
          <a:xfrm>
            <a:off x="3956551" y="0"/>
            <a:ext cx="3026833" cy="463550"/>
          </a:xfrm>
          <a:prstGeom prst="rect">
            <a:avLst/>
          </a:prstGeom>
        </p:spPr>
        <p:txBody>
          <a:bodyPr vert="horz" lIns="92879" tIns="46440" rIns="92879" bIns="46440" rtlCol="0"/>
          <a:lstStyle>
            <a:lvl1pPr algn="r">
              <a:defRPr sz="1200"/>
            </a:lvl1pPr>
          </a:lstStyle>
          <a:p>
            <a:fld id="{638718D2-048A-494C-BDC7-04B3CA0474B5}" type="datetimeFigureOut">
              <a:rPr lang="en-US" smtClean="0"/>
              <a:t>7/23/2015</a:t>
            </a:fld>
            <a:endParaRPr lang="en-US" dirty="0"/>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879" tIns="46440" rIns="92879" bIns="46440" rtlCol="0" anchor="ctr"/>
          <a:lstStyle/>
          <a:p>
            <a:endParaRPr lang="en-US" dirty="0"/>
          </a:p>
        </p:txBody>
      </p:sp>
      <p:sp>
        <p:nvSpPr>
          <p:cNvPr id="5" name="Notes Placeholder 4"/>
          <p:cNvSpPr>
            <a:spLocks noGrp="1"/>
          </p:cNvSpPr>
          <p:nvPr>
            <p:ph type="body" sz="quarter" idx="3"/>
          </p:nvPr>
        </p:nvSpPr>
        <p:spPr>
          <a:xfrm>
            <a:off x="698500" y="4403725"/>
            <a:ext cx="5588000" cy="4171950"/>
          </a:xfrm>
          <a:prstGeom prst="rect">
            <a:avLst/>
          </a:prstGeom>
        </p:spPr>
        <p:txBody>
          <a:bodyPr vert="horz" lIns="92879" tIns="46440" rIns="92879" bIns="4644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1"/>
            <a:ext cx="3026833" cy="463550"/>
          </a:xfrm>
          <a:prstGeom prst="rect">
            <a:avLst/>
          </a:prstGeom>
        </p:spPr>
        <p:txBody>
          <a:bodyPr vert="horz" lIns="92879" tIns="46440" rIns="92879" bIns="4644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1" y="8805841"/>
            <a:ext cx="3026833" cy="463550"/>
          </a:xfrm>
          <a:prstGeom prst="rect">
            <a:avLst/>
          </a:prstGeom>
        </p:spPr>
        <p:txBody>
          <a:bodyPr vert="horz" lIns="92879" tIns="46440" rIns="92879" bIns="46440" rtlCol="0" anchor="b"/>
          <a:lstStyle>
            <a:lvl1pPr algn="r">
              <a:defRPr sz="1200"/>
            </a:lvl1pPr>
          </a:lstStyle>
          <a:p>
            <a:fld id="{002AE93C-0ED9-4842-96E0-E225C12ACCF1}" type="slidenum">
              <a:rPr lang="en-US" smtClean="0"/>
              <a:t>‹#›</a:t>
            </a:fld>
            <a:endParaRPr lang="en-US" dirty="0"/>
          </a:p>
        </p:txBody>
      </p:sp>
    </p:spTree>
    <p:extLst>
      <p:ext uri="{BB962C8B-B14F-4D97-AF65-F5344CB8AC3E}">
        <p14:creationId xmlns:p14="http://schemas.microsoft.com/office/powerpoint/2010/main" val="12543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a:t>
            </a:fld>
            <a:endParaRPr lang="en-US" dirty="0"/>
          </a:p>
        </p:txBody>
      </p:sp>
    </p:spTree>
    <p:extLst>
      <p:ext uri="{BB962C8B-B14F-4D97-AF65-F5344CB8AC3E}">
        <p14:creationId xmlns:p14="http://schemas.microsoft.com/office/powerpoint/2010/main" val="128604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14</a:t>
            </a:fld>
            <a:endParaRPr lang="en-US" dirty="0"/>
          </a:p>
        </p:txBody>
      </p:sp>
    </p:spTree>
    <p:extLst>
      <p:ext uri="{BB962C8B-B14F-4D97-AF65-F5344CB8AC3E}">
        <p14:creationId xmlns:p14="http://schemas.microsoft.com/office/powerpoint/2010/main" val="1678007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16</a:t>
            </a:fld>
            <a:endParaRPr lang="en-US" dirty="0"/>
          </a:p>
        </p:txBody>
      </p:sp>
    </p:spTree>
    <p:extLst>
      <p:ext uri="{BB962C8B-B14F-4D97-AF65-F5344CB8AC3E}">
        <p14:creationId xmlns:p14="http://schemas.microsoft.com/office/powerpoint/2010/main" val="4257098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18</a:t>
            </a:fld>
            <a:endParaRPr lang="en-US" dirty="0"/>
          </a:p>
        </p:txBody>
      </p:sp>
    </p:spTree>
    <p:extLst>
      <p:ext uri="{BB962C8B-B14F-4D97-AF65-F5344CB8AC3E}">
        <p14:creationId xmlns:p14="http://schemas.microsoft.com/office/powerpoint/2010/main" val="804880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23</a:t>
            </a:fld>
            <a:endParaRPr lang="en-US" dirty="0"/>
          </a:p>
        </p:txBody>
      </p:sp>
    </p:spTree>
    <p:extLst>
      <p:ext uri="{BB962C8B-B14F-4D97-AF65-F5344CB8AC3E}">
        <p14:creationId xmlns:p14="http://schemas.microsoft.com/office/powerpoint/2010/main" val="17905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413D6-14EC-4266-9432-8A35FB99672D}" type="slidenum">
              <a:rPr lang="en-US" smtClean="0"/>
              <a:pPr/>
              <a:t>25</a:t>
            </a:fld>
            <a:endParaRPr lang="en-US" dirty="0"/>
          </a:p>
        </p:txBody>
      </p:sp>
    </p:spTree>
    <p:extLst>
      <p:ext uri="{BB962C8B-B14F-4D97-AF65-F5344CB8AC3E}">
        <p14:creationId xmlns:p14="http://schemas.microsoft.com/office/powerpoint/2010/main" val="1201763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27</a:t>
            </a:fld>
            <a:endParaRPr lang="en-US" dirty="0"/>
          </a:p>
        </p:txBody>
      </p:sp>
    </p:spTree>
    <p:extLst>
      <p:ext uri="{BB962C8B-B14F-4D97-AF65-F5344CB8AC3E}">
        <p14:creationId xmlns:p14="http://schemas.microsoft.com/office/powerpoint/2010/main" val="3662143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31</a:t>
            </a:fld>
            <a:endParaRPr lang="en-US" dirty="0"/>
          </a:p>
        </p:txBody>
      </p:sp>
    </p:spTree>
    <p:extLst>
      <p:ext uri="{BB962C8B-B14F-4D97-AF65-F5344CB8AC3E}">
        <p14:creationId xmlns:p14="http://schemas.microsoft.com/office/powerpoint/2010/main" val="3691929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31999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393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34</a:t>
            </a:fld>
            <a:endParaRPr lang="en-US" dirty="0"/>
          </a:p>
        </p:txBody>
      </p:sp>
    </p:spTree>
    <p:extLst>
      <p:ext uri="{BB962C8B-B14F-4D97-AF65-F5344CB8AC3E}">
        <p14:creationId xmlns:p14="http://schemas.microsoft.com/office/powerpoint/2010/main" val="118047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2</a:t>
            </a:fld>
            <a:endParaRPr lang="en-US" dirty="0"/>
          </a:p>
        </p:txBody>
      </p:sp>
    </p:spTree>
    <p:extLst>
      <p:ext uri="{BB962C8B-B14F-4D97-AF65-F5344CB8AC3E}">
        <p14:creationId xmlns:p14="http://schemas.microsoft.com/office/powerpoint/2010/main" val="131322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35</a:t>
            </a:fld>
            <a:endParaRPr lang="en-US" dirty="0"/>
          </a:p>
        </p:txBody>
      </p:sp>
    </p:spTree>
    <p:extLst>
      <p:ext uri="{BB962C8B-B14F-4D97-AF65-F5344CB8AC3E}">
        <p14:creationId xmlns:p14="http://schemas.microsoft.com/office/powerpoint/2010/main" val="65546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38</a:t>
            </a:fld>
            <a:endParaRPr lang="en-US" dirty="0"/>
          </a:p>
        </p:txBody>
      </p:sp>
    </p:spTree>
    <p:extLst>
      <p:ext uri="{BB962C8B-B14F-4D97-AF65-F5344CB8AC3E}">
        <p14:creationId xmlns:p14="http://schemas.microsoft.com/office/powerpoint/2010/main" val="745566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40</a:t>
            </a:fld>
            <a:endParaRPr lang="en-US" dirty="0"/>
          </a:p>
        </p:txBody>
      </p:sp>
    </p:spTree>
    <p:extLst>
      <p:ext uri="{BB962C8B-B14F-4D97-AF65-F5344CB8AC3E}">
        <p14:creationId xmlns:p14="http://schemas.microsoft.com/office/powerpoint/2010/main" val="373012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4</a:t>
            </a:fld>
            <a:endParaRPr lang="en-US" dirty="0"/>
          </a:p>
        </p:txBody>
      </p:sp>
    </p:spTree>
    <p:extLst>
      <p:ext uri="{BB962C8B-B14F-4D97-AF65-F5344CB8AC3E}">
        <p14:creationId xmlns:p14="http://schemas.microsoft.com/office/powerpoint/2010/main" val="104582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5</a:t>
            </a:fld>
            <a:endParaRPr lang="en-US" dirty="0"/>
          </a:p>
        </p:txBody>
      </p:sp>
    </p:spTree>
    <p:extLst>
      <p:ext uri="{BB962C8B-B14F-4D97-AF65-F5344CB8AC3E}">
        <p14:creationId xmlns:p14="http://schemas.microsoft.com/office/powerpoint/2010/main" val="251543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112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9</a:t>
            </a:fld>
            <a:endParaRPr lang="en-US" dirty="0"/>
          </a:p>
        </p:txBody>
      </p:sp>
    </p:spTree>
    <p:extLst>
      <p:ext uri="{BB962C8B-B14F-4D97-AF65-F5344CB8AC3E}">
        <p14:creationId xmlns:p14="http://schemas.microsoft.com/office/powerpoint/2010/main" val="308784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10</a:t>
            </a:fld>
            <a:endParaRPr lang="en-US" dirty="0"/>
          </a:p>
        </p:txBody>
      </p:sp>
    </p:spTree>
    <p:extLst>
      <p:ext uri="{BB962C8B-B14F-4D97-AF65-F5344CB8AC3E}">
        <p14:creationId xmlns:p14="http://schemas.microsoft.com/office/powerpoint/2010/main" val="2796465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11</a:t>
            </a:fld>
            <a:endParaRPr lang="en-US" dirty="0"/>
          </a:p>
        </p:txBody>
      </p:sp>
    </p:spTree>
    <p:extLst>
      <p:ext uri="{BB962C8B-B14F-4D97-AF65-F5344CB8AC3E}">
        <p14:creationId xmlns:p14="http://schemas.microsoft.com/office/powerpoint/2010/main" val="214528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AE93C-0ED9-4842-96E0-E225C12ACCF1}" type="slidenum">
              <a:rPr lang="en-US" smtClean="0"/>
              <a:t>13</a:t>
            </a:fld>
            <a:endParaRPr lang="en-US" dirty="0"/>
          </a:p>
        </p:txBody>
      </p:sp>
    </p:spTree>
    <p:extLst>
      <p:ext uri="{BB962C8B-B14F-4D97-AF65-F5344CB8AC3E}">
        <p14:creationId xmlns:p14="http://schemas.microsoft.com/office/powerpoint/2010/main" val="1106155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rgbClr val="C48E2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gradFill flip="none" rotWithShape="1">
            <a:gsLst>
              <a:gs pos="0">
                <a:srgbClr val="D6B19C"/>
              </a:gs>
              <a:gs pos="9000">
                <a:srgbClr val="D49E6C"/>
              </a:gs>
              <a:gs pos="31000">
                <a:srgbClr val="A65528"/>
              </a:gs>
              <a:gs pos="100000">
                <a:srgbClr val="663012"/>
              </a:gs>
            </a:gsLst>
            <a:lin ang="10800000" scaled="0"/>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3352800"/>
            <a:ext cx="6477000" cy="2133600"/>
          </a:xfrm>
        </p:spPr>
        <p:txBody>
          <a:bodyPr anchor="b">
            <a:normAutofit/>
          </a:bodyPr>
          <a:lstStyle>
            <a:lvl1pPr>
              <a:defRPr sz="3600" cap="none" baseline="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CB905BA5-E5B0-4F73-8E65-C2483C948037}" type="datetime1">
              <a:rPr lang="en-US" smtClean="0"/>
              <a:t>7/23/2015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pic>
        <p:nvPicPr>
          <p:cNvPr id="12" name="Picture 11"/>
          <p:cNvPicPr>
            <a:picLocks noChangeAspect="1"/>
          </p:cNvPicPr>
          <p:nvPr userDrawn="1"/>
        </p:nvPicPr>
        <p:blipFill>
          <a:blip r:embed="rId2">
            <a:clrChange>
              <a:clrFrom>
                <a:srgbClr val="FFFEFB"/>
              </a:clrFrom>
              <a:clrTo>
                <a:srgbClr val="FFFEFB">
                  <a:alpha val="0"/>
                </a:srgbClr>
              </a:clrTo>
            </a:clrChange>
            <a:extLst>
              <a:ext uri="{28A0092B-C50C-407E-A947-70E740481C1C}">
                <a14:useLocalDpi xmlns:a14="http://schemas.microsoft.com/office/drawing/2010/main" val="0"/>
              </a:ext>
            </a:extLst>
          </a:blip>
          <a:stretch>
            <a:fillRect/>
          </a:stretch>
        </p:blipFill>
        <p:spPr>
          <a:xfrm>
            <a:off x="279400" y="831342"/>
            <a:ext cx="4216400" cy="14546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DCC7B97-B62B-421B-9374-6A8CA9EC6E83}" type="datetime1">
              <a:rPr lang="en-US" smtClean="0"/>
              <a:t>7/23/2015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E16FD2FF-0E85-409D-BD65-844134F712ED}" type="datetime1">
              <a:rPr lang="en-US" smtClean="0"/>
              <a:t>7/23/2015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52600"/>
            <a:ext cx="8153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51450F1-89E8-4A3D-9E9A-8AFD7649081B}" type="slidenum">
              <a:rPr lang="en-US"/>
              <a:pPr>
                <a:defRPr/>
              </a:pPr>
              <a:t>‹#›</a:t>
            </a:fld>
            <a:endParaRPr lang="en-US" sz="1400" dirty="0"/>
          </a:p>
        </p:txBody>
      </p:sp>
    </p:spTree>
    <p:extLst>
      <p:ext uri="{BB962C8B-B14F-4D97-AF65-F5344CB8AC3E}">
        <p14:creationId xmlns:p14="http://schemas.microsoft.com/office/powerpoint/2010/main" val="248153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562818" y="323654"/>
            <a:ext cx="5385346"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15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13" name="Picture 12" descr="icons+linework copy-09.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05912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0" i="0">
                <a:solidFill>
                  <a:srgbClr val="F05133"/>
                </a:solidFill>
                <a:latin typeface="Cabin Bold"/>
                <a:cs typeface="Cabin Bold"/>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2352993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Cabin Regular"/>
                <a:cs typeface="Cabin Regular"/>
              </a:defRPr>
            </a:lvl1pPr>
            <a:lvl2pPr marL="742950" indent="-285750">
              <a:buFont typeface="Lucida Grande"/>
              <a:buChar char="»"/>
              <a:defRPr sz="1800">
                <a:solidFill>
                  <a:srgbClr val="404040"/>
                </a:solidFill>
                <a:latin typeface="Cabin Regular"/>
                <a:cs typeface="Cabin Regular"/>
              </a:defRPr>
            </a:lvl2pPr>
            <a:lvl3pPr>
              <a:defRPr sz="1600">
                <a:solidFill>
                  <a:srgbClr val="404040"/>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98102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37426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11932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6476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D13E3FE9-6470-45F8-B148-FEA219DC01E8}" type="datetime1">
              <a:rPr lang="en-US" smtClean="0"/>
              <a:t>7/23/2015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3" name="Rectangle 2"/>
          <p:cNvSpPr/>
          <p:nvPr userDrawn="1"/>
        </p:nvSpPr>
        <p:spPr>
          <a:xfrm>
            <a:off x="585848" y="1277586"/>
            <a:ext cx="8549640" cy="228600"/>
          </a:xfrm>
          <a:prstGeom prst="rect">
            <a:avLst/>
          </a:prstGeom>
          <a:gradFill>
            <a:gsLst>
              <a:gs pos="0">
                <a:srgbClr val="D6B19C"/>
              </a:gs>
              <a:gs pos="9000">
                <a:srgbClr val="D49E6C"/>
              </a:gs>
              <a:gs pos="31000">
                <a:srgbClr val="A65528"/>
              </a:gs>
              <a:gs pos="100000">
                <a:srgbClr val="66301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1278580"/>
            <a:ext cx="533400" cy="228600"/>
          </a:xfrm>
          <a:prstGeom prst="rect">
            <a:avLst/>
          </a:prstGeom>
          <a:solidFill>
            <a:srgbClr val="C48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0" y="1267648"/>
            <a:ext cx="533400" cy="244476"/>
          </a:xfrm>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pic>
        <p:nvPicPr>
          <p:cNvPr id="9" name="Picture 8" descr="C:\Users\Sarah\Desktop\EymanAssociates_Email_Smaller.jpg"/>
          <p:cNvPicPr/>
          <p:nvPr userDrawn="1"/>
        </p:nvPicPr>
        <p:blipFill rotWithShape="1">
          <a:blip r:embed="rId2" cstate="print">
            <a:clrChange>
              <a:clrFrom>
                <a:srgbClr val="FFFDFC"/>
              </a:clrFrom>
              <a:clrTo>
                <a:srgbClr val="FFFDFC">
                  <a:alpha val="0"/>
                </a:srgbClr>
              </a:clrTo>
            </a:clrChange>
            <a:extLst>
              <a:ext uri="{28A0092B-C50C-407E-A947-70E740481C1C}">
                <a14:useLocalDpi xmlns:a14="http://schemas.microsoft.com/office/drawing/2010/main" val="0"/>
              </a:ext>
            </a:extLst>
          </a:blip>
          <a:srcRect l="3415" t="8967" r="68781" b="9396"/>
          <a:stretch/>
        </p:blipFill>
        <p:spPr bwMode="auto">
          <a:xfrm>
            <a:off x="8229600" y="5893278"/>
            <a:ext cx="707390" cy="715645"/>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29365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94719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21819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403647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224851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672825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042107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42186834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190268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49073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C48E2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gradFill>
            <a:gsLst>
              <a:gs pos="0">
                <a:srgbClr val="D6B19C"/>
              </a:gs>
              <a:gs pos="9000">
                <a:srgbClr val="D49E6C"/>
              </a:gs>
              <a:gs pos="31000">
                <a:srgbClr val="A65528"/>
              </a:gs>
              <a:gs pos="100000">
                <a:srgbClr val="663012"/>
              </a:gs>
            </a:gsLst>
            <a:lin ang="10800000" scaled="0"/>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p>
            <a:pPr eaLnBrk="1" latinLnBrk="0" hangingPunct="1"/>
            <a:fld id="{6092CD3B-FCBF-4002-8B4D-593E61610717}" type="datetime1">
              <a:rPr lang="en-US" smtClean="0"/>
              <a:t>7/23/2015</a:t>
            </a:fld>
            <a:endParaRPr lang="en-US" dirty="0"/>
          </a:p>
        </p:txBody>
      </p:sp>
      <p:sp>
        <p:nvSpPr>
          <p:cNvPr id="14" name="Footer Placeholder 13"/>
          <p:cNvSpPr>
            <a:spLocks noGrp="1"/>
          </p:cNvSpPr>
          <p:nvPr>
            <p:ph type="ftr" sz="quarter" idx="12"/>
          </p:nvPr>
        </p:nvSpPr>
        <p:spPr/>
        <p:txBody>
          <a:bodyPr/>
          <a:lstStyle/>
          <a:p>
            <a:endParaRPr kumimoji="0" lang="en-US" dirty="0"/>
          </a:p>
        </p:txBody>
      </p:sp>
      <p:pic>
        <p:nvPicPr>
          <p:cNvPr id="15" name="Picture 14" descr="C:\Users\Sarah\Desktop\EymanAssociates_Email_Smaller.jpg"/>
          <p:cNvPicPr/>
          <p:nvPr userDrawn="1"/>
        </p:nvPicPr>
        <p:blipFill rotWithShape="1">
          <a:blip r:embed="rId2" cstate="print">
            <a:clrChange>
              <a:clrFrom>
                <a:srgbClr val="FFFDFC"/>
              </a:clrFrom>
              <a:clrTo>
                <a:srgbClr val="FFFDFC">
                  <a:alpha val="0"/>
                </a:srgbClr>
              </a:clrTo>
            </a:clrChange>
            <a:extLst>
              <a:ext uri="{28A0092B-C50C-407E-A947-70E740481C1C}">
                <a14:useLocalDpi xmlns:a14="http://schemas.microsoft.com/office/drawing/2010/main" val="0"/>
              </a:ext>
            </a:extLst>
          </a:blip>
          <a:srcRect l="3415" t="8967" r="68781" b="9396"/>
          <a:stretch/>
        </p:blipFill>
        <p:spPr bwMode="auto">
          <a:xfrm>
            <a:off x="8229600" y="5893278"/>
            <a:ext cx="707390" cy="715645"/>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1951034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62992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9F66367C-B928-482C-9295-3A4C4D033F1D}" type="datetime1">
              <a:rPr lang="en-US" smtClean="0"/>
              <a:t>7/23/2015</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pic>
        <p:nvPicPr>
          <p:cNvPr id="14" name="Picture 13" descr="C:\Users\Sarah\Desktop\EymanAssociates_Email_Smaller.jpg"/>
          <p:cNvPicPr/>
          <p:nvPr userDrawn="1"/>
        </p:nvPicPr>
        <p:blipFill rotWithShape="1">
          <a:blip r:embed="rId2" cstate="print">
            <a:clrChange>
              <a:clrFrom>
                <a:srgbClr val="FFFDFC"/>
              </a:clrFrom>
              <a:clrTo>
                <a:srgbClr val="FFFDFC">
                  <a:alpha val="0"/>
                </a:srgbClr>
              </a:clrTo>
            </a:clrChange>
            <a:extLst>
              <a:ext uri="{28A0092B-C50C-407E-A947-70E740481C1C}">
                <a14:useLocalDpi xmlns:a14="http://schemas.microsoft.com/office/drawing/2010/main" val="0"/>
              </a:ext>
            </a:extLst>
          </a:blip>
          <a:srcRect l="3415" t="8967" r="68781" b="9396"/>
          <a:stretch/>
        </p:blipFill>
        <p:spPr bwMode="auto">
          <a:xfrm>
            <a:off x="8229600" y="5893278"/>
            <a:ext cx="707390" cy="715645"/>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97302153-4E3A-4DC2-9165-EEC241451AC3}" type="datetime1">
              <a:rPr lang="en-US" smtClean="0"/>
              <a:t>7/23/2015</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9DC0A0E-68CD-4100-9470-B47644CBA6BE}" type="datetime1">
              <a:rPr lang="en-US" smtClean="0"/>
              <a:t>7/23/2015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pic>
        <p:nvPicPr>
          <p:cNvPr id="6" name="Picture 5" descr="C:\Users\Sarah\Desktop\EymanAssociates_Email_Smaller.jpg"/>
          <p:cNvPicPr/>
          <p:nvPr userDrawn="1"/>
        </p:nvPicPr>
        <p:blipFill rotWithShape="1">
          <a:blip r:embed="rId2" cstate="print">
            <a:extLst>
              <a:ext uri="{28A0092B-C50C-407E-A947-70E740481C1C}">
                <a14:useLocalDpi xmlns:a14="http://schemas.microsoft.com/office/drawing/2010/main" val="0"/>
              </a:ext>
            </a:extLst>
          </a:blip>
          <a:srcRect l="3415" t="8967" r="68781" b="9396"/>
          <a:stretch/>
        </p:blipFill>
        <p:spPr bwMode="auto">
          <a:xfrm>
            <a:off x="8229600" y="5893278"/>
            <a:ext cx="707390" cy="715645"/>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FB1BE837-5A65-4656-94E5-D65A438A2126}" type="datetime1">
              <a:rPr lang="en-US" smtClean="0"/>
              <a:t>7/23/2015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pic>
        <p:nvPicPr>
          <p:cNvPr id="5" name="Picture 4" descr="C:\Users\Sarah\Desktop\EymanAssociates_Email_Smaller.jpg"/>
          <p:cNvPicPr/>
          <p:nvPr userDrawn="1"/>
        </p:nvPicPr>
        <p:blipFill rotWithShape="1">
          <a:blip r:embed="rId2" cstate="print">
            <a:extLst>
              <a:ext uri="{28A0092B-C50C-407E-A947-70E740481C1C}">
                <a14:useLocalDpi xmlns:a14="http://schemas.microsoft.com/office/drawing/2010/main" val="0"/>
              </a:ext>
            </a:extLst>
          </a:blip>
          <a:srcRect l="3415" t="8967" r="68781" b="9396"/>
          <a:stretch/>
        </p:blipFill>
        <p:spPr bwMode="auto">
          <a:xfrm>
            <a:off x="8229600" y="5893278"/>
            <a:ext cx="707390" cy="715645"/>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9DEADF02-27E9-4D7C-9DE3-D316FB07CE52}" type="datetime1">
              <a:rPr lang="en-US" smtClean="0"/>
              <a:t>7/23/2015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rgbClr val="C48E2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gradFill>
            <a:gsLst>
              <a:gs pos="0">
                <a:srgbClr val="D6B19C"/>
              </a:gs>
              <a:gs pos="9000">
                <a:srgbClr val="D49E6C"/>
              </a:gs>
              <a:gs pos="31000">
                <a:srgbClr val="A65528"/>
              </a:gs>
              <a:gs pos="100000">
                <a:srgbClr val="663012"/>
              </a:gs>
            </a:gsLst>
            <a:lin ang="10800000" scaled="0"/>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4DF9D5D7-8237-47BB-B6AD-CEACFE829052}" type="datetime1">
              <a:rPr lang="en-US" smtClean="0"/>
              <a:t>7/23/2015</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6.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4B01DC0B-FE42-4164-AD38-D5A132EFCF53}" type="datetime1">
              <a:rPr lang="en-US" smtClean="0"/>
              <a:t>7/23/2015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rgbClr val="C48E2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gradFill>
            <a:gsLst>
              <a:gs pos="0">
                <a:srgbClr val="D6B19C"/>
              </a:gs>
              <a:gs pos="9000">
                <a:srgbClr val="D49E6C"/>
              </a:gs>
              <a:gs pos="31000">
                <a:srgbClr val="A65528"/>
              </a:gs>
              <a:gs pos="100000">
                <a:srgbClr val="663012"/>
              </a:gs>
            </a:gsLst>
            <a:lin ang="10800000" scaled="0"/>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94" r:id="rId14"/>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icons+linework copy-09.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Tree>
    <p:extLst>
      <p:ext uri="{BB962C8B-B14F-4D97-AF65-F5344CB8AC3E}">
        <p14:creationId xmlns:p14="http://schemas.microsoft.com/office/powerpoint/2010/main" val="36343864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3429000"/>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400" b="1" dirty="0" smtClean="0"/>
              <a:t>Latest Challenges in Medicaid Payments and Financing</a:t>
            </a:r>
            <a:r>
              <a:rPr lang="en-US" b="1" dirty="0" smtClean="0"/>
              <a:t/>
            </a:r>
            <a:br>
              <a:rPr lang="en-US" b="1" dirty="0" smtClean="0"/>
            </a:br>
            <a:r>
              <a:rPr lang="en-US" sz="3100" dirty="0"/>
              <a:t/>
            </a:r>
            <a:br>
              <a:rPr lang="en-US" sz="3100" dirty="0"/>
            </a:br>
            <a:r>
              <a:rPr lang="en-US" sz="2700" cap="none" dirty="0" smtClean="0"/>
              <a:t>Sarah Mutinsky</a:t>
            </a:r>
            <a:br>
              <a:rPr lang="en-US" sz="2700" cap="none" dirty="0" smtClean="0"/>
            </a:br>
            <a:r>
              <a:rPr lang="en-US" sz="2700" dirty="0" smtClean="0"/>
              <a:t>Eyman Associates</a:t>
            </a:r>
            <a:endParaRPr lang="en-US" dirty="0"/>
          </a:p>
        </p:txBody>
      </p:sp>
      <p:sp>
        <p:nvSpPr>
          <p:cNvPr id="3" name="Subtitle 2"/>
          <p:cNvSpPr>
            <a:spLocks noGrp="1"/>
          </p:cNvSpPr>
          <p:nvPr>
            <p:ph type="subTitle" idx="1"/>
          </p:nvPr>
        </p:nvSpPr>
        <p:spPr/>
        <p:txBody>
          <a:bodyPr/>
          <a:lstStyle/>
          <a:p>
            <a:r>
              <a:rPr lang="en-US" dirty="0" smtClean="0"/>
              <a:t>June 23, 2015</a:t>
            </a:r>
            <a:endParaRPr lang="en-US" dirty="0"/>
          </a:p>
        </p:txBody>
      </p:sp>
      <p:sp>
        <p:nvSpPr>
          <p:cNvPr id="4" name="Slide Number Placeholder 3"/>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a:t>
            </a:fld>
            <a:endParaRPr kumimoji="0" lang="en-US" dirty="0">
              <a:solidFill>
                <a:schemeClr val="tx2"/>
              </a:solidFill>
            </a:endParaRPr>
          </a:p>
        </p:txBody>
      </p:sp>
    </p:spTree>
    <p:extLst>
      <p:ext uri="{BB962C8B-B14F-4D97-AF65-F5344CB8AC3E}">
        <p14:creationId xmlns:p14="http://schemas.microsoft.com/office/powerpoint/2010/main" val="3905541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647" y="76200"/>
            <a:ext cx="8374013" cy="990600"/>
          </a:xfrm>
        </p:spPr>
        <p:txBody>
          <a:bodyPr>
            <a:normAutofit fontScale="90000"/>
          </a:bodyPr>
          <a:lstStyle/>
          <a:p>
            <a:r>
              <a:rPr lang="en-US" dirty="0" smtClean="0"/>
              <a:t>Renewed Government Accountability Office (GAO) Scrutiny</a:t>
            </a:r>
            <a:endParaRPr lang="en-US" dirty="0"/>
          </a:p>
        </p:txBody>
      </p:sp>
      <p:sp>
        <p:nvSpPr>
          <p:cNvPr id="7" name="Content Placeholder 6"/>
          <p:cNvSpPr>
            <a:spLocks noGrp="1"/>
          </p:cNvSpPr>
          <p:nvPr>
            <p:ph sz="quarter" idx="1"/>
          </p:nvPr>
        </p:nvSpPr>
        <p:spPr>
          <a:xfrm>
            <a:off x="381000" y="1733980"/>
            <a:ext cx="5426192" cy="5124020"/>
          </a:xfrm>
        </p:spPr>
        <p:txBody>
          <a:bodyPr>
            <a:normAutofit fontScale="62500" lnSpcReduction="20000"/>
          </a:bodyPr>
          <a:lstStyle/>
          <a:p>
            <a:r>
              <a:rPr lang="en-US" sz="3400" b="1" dirty="0" smtClean="0"/>
              <a:t>July 2014/March 2015</a:t>
            </a:r>
            <a:r>
              <a:rPr lang="en-US" sz="3400" dirty="0" smtClean="0"/>
              <a:t>: “</a:t>
            </a:r>
            <a:r>
              <a:rPr lang="en-US" sz="3400" dirty="0"/>
              <a:t>States' Increased Reliance on Funds from Health Care Providers and Local Governments Warrants Improved CMS Data </a:t>
            </a:r>
            <a:r>
              <a:rPr lang="en-US" sz="3400" dirty="0" smtClean="0"/>
              <a:t>Collection”</a:t>
            </a:r>
            <a:r>
              <a:rPr lang="en-US" sz="3600" i="1" dirty="0">
                <a:solidFill>
                  <a:srgbClr val="C00000"/>
                </a:solidFill>
              </a:rPr>
              <a:t> (Reps. </a:t>
            </a:r>
            <a:r>
              <a:rPr lang="en-US" sz="3600" i="1" dirty="0" err="1">
                <a:solidFill>
                  <a:srgbClr val="C00000"/>
                </a:solidFill>
              </a:rPr>
              <a:t>Issa</a:t>
            </a:r>
            <a:r>
              <a:rPr lang="en-US" sz="3600" i="1" dirty="0">
                <a:solidFill>
                  <a:srgbClr val="C00000"/>
                </a:solidFill>
              </a:rPr>
              <a:t>, Lankford</a:t>
            </a:r>
            <a:r>
              <a:rPr lang="en-US" sz="3600" i="1" dirty="0" smtClean="0">
                <a:solidFill>
                  <a:srgbClr val="C00000"/>
                </a:solidFill>
              </a:rPr>
              <a:t>)</a:t>
            </a:r>
            <a:r>
              <a:rPr lang="en-US" sz="3400" dirty="0" smtClean="0"/>
              <a:t> </a:t>
            </a:r>
            <a:r>
              <a:rPr lang="en-US" sz="3400" dirty="0" smtClean="0">
                <a:solidFill>
                  <a:schemeClr val="accent4">
                    <a:lumMod val="40000"/>
                    <a:lumOff val="60000"/>
                  </a:schemeClr>
                </a:solidFill>
              </a:rPr>
              <a:t>(</a:t>
            </a:r>
            <a:r>
              <a:rPr lang="en-US" sz="3400" i="1" dirty="0" smtClean="0">
                <a:solidFill>
                  <a:schemeClr val="accent4">
                    <a:lumMod val="40000"/>
                    <a:lumOff val="60000"/>
                  </a:schemeClr>
                </a:solidFill>
              </a:rPr>
              <a:t>Rep</a:t>
            </a:r>
          </a:p>
          <a:p>
            <a:pPr marL="0" indent="0">
              <a:buNone/>
            </a:pPr>
            <a:r>
              <a:rPr lang="en-US" sz="3400" i="1" dirty="0" smtClean="0">
                <a:solidFill>
                  <a:schemeClr val="accent4">
                    <a:lumMod val="40000"/>
                    <a:lumOff val="60000"/>
                  </a:schemeClr>
                </a:solidFill>
              </a:rPr>
              <a:t> Lankford</a:t>
            </a:r>
            <a:r>
              <a:rPr lang="en-US" sz="3400" dirty="0" smtClean="0">
                <a:solidFill>
                  <a:schemeClr val="accent4">
                    <a:lumMod val="40000"/>
                    <a:lumOff val="60000"/>
                  </a:schemeClr>
                </a:solidFill>
              </a:rPr>
              <a:t>)</a:t>
            </a:r>
          </a:p>
          <a:p>
            <a:r>
              <a:rPr lang="en-US" sz="3400" b="1" dirty="0" smtClean="0"/>
              <a:t>April 2015</a:t>
            </a:r>
            <a:r>
              <a:rPr lang="en-US" sz="3400" dirty="0" smtClean="0"/>
              <a:t>: “Medicaid Demonstrations: Approval Criteria and Documentation Need to Show How Spending Furthers Medicaid Objectives” </a:t>
            </a:r>
            <a:r>
              <a:rPr lang="en-US" sz="3600" i="1" dirty="0">
                <a:solidFill>
                  <a:srgbClr val="C00000"/>
                </a:solidFill>
              </a:rPr>
              <a:t>(Sen. Hatch, Rep</a:t>
            </a:r>
            <a:r>
              <a:rPr lang="en-US" sz="3600" i="1" dirty="0" smtClean="0">
                <a:solidFill>
                  <a:srgbClr val="C00000"/>
                </a:solidFill>
              </a:rPr>
              <a:t>. </a:t>
            </a:r>
            <a:r>
              <a:rPr lang="en-US" sz="3600" i="1" dirty="0">
                <a:solidFill>
                  <a:srgbClr val="C00000"/>
                </a:solidFill>
              </a:rPr>
              <a:t>Upton</a:t>
            </a:r>
            <a:r>
              <a:rPr lang="en-US" sz="3600" i="1" dirty="0" smtClean="0">
                <a:solidFill>
                  <a:srgbClr val="C00000"/>
                </a:solidFill>
              </a:rPr>
              <a:t>) </a:t>
            </a:r>
            <a:r>
              <a:rPr lang="en-US" sz="3400" i="1" dirty="0" smtClean="0">
                <a:solidFill>
                  <a:schemeClr val="accent4">
                    <a:lumMod val="40000"/>
                    <a:lumOff val="60000"/>
                  </a:schemeClr>
                </a:solidFill>
              </a:rPr>
              <a:t>. Hatch; R</a:t>
            </a:r>
          </a:p>
          <a:p>
            <a:pPr marL="0" indent="0">
              <a:buNone/>
            </a:pPr>
            <a:r>
              <a:rPr lang="en-US" sz="3400" i="1" dirty="0" smtClean="0">
                <a:solidFill>
                  <a:schemeClr val="accent4">
                    <a:lumMod val="40000"/>
                    <a:lumOff val="60000"/>
                  </a:schemeClr>
                </a:solidFill>
              </a:rPr>
              <a:t>ep. Upton</a:t>
            </a:r>
            <a:r>
              <a:rPr lang="en-US" sz="3400" dirty="0" smtClean="0">
                <a:solidFill>
                  <a:schemeClr val="accent4">
                    <a:lumMod val="40000"/>
                    <a:lumOff val="60000"/>
                  </a:schemeClr>
                </a:solidFill>
              </a:rPr>
              <a:t>)</a:t>
            </a:r>
          </a:p>
          <a:p>
            <a:r>
              <a:rPr lang="en-US" sz="3500" b="1" dirty="0" smtClean="0"/>
              <a:t>April </a:t>
            </a:r>
            <a:r>
              <a:rPr lang="en-US" sz="3500" b="1" dirty="0"/>
              <a:t>2015</a:t>
            </a:r>
            <a:r>
              <a:rPr lang="en-US" sz="3500" dirty="0"/>
              <a:t>: “CMS Oversight of Provider Payments is Hampered by Limited Data and Unclear Policy” </a:t>
            </a:r>
            <a:r>
              <a:rPr lang="en-US" sz="3500" dirty="0" smtClean="0">
                <a:solidFill>
                  <a:schemeClr val="accent4">
                    <a:lumMod val="40000"/>
                    <a:lumOff val="60000"/>
                  </a:schemeClr>
                </a:solidFill>
              </a:rPr>
              <a:t>(</a:t>
            </a:r>
            <a:r>
              <a:rPr lang="en-US" sz="3600" i="1" dirty="0">
                <a:solidFill>
                  <a:srgbClr val="C00000"/>
                </a:solidFill>
              </a:rPr>
              <a:t>(Reps. </a:t>
            </a:r>
            <a:r>
              <a:rPr lang="en-US" sz="3600" i="1" dirty="0" err="1">
                <a:solidFill>
                  <a:srgbClr val="C00000"/>
                </a:solidFill>
              </a:rPr>
              <a:t>Chaffetz</a:t>
            </a:r>
            <a:r>
              <a:rPr lang="en-US" sz="3600" i="1" dirty="0">
                <a:solidFill>
                  <a:srgbClr val="C00000"/>
                </a:solidFill>
              </a:rPr>
              <a:t>, Jordan, </a:t>
            </a:r>
            <a:r>
              <a:rPr lang="en-US" sz="3600" i="1" dirty="0" err="1">
                <a:solidFill>
                  <a:srgbClr val="C00000"/>
                </a:solidFill>
              </a:rPr>
              <a:t>Issa</a:t>
            </a:r>
            <a:r>
              <a:rPr lang="en-US" sz="3600" i="1" dirty="0">
                <a:solidFill>
                  <a:srgbClr val="C00000"/>
                </a:solidFill>
              </a:rPr>
              <a:t>, Sen.  </a:t>
            </a:r>
            <a:r>
              <a:rPr lang="en-US" sz="3600" i="1" dirty="0" smtClean="0">
                <a:solidFill>
                  <a:srgbClr val="C00000"/>
                </a:solidFill>
              </a:rPr>
              <a:t>Lankford)</a:t>
            </a:r>
            <a:r>
              <a:rPr lang="en-US" sz="3500" i="1" dirty="0" smtClean="0">
                <a:solidFill>
                  <a:schemeClr val="accent4">
                    <a:lumMod val="40000"/>
                    <a:lumOff val="60000"/>
                  </a:schemeClr>
                </a:solidFill>
              </a:rPr>
              <a:t>Sen</a:t>
            </a:r>
            <a:r>
              <a:rPr lang="en-US" sz="3500" i="1" dirty="0">
                <a:solidFill>
                  <a:schemeClr val="accent4">
                    <a:lumMod val="40000"/>
                    <a:lumOff val="60000"/>
                  </a:schemeClr>
                </a:solidFill>
              </a:rPr>
              <a:t>. Lankford</a:t>
            </a:r>
            <a:r>
              <a:rPr lang="en-US" sz="3500" dirty="0">
                <a:solidFill>
                  <a:schemeClr val="accent4">
                    <a:lumMod val="40000"/>
                    <a:lumOff val="60000"/>
                  </a:schemeClr>
                </a:solidFill>
              </a:rPr>
              <a:t>)</a:t>
            </a:r>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10</a:t>
            </a:fld>
            <a:endParaRPr kumimoji="0" lang="en-US" dirty="0"/>
          </a:p>
        </p:txBody>
      </p:sp>
      <p:grpSp>
        <p:nvGrpSpPr>
          <p:cNvPr id="18" name="Group 17"/>
          <p:cNvGrpSpPr/>
          <p:nvPr/>
        </p:nvGrpSpPr>
        <p:grpSpPr>
          <a:xfrm>
            <a:off x="5915180" y="1733980"/>
            <a:ext cx="3071480" cy="3690507"/>
            <a:chOff x="5715000" y="1657780"/>
            <a:chExt cx="3340861" cy="4223907"/>
          </a:xfrm>
        </p:grpSpPr>
        <p:sp>
          <p:nvSpPr>
            <p:cNvPr id="13" name="Rectangle 12"/>
            <p:cNvSpPr/>
            <p:nvPr/>
          </p:nvSpPr>
          <p:spPr>
            <a:xfrm>
              <a:off x="6160261" y="1657780"/>
              <a:ext cx="28956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6096000" y="1733980"/>
              <a:ext cx="2914141" cy="3828620"/>
            </a:xfrm>
            <a:prstGeom prst="rect">
              <a:avLst/>
            </a:prstGeom>
          </p:spPr>
        </p:pic>
        <p:sp>
          <p:nvSpPr>
            <p:cNvPr id="11" name="Rectangle 10"/>
            <p:cNvSpPr/>
            <p:nvPr/>
          </p:nvSpPr>
          <p:spPr>
            <a:xfrm>
              <a:off x="6019800" y="1828800"/>
              <a:ext cx="28956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1905000"/>
              <a:ext cx="28956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5715000" y="1981200"/>
              <a:ext cx="3006740" cy="3900487"/>
            </a:xfrm>
            <a:prstGeom prst="rect">
              <a:avLst/>
            </a:prstGeom>
          </p:spPr>
        </p:pic>
      </p:grpSp>
    </p:spTree>
    <p:extLst>
      <p:ext uri="{BB962C8B-B14F-4D97-AF65-F5344CB8AC3E}">
        <p14:creationId xmlns:p14="http://schemas.microsoft.com/office/powerpoint/2010/main" val="331569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GAO Findings, April 2015</a:t>
            </a:r>
            <a:endParaRPr lang="en-US" dirty="0"/>
          </a:p>
        </p:txBody>
      </p:sp>
      <p:sp>
        <p:nvSpPr>
          <p:cNvPr id="3" name="Content Placeholder 2"/>
          <p:cNvSpPr>
            <a:spLocks noGrp="1"/>
          </p:cNvSpPr>
          <p:nvPr>
            <p:ph sz="quarter" idx="1"/>
          </p:nvPr>
        </p:nvSpPr>
        <p:spPr>
          <a:xfrm>
            <a:off x="304800" y="2133600"/>
            <a:ext cx="4114800" cy="4572000"/>
          </a:xfrm>
        </p:spPr>
        <p:txBody>
          <a:bodyPr>
            <a:normAutofit fontScale="85000" lnSpcReduction="10000"/>
          </a:bodyPr>
          <a:lstStyle/>
          <a:p>
            <a:r>
              <a:rPr lang="en-US" dirty="0" smtClean="0"/>
              <a:t>Findings</a:t>
            </a:r>
          </a:p>
          <a:p>
            <a:pPr lvl="1"/>
            <a:r>
              <a:rPr lang="en-US" dirty="0" smtClean="0"/>
              <a:t>Provider-specific data insufficient </a:t>
            </a:r>
          </a:p>
          <a:p>
            <a:pPr lvl="1"/>
            <a:r>
              <a:rPr lang="en-US" dirty="0" smtClean="0"/>
              <a:t>Some public hospitals received payments above total (not just Medicaid) operating costs</a:t>
            </a:r>
          </a:p>
          <a:p>
            <a:pPr lvl="1"/>
            <a:r>
              <a:rPr lang="en-US" dirty="0"/>
              <a:t>“a small number of government hospitals were receiving high payments that warrant oversight</a:t>
            </a:r>
            <a:r>
              <a:rPr lang="en-US" dirty="0" smtClean="0"/>
              <a:t>”</a:t>
            </a:r>
          </a:p>
          <a:p>
            <a:pPr lvl="1"/>
            <a:r>
              <a:rPr lang="en-US" dirty="0" smtClean="0"/>
              <a:t>CMS oversight insufficient</a:t>
            </a:r>
          </a:p>
        </p:txBody>
      </p:sp>
      <p:sp>
        <p:nvSpPr>
          <p:cNvPr id="7" name="Content Placeholder 6"/>
          <p:cNvSpPr>
            <a:spLocks noGrp="1"/>
          </p:cNvSpPr>
          <p:nvPr>
            <p:ph sz="quarter" idx="2"/>
          </p:nvPr>
        </p:nvSpPr>
        <p:spPr>
          <a:xfrm>
            <a:off x="4038600" y="2057400"/>
            <a:ext cx="4419600" cy="4572000"/>
          </a:xfrm>
        </p:spPr>
        <p:txBody>
          <a:bodyPr>
            <a:normAutofit fontScale="85000" lnSpcReduction="10000"/>
          </a:bodyPr>
          <a:lstStyle/>
          <a:p>
            <a:r>
              <a:rPr lang="en-US" dirty="0"/>
              <a:t>Recommendations for CMS:</a:t>
            </a:r>
          </a:p>
          <a:p>
            <a:pPr lvl="1"/>
            <a:r>
              <a:rPr lang="en-US" dirty="0"/>
              <a:t>Ensure states report provider-specific payment data</a:t>
            </a:r>
          </a:p>
          <a:p>
            <a:pPr lvl="1"/>
            <a:r>
              <a:rPr lang="en-US" dirty="0"/>
              <a:t>Develop policy to determine economy and efficiency</a:t>
            </a:r>
          </a:p>
          <a:p>
            <a:pPr lvl="1"/>
            <a:r>
              <a:rPr lang="en-US" dirty="0"/>
              <a:t>Develop process to review payments to </a:t>
            </a:r>
            <a:r>
              <a:rPr lang="en-US" b="1" i="1" dirty="0">
                <a:solidFill>
                  <a:srgbClr val="CC6600"/>
                </a:solidFill>
              </a:rPr>
              <a:t>individual providers</a:t>
            </a:r>
            <a:r>
              <a:rPr lang="en-US" dirty="0">
                <a:solidFill>
                  <a:srgbClr val="CC6600"/>
                </a:solidFill>
              </a:rPr>
              <a:t> </a:t>
            </a:r>
            <a:r>
              <a:rPr lang="en-US" dirty="0"/>
              <a:t>to determine economy and efficiency</a:t>
            </a:r>
          </a:p>
          <a:p>
            <a:pPr lvl="2"/>
            <a:r>
              <a:rPr lang="en-US" i="1" dirty="0">
                <a:solidFill>
                  <a:schemeClr val="accent1">
                    <a:lumMod val="75000"/>
                  </a:schemeClr>
                </a:solidFill>
              </a:rPr>
              <a:t>Not just </a:t>
            </a:r>
            <a:r>
              <a:rPr lang="en-US" i="1" u="sng" dirty="0">
                <a:solidFill>
                  <a:schemeClr val="accent1">
                    <a:lumMod val="75000"/>
                  </a:schemeClr>
                </a:solidFill>
              </a:rPr>
              <a:t>aggregate</a:t>
            </a:r>
            <a:r>
              <a:rPr lang="en-US" i="1" dirty="0">
                <a:solidFill>
                  <a:schemeClr val="accent1">
                    <a:lumMod val="75000"/>
                  </a:schemeClr>
                </a:solidFill>
              </a:rPr>
              <a:t> UPL </a:t>
            </a:r>
            <a:r>
              <a:rPr lang="en-US" i="1" dirty="0" smtClean="0">
                <a:solidFill>
                  <a:schemeClr val="accent1">
                    <a:lumMod val="75000"/>
                  </a:schemeClr>
                </a:solidFill>
              </a:rPr>
              <a:t>test</a:t>
            </a:r>
            <a:endParaRPr lang="en-US" i="1" dirty="0">
              <a:solidFill>
                <a:schemeClr val="accent1">
                  <a:lumMod val="75000"/>
                </a:schemeClr>
              </a:solidFill>
            </a:endParaRPr>
          </a:p>
        </p:txBody>
      </p:sp>
      <p:sp>
        <p:nvSpPr>
          <p:cNvPr id="4" name="Slide Number Placeholder 3"/>
          <p:cNvSpPr>
            <a:spLocks noGrp="1"/>
          </p:cNvSpPr>
          <p:nvPr>
            <p:ph type="sldNum" sz="quarter" idx="16"/>
          </p:nvPr>
        </p:nvSpPr>
        <p:spPr/>
        <p:txBody>
          <a:bodyPr>
            <a:normAutofit fontScale="85000" lnSpcReduction="20000"/>
          </a:bodyPr>
          <a:lstStyle/>
          <a:p>
            <a:pPr eaLnBrk="1" latinLnBrk="0" hangingPunct="1"/>
            <a:fld id="{F0C94032-CD4C-4C25-B0C2-CEC720522D92}" type="slidenum">
              <a:rPr kumimoji="0" lang="en-US" smtClean="0"/>
              <a:pPr eaLnBrk="1" latinLnBrk="0" hangingPunct="1"/>
              <a:t>11</a:t>
            </a:fld>
            <a:endParaRPr kumimoji="0" lang="en-US" dirty="0">
              <a:solidFill>
                <a:srgbClr val="FFFFFF"/>
              </a:solidFill>
            </a:endParaRPr>
          </a:p>
        </p:txBody>
      </p:sp>
      <p:sp>
        <p:nvSpPr>
          <p:cNvPr id="8" name="Rectangle 7"/>
          <p:cNvSpPr/>
          <p:nvPr/>
        </p:nvSpPr>
        <p:spPr>
          <a:xfrm>
            <a:off x="1295400" y="1600200"/>
            <a:ext cx="5868914" cy="477054"/>
          </a:xfrm>
          <a:prstGeom prst="rect">
            <a:avLst/>
          </a:prstGeom>
        </p:spPr>
        <p:txBody>
          <a:bodyPr wrap="none">
            <a:spAutoFit/>
          </a:bodyPr>
          <a:lstStyle/>
          <a:p>
            <a:r>
              <a:rPr lang="en-US" sz="2500" dirty="0"/>
              <a:t>Analyzed provider payments in 3 states </a:t>
            </a:r>
          </a:p>
        </p:txBody>
      </p:sp>
    </p:spTree>
    <p:extLst>
      <p:ext uri="{BB962C8B-B14F-4D97-AF65-F5344CB8AC3E}">
        <p14:creationId xmlns:p14="http://schemas.microsoft.com/office/powerpoint/2010/main" val="3930925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 Response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
        <p:nvSpPr>
          <p:cNvPr id="6" name="Rounded Rectangular Callout 5"/>
          <p:cNvSpPr/>
          <p:nvPr/>
        </p:nvSpPr>
        <p:spPr>
          <a:xfrm>
            <a:off x="617197" y="2438400"/>
            <a:ext cx="7540752" cy="17526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HHS is gathering information from states’ annual UPL and DSH audit submissions to better inform individual provider level payment criteria and establish policies and procedures to evaluate whether payments at the provider level are economic and efficient.</a:t>
            </a:r>
            <a:endParaRPr lang="en-US" dirty="0"/>
          </a:p>
        </p:txBody>
      </p:sp>
      <p:sp>
        <p:nvSpPr>
          <p:cNvPr id="7" name="TextBox 6"/>
          <p:cNvSpPr txBox="1"/>
          <p:nvPr/>
        </p:nvSpPr>
        <p:spPr>
          <a:xfrm>
            <a:off x="1295400" y="4751359"/>
            <a:ext cx="5029200" cy="646331"/>
          </a:xfrm>
          <a:prstGeom prst="rect">
            <a:avLst/>
          </a:prstGeom>
          <a:noFill/>
        </p:spPr>
        <p:txBody>
          <a:bodyPr wrap="square" rtlCol="0">
            <a:spAutoFit/>
          </a:bodyPr>
          <a:lstStyle/>
          <a:p>
            <a:r>
              <a:rPr lang="en-US" dirty="0" smtClean="0"/>
              <a:t>CMS Response</a:t>
            </a:r>
          </a:p>
          <a:p>
            <a:r>
              <a:rPr lang="en-US" dirty="0" smtClean="0"/>
              <a:t>GAO Report 15-322 April 2015, Appendix</a:t>
            </a:r>
            <a:endParaRPr lang="en-US" dirty="0"/>
          </a:p>
        </p:txBody>
      </p:sp>
    </p:spTree>
    <p:extLst>
      <p:ext uri="{BB962C8B-B14F-4D97-AF65-F5344CB8AC3E}">
        <p14:creationId xmlns:p14="http://schemas.microsoft.com/office/powerpoint/2010/main" val="3999137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Renewed Congressional Interest</a:t>
            </a:r>
            <a:endParaRPr lang="en-US" dirty="0"/>
          </a:p>
        </p:txBody>
      </p:sp>
      <p:sp>
        <p:nvSpPr>
          <p:cNvPr id="9" name="Content Placeholder 8"/>
          <p:cNvSpPr>
            <a:spLocks noGrp="1"/>
          </p:cNvSpPr>
          <p:nvPr>
            <p:ph sz="quarter" idx="1"/>
          </p:nvPr>
        </p:nvSpPr>
        <p:spPr>
          <a:xfrm>
            <a:off x="228600" y="1594646"/>
            <a:ext cx="4800600" cy="5034753"/>
          </a:xfrm>
        </p:spPr>
        <p:txBody>
          <a:bodyPr>
            <a:normAutofit fontScale="92500" lnSpcReduction="10000"/>
          </a:bodyPr>
          <a:lstStyle/>
          <a:p>
            <a:r>
              <a:rPr lang="en-US" dirty="0" smtClean="0"/>
              <a:t>Introduction of the “</a:t>
            </a:r>
            <a:r>
              <a:rPr lang="en-US" i="1" dirty="0" smtClean="0"/>
              <a:t>Improving </a:t>
            </a:r>
            <a:r>
              <a:rPr lang="en-US" i="1" dirty="0"/>
              <a:t>Oversight </a:t>
            </a:r>
            <a:r>
              <a:rPr lang="en-US" i="1" dirty="0" smtClean="0"/>
              <a:t>and </a:t>
            </a:r>
            <a:r>
              <a:rPr lang="en-US" i="1" dirty="0"/>
              <a:t>Accountability in Medicaid Non-DSH Supplemental </a:t>
            </a:r>
            <a:r>
              <a:rPr lang="en-US" i="1" dirty="0" smtClean="0"/>
              <a:t>Payments Act</a:t>
            </a:r>
            <a:r>
              <a:rPr lang="en-US" dirty="0" smtClean="0"/>
              <a:t>” (H.R. 2151, Rep. Collins (R-NY))</a:t>
            </a:r>
          </a:p>
          <a:p>
            <a:pPr lvl="1"/>
            <a:r>
              <a:rPr lang="en-US" dirty="0" smtClean="0"/>
              <a:t>Requires DSH-style independent audits of non-DSH supplemental payments</a:t>
            </a:r>
          </a:p>
          <a:p>
            <a:pPr lvl="1"/>
            <a:r>
              <a:rPr lang="en-US" dirty="0" smtClean="0"/>
              <a:t>Could lead to repayment obligations</a:t>
            </a:r>
          </a:p>
          <a:p>
            <a:pPr lvl="1"/>
            <a:r>
              <a:rPr lang="en-US" dirty="0" smtClean="0"/>
              <a:t>Application to waiver-based UC payments unclear</a:t>
            </a:r>
            <a:endParaRPr lang="en-US" dirty="0"/>
          </a:p>
        </p:txBody>
      </p:sp>
      <p:pic>
        <p:nvPicPr>
          <p:cNvPr id="11" name="Content Placeholder 10"/>
          <p:cNvPicPr>
            <a:picLocks noGrp="1" noChangeAspect="1"/>
          </p:cNvPicPr>
          <p:nvPr>
            <p:ph sz="quarter" idx="2"/>
          </p:nvPr>
        </p:nvPicPr>
        <p:blipFill>
          <a:blip r:embed="rId3"/>
          <a:stretch>
            <a:fillRect/>
          </a:stretch>
        </p:blipFill>
        <p:spPr>
          <a:xfrm>
            <a:off x="5105400" y="1594647"/>
            <a:ext cx="3544438" cy="4572000"/>
          </a:xfrm>
          <a:prstGeom prst="rect">
            <a:avLst/>
          </a:prstGeom>
        </p:spPr>
      </p:pic>
      <p:sp>
        <p:nvSpPr>
          <p:cNvPr id="4" name="Slide Number Placeholder 3"/>
          <p:cNvSpPr>
            <a:spLocks noGrp="1"/>
          </p:cNvSpPr>
          <p:nvPr>
            <p:ph type="sldNum" sz="quarter" idx="16"/>
          </p:nvPr>
        </p:nvSpPr>
        <p:spPr/>
        <p:txBody>
          <a:bodyPr>
            <a:normAutofit fontScale="85000" lnSpcReduction="20000"/>
          </a:bodyPr>
          <a:lstStyle/>
          <a:p>
            <a:pPr eaLnBrk="1" latinLnBrk="0" hangingPunct="1"/>
            <a:fld id="{F0C94032-CD4C-4C25-B0C2-CEC720522D92}" type="slidenum">
              <a:rPr kumimoji="0" lang="en-US" smtClean="0"/>
              <a:pPr eaLnBrk="1" latinLnBrk="0" hangingPunct="1"/>
              <a:t>13</a:t>
            </a:fld>
            <a:endParaRPr kumimoji="0" lang="en-US" dirty="0">
              <a:solidFill>
                <a:srgbClr val="FFFFFF"/>
              </a:solidFill>
            </a:endParaRPr>
          </a:p>
        </p:txBody>
      </p:sp>
    </p:spTree>
    <p:extLst>
      <p:ext uri="{BB962C8B-B14F-4D97-AF65-F5344CB8AC3E}">
        <p14:creationId xmlns:p14="http://schemas.microsoft.com/office/powerpoint/2010/main" val="239841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CMS Working on Supplemental Payments Rule</a:t>
            </a:r>
            <a:endParaRPr lang="en-US" dirty="0"/>
          </a:p>
        </p:txBody>
      </p:sp>
      <p:sp>
        <p:nvSpPr>
          <p:cNvPr id="6" name="Content Placeholder 5"/>
          <p:cNvSpPr>
            <a:spLocks noGrp="1"/>
          </p:cNvSpPr>
          <p:nvPr>
            <p:ph sz="quarter" idx="1"/>
          </p:nvPr>
        </p:nvSpPr>
        <p:spPr/>
        <p:txBody>
          <a:bodyPr>
            <a:normAutofit fontScale="92500" lnSpcReduction="10000"/>
          </a:bodyPr>
          <a:lstStyle/>
          <a:p>
            <a:r>
              <a:rPr lang="en-US" dirty="0" smtClean="0"/>
              <a:t>CMS Regulatory Agenda includes plans to issue “Medicaid State Payment Adjustment” proposed rule</a:t>
            </a:r>
          </a:p>
          <a:p>
            <a:r>
              <a:rPr lang="en-US" dirty="0" smtClean="0"/>
              <a:t>New </a:t>
            </a:r>
            <a:r>
              <a:rPr lang="en-US" dirty="0"/>
              <a:t>requirements to ensure </a:t>
            </a:r>
            <a:r>
              <a:rPr lang="en-US" u="sng" dirty="0"/>
              <a:t>supplemental payments</a:t>
            </a:r>
            <a:r>
              <a:rPr lang="en-US" dirty="0"/>
              <a:t> </a:t>
            </a:r>
            <a:r>
              <a:rPr lang="en-US" dirty="0" smtClean="0"/>
              <a:t>are </a:t>
            </a:r>
            <a:r>
              <a:rPr lang="en-US" dirty="0"/>
              <a:t>economic and efficient</a:t>
            </a:r>
            <a:endParaRPr lang="en-US" dirty="0" smtClean="0"/>
          </a:p>
          <a:p>
            <a:pPr lvl="1"/>
            <a:r>
              <a:rPr lang="en-US" dirty="0" smtClean="0"/>
              <a:t>Would require “all supplemental payments be distributed </a:t>
            </a:r>
            <a:r>
              <a:rPr lang="en-US" dirty="0" smtClean="0">
                <a:solidFill>
                  <a:srgbClr val="CC6600"/>
                </a:solidFill>
              </a:rPr>
              <a:t>proportional to the volume or cost of service delivered </a:t>
            </a:r>
            <a:r>
              <a:rPr lang="en-US" dirty="0" smtClean="0"/>
              <a:t>or be </a:t>
            </a:r>
            <a:r>
              <a:rPr lang="en-US" dirty="0" smtClean="0">
                <a:solidFill>
                  <a:srgbClr val="CC6600"/>
                </a:solidFill>
              </a:rPr>
              <a:t>tied to meeting performance benchmarks</a:t>
            </a:r>
            <a:r>
              <a:rPr lang="en-US" dirty="0" smtClean="0"/>
              <a:t>”</a:t>
            </a:r>
          </a:p>
          <a:p>
            <a:r>
              <a:rPr lang="en-US" dirty="0" smtClean="0"/>
              <a:t>Time limit on supplemental payments</a:t>
            </a:r>
          </a:p>
          <a:p>
            <a:r>
              <a:rPr lang="en-US" dirty="0" smtClean="0"/>
              <a:t>Additional state reporting requirements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14</a:t>
            </a:fld>
            <a:endParaRPr kumimoji="0" lang="en-US" dirty="0"/>
          </a:p>
        </p:txBody>
      </p:sp>
    </p:spTree>
    <p:extLst>
      <p:ext uri="{BB962C8B-B14F-4D97-AF65-F5344CB8AC3E}">
        <p14:creationId xmlns:p14="http://schemas.microsoft.com/office/powerpoint/2010/main" val="4183262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Implications of Managed Care Proposed Rule</a:t>
            </a:r>
            <a:endParaRPr lang="en-US" dirty="0"/>
          </a:p>
        </p:txBody>
      </p:sp>
      <p:sp>
        <p:nvSpPr>
          <p:cNvPr id="3" name="Title 2"/>
          <p:cNvSpPr>
            <a:spLocks noGrp="1"/>
          </p:cNvSpPr>
          <p:nvPr>
            <p:ph type="title"/>
          </p:nvPr>
        </p:nvSpPr>
        <p:spPr/>
        <p:txBody>
          <a:bodyPr>
            <a:noAutofit/>
          </a:bodyPr>
          <a:lstStyle/>
          <a:p>
            <a:r>
              <a:rPr lang="en-US" sz="3800" dirty="0" smtClean="0"/>
              <a:t>Medicaid Non-DSH Supplemental Payments</a:t>
            </a:r>
            <a:endParaRPr lang="en-US" sz="3800" dirty="0"/>
          </a:p>
        </p:txBody>
      </p:sp>
    </p:spTree>
    <p:extLst>
      <p:ext uri="{BB962C8B-B14F-4D97-AF65-F5344CB8AC3E}">
        <p14:creationId xmlns:p14="http://schemas.microsoft.com/office/powerpoint/2010/main" val="1088028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 of Adequate Support Under Managed Care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solidFill>
                  <a:srgbClr val="0070C0"/>
                </a:solidFill>
              </a:rPr>
              <a:t>Direct pay prohibition</a:t>
            </a:r>
          </a:p>
          <a:p>
            <a:pPr lvl="1"/>
            <a:r>
              <a:rPr lang="en-US" dirty="0" smtClean="0"/>
              <a:t>CMS regulations say states </a:t>
            </a:r>
            <a:r>
              <a:rPr lang="en-US" dirty="0"/>
              <a:t>cannot make supplemental payments directly to providers for services under MCO contract </a:t>
            </a:r>
            <a:endParaRPr lang="en-US" dirty="0" smtClean="0"/>
          </a:p>
          <a:p>
            <a:pPr lvl="1"/>
            <a:r>
              <a:rPr lang="en-US" dirty="0" smtClean="0"/>
              <a:t>Past interpretation limited state indirect payments through plans</a:t>
            </a:r>
          </a:p>
          <a:p>
            <a:r>
              <a:rPr lang="en-US" i="1" dirty="0" smtClean="0"/>
              <a:t>Exceptions</a:t>
            </a:r>
          </a:p>
          <a:p>
            <a:pPr lvl="1"/>
            <a:r>
              <a:rPr lang="en-US" dirty="0" smtClean="0"/>
              <a:t>Statute requires to pay </a:t>
            </a:r>
            <a:r>
              <a:rPr lang="en-US" b="1" dirty="0" smtClean="0"/>
              <a:t>DSH</a:t>
            </a:r>
            <a:r>
              <a:rPr lang="en-US" dirty="0" smtClean="0"/>
              <a:t> directly to providers</a:t>
            </a:r>
          </a:p>
          <a:p>
            <a:pPr lvl="1"/>
            <a:r>
              <a:rPr lang="en-US" dirty="0" smtClean="0"/>
              <a:t>CMS policy allows states to pay </a:t>
            </a:r>
            <a:r>
              <a:rPr lang="en-US" b="1" dirty="0" smtClean="0"/>
              <a:t>graduate medical education</a:t>
            </a:r>
            <a:r>
              <a:rPr lang="en-US" dirty="0" smtClean="0"/>
              <a:t> directly to providers</a:t>
            </a:r>
          </a:p>
          <a:p>
            <a:pPr lvl="1"/>
            <a:r>
              <a:rPr lang="en-US" dirty="0"/>
              <a:t>FQHC </a:t>
            </a:r>
            <a:r>
              <a:rPr lang="en-US" dirty="0" smtClean="0"/>
              <a:t>wrap-around</a:t>
            </a:r>
            <a:endParaRPr lang="en-US" dirty="0"/>
          </a:p>
          <a:p>
            <a:pPr marL="457200" lvl="1" indent="0">
              <a:buNone/>
            </a:pPr>
            <a:endParaRPr lang="en-US" sz="1000"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16</a:t>
            </a:fld>
            <a:endParaRPr kumimoji="0" lang="en-US" dirty="0">
              <a:solidFill>
                <a:srgbClr val="FFFFFF"/>
              </a:solidFill>
            </a:endParaRPr>
          </a:p>
        </p:txBody>
      </p:sp>
    </p:spTree>
    <p:extLst>
      <p:ext uri="{BB962C8B-B14F-4D97-AF65-F5344CB8AC3E}">
        <p14:creationId xmlns:p14="http://schemas.microsoft.com/office/powerpoint/2010/main" val="3977169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7410" y="152400"/>
            <a:ext cx="8153400" cy="990600"/>
          </a:xfrm>
        </p:spPr>
        <p:txBody>
          <a:bodyPr>
            <a:normAutofit/>
          </a:bodyPr>
          <a:lstStyle/>
          <a:p>
            <a:r>
              <a:rPr lang="en-US" dirty="0" smtClean="0"/>
              <a:t>State “Workarounds”</a:t>
            </a:r>
            <a:endParaRPr lang="en-US" dirty="0"/>
          </a:p>
        </p:txBody>
      </p:sp>
      <p:sp>
        <p:nvSpPr>
          <p:cNvPr id="5" name="Content Placeholder 4"/>
          <p:cNvSpPr>
            <a:spLocks noGrp="1"/>
          </p:cNvSpPr>
          <p:nvPr>
            <p:ph sz="quarter" idx="1"/>
          </p:nvPr>
        </p:nvSpPr>
        <p:spPr/>
        <p:txBody>
          <a:bodyPr/>
          <a:lstStyle/>
          <a:p>
            <a:r>
              <a:rPr lang="en-US" dirty="0" smtClean="0"/>
              <a:t>Services carve-outs </a:t>
            </a:r>
            <a:endParaRPr lang="en-US" dirty="0"/>
          </a:p>
          <a:p>
            <a:r>
              <a:rPr lang="en-US" dirty="0" smtClean="0"/>
              <a:t>Waiver-based UC </a:t>
            </a:r>
            <a:r>
              <a:rPr lang="en-US" smtClean="0"/>
              <a:t>pools </a:t>
            </a:r>
            <a:endParaRPr lang="en-US" dirty="0" smtClean="0"/>
          </a:p>
          <a:p>
            <a:r>
              <a:rPr lang="en-US" dirty="0" smtClean="0"/>
              <a:t>DSRIPs (in some cases)</a:t>
            </a:r>
          </a:p>
          <a:p>
            <a:r>
              <a:rPr lang="en-US" dirty="0" smtClean="0"/>
              <a:t>GME payments (may be paid directly)</a:t>
            </a:r>
          </a:p>
          <a:p>
            <a:r>
              <a:rPr lang="en-US" dirty="0" smtClean="0"/>
              <a:t>Payments through MCOs </a:t>
            </a:r>
            <a:endParaRPr lang="en-US" dirty="0"/>
          </a:p>
        </p:txBody>
      </p:sp>
    </p:spTree>
    <p:extLst>
      <p:ext uri="{BB962C8B-B14F-4D97-AF65-F5344CB8AC3E}">
        <p14:creationId xmlns:p14="http://schemas.microsoft.com/office/powerpoint/2010/main" val="991121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487400" y="2089514"/>
            <a:ext cx="2095500" cy="3124200"/>
            <a:chOff x="5981700" y="1600200"/>
            <a:chExt cx="2095500" cy="3124200"/>
          </a:xfrm>
        </p:grpSpPr>
        <p:sp>
          <p:nvSpPr>
            <p:cNvPr id="49" name="Rounded Rectangle 48"/>
            <p:cNvSpPr/>
            <p:nvPr/>
          </p:nvSpPr>
          <p:spPr>
            <a:xfrm>
              <a:off x="6400799" y="1600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0" name="Rounded Rectangle 49"/>
            <p:cNvSpPr/>
            <p:nvPr/>
          </p:nvSpPr>
          <p:spPr>
            <a:xfrm>
              <a:off x="6400799" y="25146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2" name="TextBox 51"/>
            <p:cNvSpPr txBox="1"/>
            <p:nvPr/>
          </p:nvSpPr>
          <p:spPr>
            <a:xfrm>
              <a:off x="6629399" y="1714500"/>
              <a:ext cx="628650" cy="300082"/>
            </a:xfrm>
            <a:prstGeom prst="rect">
              <a:avLst/>
            </a:prstGeom>
            <a:noFill/>
          </p:spPr>
          <p:txBody>
            <a:bodyPr wrap="square" rtlCol="0">
              <a:spAutoFit/>
            </a:bodyPr>
            <a:lstStyle/>
            <a:p>
              <a:r>
                <a:rPr lang="en-US" sz="1350" b="1" dirty="0">
                  <a:solidFill>
                    <a:prstClr val="black"/>
                  </a:solidFill>
                </a:rPr>
                <a:t>CMS</a:t>
              </a:r>
            </a:p>
          </p:txBody>
        </p:sp>
        <p:sp>
          <p:nvSpPr>
            <p:cNvPr id="53" name="TextBox 52"/>
            <p:cNvSpPr txBox="1"/>
            <p:nvPr/>
          </p:nvSpPr>
          <p:spPr>
            <a:xfrm>
              <a:off x="6629399" y="2628900"/>
              <a:ext cx="628650" cy="300082"/>
            </a:xfrm>
            <a:prstGeom prst="rect">
              <a:avLst/>
            </a:prstGeom>
            <a:noFill/>
          </p:spPr>
          <p:txBody>
            <a:bodyPr wrap="square" rtlCol="0">
              <a:spAutoFit/>
            </a:bodyPr>
            <a:lstStyle/>
            <a:p>
              <a:r>
                <a:rPr lang="en-US" sz="1350" b="1" dirty="0">
                  <a:solidFill>
                    <a:prstClr val="black"/>
                  </a:solidFill>
                </a:rPr>
                <a:t>State</a:t>
              </a:r>
            </a:p>
          </p:txBody>
        </p:sp>
        <p:sp>
          <p:nvSpPr>
            <p:cNvPr id="55" name="Rounded Rectangle 54"/>
            <p:cNvSpPr/>
            <p:nvPr/>
          </p:nvSpPr>
          <p:spPr>
            <a:xfrm>
              <a:off x="6534150" y="4371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6" name="Rounded Rectangle 55"/>
            <p:cNvSpPr/>
            <p:nvPr/>
          </p:nvSpPr>
          <p:spPr>
            <a:xfrm>
              <a:off x="7077075" y="438150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7" name="Rounded Rectangle 56"/>
            <p:cNvSpPr/>
            <p:nvPr/>
          </p:nvSpPr>
          <p:spPr>
            <a:xfrm>
              <a:off x="7677150" y="438150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8" name="Rounded Rectangle 57"/>
            <p:cNvSpPr/>
            <p:nvPr/>
          </p:nvSpPr>
          <p:spPr>
            <a:xfrm>
              <a:off x="5981700" y="4371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60" name="Straight Arrow Connector 59"/>
            <p:cNvCxnSpPr/>
            <p:nvPr/>
          </p:nvCxnSpPr>
          <p:spPr>
            <a:xfrm>
              <a:off x="6934199" y="217170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239001" y="3100343"/>
              <a:ext cx="38099"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6191250" y="3100343"/>
              <a:ext cx="514350"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705600" y="3133725"/>
              <a:ext cx="57150" cy="12477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334250" y="3100343"/>
              <a:ext cx="571500"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541421" y="1460952"/>
            <a:ext cx="2971800" cy="3810000"/>
          </a:xfrm>
          <a:prstGeom prst="rect">
            <a:avLst/>
          </a:prstGeom>
          <a:noFill/>
        </p:spPr>
        <p:txBody>
          <a:bodyPr wrap="square" rtlCol="0">
            <a:spAutoFit/>
          </a:bodyPr>
          <a:lstStyle/>
          <a:p>
            <a:endParaRPr lang="en-US" dirty="0"/>
          </a:p>
        </p:txBody>
      </p:sp>
      <p:sp>
        <p:nvSpPr>
          <p:cNvPr id="43" name="TextBox 42"/>
          <p:cNvSpPr txBox="1"/>
          <p:nvPr/>
        </p:nvSpPr>
        <p:spPr>
          <a:xfrm>
            <a:off x="6553200" y="990600"/>
            <a:ext cx="2209800" cy="369332"/>
          </a:xfrm>
          <a:prstGeom prst="rect">
            <a:avLst/>
          </a:prstGeom>
          <a:noFill/>
        </p:spPr>
        <p:txBody>
          <a:bodyPr wrap="square" rtlCol="0">
            <a:spAutoFit/>
          </a:bodyPr>
          <a:lstStyle/>
          <a:p>
            <a:r>
              <a:rPr lang="en-US" dirty="0" smtClean="0"/>
              <a:t> </a:t>
            </a:r>
            <a:endParaRPr lang="en-US" dirty="0"/>
          </a:p>
        </p:txBody>
      </p:sp>
      <p:grpSp>
        <p:nvGrpSpPr>
          <p:cNvPr id="98" name="Group 97"/>
          <p:cNvGrpSpPr/>
          <p:nvPr/>
        </p:nvGrpSpPr>
        <p:grpSpPr>
          <a:xfrm>
            <a:off x="4523871" y="1855444"/>
            <a:ext cx="2095500" cy="3495675"/>
            <a:chOff x="3390900" y="1600200"/>
            <a:chExt cx="2095500" cy="3495675"/>
          </a:xfrm>
        </p:grpSpPr>
        <p:sp>
          <p:nvSpPr>
            <p:cNvPr id="99" name="Rounded Rectangle 98"/>
            <p:cNvSpPr/>
            <p:nvPr/>
          </p:nvSpPr>
          <p:spPr>
            <a:xfrm>
              <a:off x="3886200" y="1600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0" name="Rounded Rectangle 99"/>
            <p:cNvSpPr/>
            <p:nvPr/>
          </p:nvSpPr>
          <p:spPr>
            <a:xfrm>
              <a:off x="3886200" y="25146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1" name="Rounded Rectangle 100"/>
            <p:cNvSpPr/>
            <p:nvPr/>
          </p:nvSpPr>
          <p:spPr>
            <a:xfrm>
              <a:off x="3886200" y="3505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2" name="TextBox 101"/>
            <p:cNvSpPr txBox="1"/>
            <p:nvPr/>
          </p:nvSpPr>
          <p:spPr>
            <a:xfrm>
              <a:off x="4114800" y="1714500"/>
              <a:ext cx="628650" cy="300082"/>
            </a:xfrm>
            <a:prstGeom prst="rect">
              <a:avLst/>
            </a:prstGeom>
            <a:noFill/>
          </p:spPr>
          <p:txBody>
            <a:bodyPr wrap="square" rtlCol="0">
              <a:spAutoFit/>
            </a:bodyPr>
            <a:lstStyle/>
            <a:p>
              <a:r>
                <a:rPr lang="en-US" sz="1350" b="1" dirty="0">
                  <a:solidFill>
                    <a:prstClr val="black"/>
                  </a:solidFill>
                </a:rPr>
                <a:t>CMS</a:t>
              </a:r>
            </a:p>
          </p:txBody>
        </p:sp>
        <p:sp>
          <p:nvSpPr>
            <p:cNvPr id="103" name="TextBox 102"/>
            <p:cNvSpPr txBox="1"/>
            <p:nvPr/>
          </p:nvSpPr>
          <p:spPr>
            <a:xfrm>
              <a:off x="4114800" y="2628900"/>
              <a:ext cx="628650" cy="300082"/>
            </a:xfrm>
            <a:prstGeom prst="rect">
              <a:avLst/>
            </a:prstGeom>
            <a:noFill/>
          </p:spPr>
          <p:txBody>
            <a:bodyPr wrap="square" rtlCol="0">
              <a:spAutoFit/>
            </a:bodyPr>
            <a:lstStyle/>
            <a:p>
              <a:r>
                <a:rPr lang="en-US" sz="1350" b="1" dirty="0">
                  <a:solidFill>
                    <a:prstClr val="black"/>
                  </a:solidFill>
                </a:rPr>
                <a:t>State</a:t>
              </a:r>
            </a:p>
          </p:txBody>
        </p:sp>
        <p:sp>
          <p:nvSpPr>
            <p:cNvPr id="104" name="TextBox 103"/>
            <p:cNvSpPr txBox="1"/>
            <p:nvPr/>
          </p:nvSpPr>
          <p:spPr>
            <a:xfrm>
              <a:off x="4049629" y="3679009"/>
              <a:ext cx="685800" cy="300082"/>
            </a:xfrm>
            <a:prstGeom prst="rect">
              <a:avLst/>
            </a:prstGeom>
            <a:noFill/>
          </p:spPr>
          <p:txBody>
            <a:bodyPr wrap="square" rtlCol="0">
              <a:spAutoFit/>
            </a:bodyPr>
            <a:lstStyle/>
            <a:p>
              <a:pPr algn="ctr"/>
              <a:r>
                <a:rPr lang="en-US" sz="1350" b="1" dirty="0">
                  <a:solidFill>
                    <a:prstClr val="black"/>
                  </a:solidFill>
                </a:rPr>
                <a:t>MCO</a:t>
              </a:r>
            </a:p>
          </p:txBody>
        </p:sp>
        <p:sp>
          <p:nvSpPr>
            <p:cNvPr id="105" name="Rounded Rectangle 104"/>
            <p:cNvSpPr/>
            <p:nvPr/>
          </p:nvSpPr>
          <p:spPr>
            <a:xfrm>
              <a:off x="3943350" y="474345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6" name="Rounded Rectangle 105"/>
            <p:cNvSpPr/>
            <p:nvPr/>
          </p:nvSpPr>
          <p:spPr>
            <a:xfrm>
              <a:off x="4486275" y="4752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7" name="Rounded Rectangle 106"/>
            <p:cNvSpPr/>
            <p:nvPr/>
          </p:nvSpPr>
          <p:spPr>
            <a:xfrm>
              <a:off x="5086350" y="4752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8" name="Rounded Rectangle 107"/>
            <p:cNvSpPr/>
            <p:nvPr/>
          </p:nvSpPr>
          <p:spPr>
            <a:xfrm>
              <a:off x="3390900" y="474345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109" name="Straight Arrow Connector 108"/>
            <p:cNvCxnSpPr/>
            <p:nvPr/>
          </p:nvCxnSpPr>
          <p:spPr>
            <a:xfrm>
              <a:off x="4419600" y="217170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419602" y="3095625"/>
              <a:ext cx="9523" cy="3761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468630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360045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171950" y="4410075"/>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31495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3600450" y="4410075"/>
              <a:ext cx="1714500" cy="19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432300" y="4114800"/>
              <a:ext cx="0" cy="2762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itle 43"/>
          <p:cNvSpPr>
            <a:spLocks noGrp="1"/>
          </p:cNvSpPr>
          <p:nvPr>
            <p:ph type="title"/>
          </p:nvPr>
        </p:nvSpPr>
        <p:spPr>
          <a:xfrm>
            <a:off x="381000" y="228600"/>
            <a:ext cx="8610600" cy="990600"/>
          </a:xfrm>
        </p:spPr>
        <p:txBody>
          <a:bodyPr>
            <a:normAutofit fontScale="90000"/>
          </a:bodyPr>
          <a:lstStyle/>
          <a:p>
            <a:r>
              <a:rPr lang="en-US" dirty="0" smtClean="0"/>
              <a:t>Simplified Model FFS vs. Managed Care</a:t>
            </a:r>
            <a:endParaRPr lang="en-US" dirty="0"/>
          </a:p>
        </p:txBody>
      </p:sp>
      <p:sp>
        <p:nvSpPr>
          <p:cNvPr id="47" name="TextBox 46"/>
          <p:cNvSpPr txBox="1"/>
          <p:nvPr/>
        </p:nvSpPr>
        <p:spPr>
          <a:xfrm>
            <a:off x="1755356" y="5254026"/>
            <a:ext cx="2224671" cy="369332"/>
          </a:xfrm>
          <a:prstGeom prst="rect">
            <a:avLst/>
          </a:prstGeom>
          <a:noFill/>
        </p:spPr>
        <p:txBody>
          <a:bodyPr wrap="square" rtlCol="0">
            <a:spAutoFit/>
          </a:bodyPr>
          <a:lstStyle/>
          <a:p>
            <a:r>
              <a:rPr lang="en-US" dirty="0" smtClean="0"/>
              <a:t>Providers</a:t>
            </a:r>
            <a:endParaRPr lang="en-US" dirty="0"/>
          </a:p>
        </p:txBody>
      </p:sp>
      <p:sp>
        <p:nvSpPr>
          <p:cNvPr id="117" name="TextBox 116"/>
          <p:cNvSpPr txBox="1"/>
          <p:nvPr/>
        </p:nvSpPr>
        <p:spPr>
          <a:xfrm>
            <a:off x="5076321" y="5421868"/>
            <a:ext cx="2224671" cy="369332"/>
          </a:xfrm>
          <a:prstGeom prst="rect">
            <a:avLst/>
          </a:prstGeom>
          <a:noFill/>
        </p:spPr>
        <p:txBody>
          <a:bodyPr wrap="square" rtlCol="0">
            <a:spAutoFit/>
          </a:bodyPr>
          <a:lstStyle/>
          <a:p>
            <a:r>
              <a:rPr lang="en-US" dirty="0" smtClean="0"/>
              <a:t>Providers</a:t>
            </a:r>
            <a:endParaRPr lang="en-US" dirty="0"/>
          </a:p>
        </p:txBody>
      </p:sp>
      <p:sp>
        <p:nvSpPr>
          <p:cNvPr id="2" name="TextBox 1"/>
          <p:cNvSpPr txBox="1"/>
          <p:nvPr/>
        </p:nvSpPr>
        <p:spPr>
          <a:xfrm>
            <a:off x="6105021" y="2394841"/>
            <a:ext cx="1219200" cy="369332"/>
          </a:xfrm>
          <a:prstGeom prst="rect">
            <a:avLst/>
          </a:prstGeom>
          <a:noFill/>
        </p:spPr>
        <p:txBody>
          <a:bodyPr wrap="square" rtlCol="0">
            <a:spAutoFit/>
          </a:bodyPr>
          <a:lstStyle/>
          <a:p>
            <a:r>
              <a:rPr lang="en-US" dirty="0" smtClean="0"/>
              <a:t>FFP</a:t>
            </a:r>
            <a:endParaRPr lang="en-US" dirty="0"/>
          </a:p>
        </p:txBody>
      </p:sp>
      <p:sp>
        <p:nvSpPr>
          <p:cNvPr id="45" name="TextBox 44"/>
          <p:cNvSpPr txBox="1"/>
          <p:nvPr/>
        </p:nvSpPr>
        <p:spPr>
          <a:xfrm>
            <a:off x="2982825" y="2598394"/>
            <a:ext cx="1219200" cy="369332"/>
          </a:xfrm>
          <a:prstGeom prst="rect">
            <a:avLst/>
          </a:prstGeom>
          <a:noFill/>
        </p:spPr>
        <p:txBody>
          <a:bodyPr wrap="square" rtlCol="0">
            <a:spAutoFit/>
          </a:bodyPr>
          <a:lstStyle/>
          <a:p>
            <a:r>
              <a:rPr lang="en-US" dirty="0" smtClean="0"/>
              <a:t>FFP</a:t>
            </a:r>
            <a:endParaRPr lang="en-US" dirty="0"/>
          </a:p>
        </p:txBody>
      </p:sp>
      <p:sp>
        <p:nvSpPr>
          <p:cNvPr id="46" name="TextBox 45"/>
          <p:cNvSpPr txBox="1"/>
          <p:nvPr/>
        </p:nvSpPr>
        <p:spPr>
          <a:xfrm>
            <a:off x="3087601" y="3623039"/>
            <a:ext cx="1219200" cy="646331"/>
          </a:xfrm>
          <a:prstGeom prst="rect">
            <a:avLst/>
          </a:prstGeom>
          <a:noFill/>
        </p:spPr>
        <p:txBody>
          <a:bodyPr wrap="square" rtlCol="0">
            <a:spAutoFit/>
          </a:bodyPr>
          <a:lstStyle/>
          <a:p>
            <a:r>
              <a:rPr lang="en-US" dirty="0" smtClean="0"/>
              <a:t>Provider Payments</a:t>
            </a:r>
            <a:endParaRPr lang="en-US" dirty="0"/>
          </a:p>
        </p:txBody>
      </p:sp>
      <p:sp>
        <p:nvSpPr>
          <p:cNvPr id="48" name="TextBox 47"/>
          <p:cNvSpPr txBox="1"/>
          <p:nvPr/>
        </p:nvSpPr>
        <p:spPr>
          <a:xfrm>
            <a:off x="6081791" y="3381423"/>
            <a:ext cx="2011951" cy="369332"/>
          </a:xfrm>
          <a:prstGeom prst="rect">
            <a:avLst/>
          </a:prstGeom>
          <a:noFill/>
        </p:spPr>
        <p:txBody>
          <a:bodyPr wrap="square" rtlCol="0">
            <a:spAutoFit/>
          </a:bodyPr>
          <a:lstStyle/>
          <a:p>
            <a:r>
              <a:rPr lang="en-US" dirty="0" smtClean="0"/>
              <a:t>Capitated Payment </a:t>
            </a:r>
            <a:endParaRPr lang="en-US" dirty="0"/>
          </a:p>
        </p:txBody>
      </p:sp>
      <p:sp>
        <p:nvSpPr>
          <p:cNvPr id="51" name="TextBox 50"/>
          <p:cNvSpPr txBox="1"/>
          <p:nvPr/>
        </p:nvSpPr>
        <p:spPr>
          <a:xfrm>
            <a:off x="6979649" y="4637160"/>
            <a:ext cx="2011951" cy="369332"/>
          </a:xfrm>
          <a:prstGeom prst="rect">
            <a:avLst/>
          </a:prstGeom>
          <a:noFill/>
        </p:spPr>
        <p:txBody>
          <a:bodyPr wrap="square" rtlCol="0">
            <a:spAutoFit/>
          </a:bodyPr>
          <a:lstStyle/>
          <a:p>
            <a:r>
              <a:rPr lang="en-US" dirty="0" smtClean="0"/>
              <a:t>Provider Payments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18</a:t>
            </a:fld>
            <a:endParaRPr kumimoji="0" lang="en-US" dirty="0">
              <a:solidFill>
                <a:srgbClr val="FFFFFF"/>
              </a:solidFill>
            </a:endParaRPr>
          </a:p>
        </p:txBody>
      </p:sp>
    </p:spTree>
    <p:extLst>
      <p:ext uri="{BB962C8B-B14F-4D97-AF65-F5344CB8AC3E}">
        <p14:creationId xmlns:p14="http://schemas.microsoft.com/office/powerpoint/2010/main" val="191493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6553200" y="990600"/>
            <a:ext cx="2209800" cy="369332"/>
          </a:xfrm>
          <a:prstGeom prst="rect">
            <a:avLst/>
          </a:prstGeom>
          <a:noFill/>
        </p:spPr>
        <p:txBody>
          <a:bodyPr wrap="square" rtlCol="0">
            <a:spAutoFit/>
          </a:bodyPr>
          <a:lstStyle/>
          <a:p>
            <a:r>
              <a:rPr lang="en-US" dirty="0" smtClean="0"/>
              <a:t> </a:t>
            </a:r>
            <a:endParaRPr lang="en-US" dirty="0"/>
          </a:p>
        </p:txBody>
      </p:sp>
      <p:sp>
        <p:nvSpPr>
          <p:cNvPr id="44" name="Title 43"/>
          <p:cNvSpPr>
            <a:spLocks noGrp="1"/>
          </p:cNvSpPr>
          <p:nvPr>
            <p:ph type="title"/>
          </p:nvPr>
        </p:nvSpPr>
        <p:spPr/>
        <p:txBody>
          <a:bodyPr>
            <a:normAutofit/>
          </a:bodyPr>
          <a:lstStyle/>
          <a:p>
            <a:r>
              <a:rPr lang="en-US" dirty="0" smtClean="0"/>
              <a:t>Direct Pay Prohibition</a:t>
            </a:r>
            <a:endParaRPr lang="en-US" dirty="0"/>
          </a:p>
        </p:txBody>
      </p:sp>
      <p:sp>
        <p:nvSpPr>
          <p:cNvPr id="15" name="Slide Number Placeholder 1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grpSp>
        <p:nvGrpSpPr>
          <p:cNvPr id="54" name="Group 53"/>
          <p:cNvGrpSpPr/>
          <p:nvPr/>
        </p:nvGrpSpPr>
        <p:grpSpPr>
          <a:xfrm>
            <a:off x="1509129" y="2083049"/>
            <a:ext cx="2095500" cy="3124200"/>
            <a:chOff x="5981700" y="1600200"/>
            <a:chExt cx="2095500" cy="3124200"/>
          </a:xfrm>
        </p:grpSpPr>
        <p:sp>
          <p:nvSpPr>
            <p:cNvPr id="67" name="Rounded Rectangle 66"/>
            <p:cNvSpPr/>
            <p:nvPr/>
          </p:nvSpPr>
          <p:spPr>
            <a:xfrm>
              <a:off x="6400799" y="1600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8" name="Rounded Rectangle 67"/>
            <p:cNvSpPr/>
            <p:nvPr/>
          </p:nvSpPr>
          <p:spPr>
            <a:xfrm>
              <a:off x="6400799" y="25146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9" name="TextBox 68"/>
            <p:cNvSpPr txBox="1"/>
            <p:nvPr/>
          </p:nvSpPr>
          <p:spPr>
            <a:xfrm>
              <a:off x="6629399" y="1714500"/>
              <a:ext cx="628650" cy="300082"/>
            </a:xfrm>
            <a:prstGeom prst="rect">
              <a:avLst/>
            </a:prstGeom>
            <a:noFill/>
          </p:spPr>
          <p:txBody>
            <a:bodyPr wrap="square" rtlCol="0">
              <a:spAutoFit/>
            </a:bodyPr>
            <a:lstStyle/>
            <a:p>
              <a:r>
                <a:rPr lang="en-US" sz="1350" b="1" dirty="0">
                  <a:solidFill>
                    <a:prstClr val="black"/>
                  </a:solidFill>
                </a:rPr>
                <a:t>CMS</a:t>
              </a:r>
            </a:p>
          </p:txBody>
        </p:sp>
        <p:sp>
          <p:nvSpPr>
            <p:cNvPr id="70" name="TextBox 69"/>
            <p:cNvSpPr txBox="1"/>
            <p:nvPr/>
          </p:nvSpPr>
          <p:spPr>
            <a:xfrm>
              <a:off x="6629399" y="2628900"/>
              <a:ext cx="628650" cy="300082"/>
            </a:xfrm>
            <a:prstGeom prst="rect">
              <a:avLst/>
            </a:prstGeom>
            <a:noFill/>
          </p:spPr>
          <p:txBody>
            <a:bodyPr wrap="square" rtlCol="0">
              <a:spAutoFit/>
            </a:bodyPr>
            <a:lstStyle/>
            <a:p>
              <a:r>
                <a:rPr lang="en-US" sz="1350" b="1" dirty="0">
                  <a:solidFill>
                    <a:prstClr val="black"/>
                  </a:solidFill>
                </a:rPr>
                <a:t>State</a:t>
              </a:r>
            </a:p>
          </p:txBody>
        </p:sp>
        <p:sp>
          <p:nvSpPr>
            <p:cNvPr id="71" name="Rounded Rectangle 70"/>
            <p:cNvSpPr/>
            <p:nvPr/>
          </p:nvSpPr>
          <p:spPr>
            <a:xfrm>
              <a:off x="6534150" y="4371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2" name="Rounded Rectangle 71"/>
            <p:cNvSpPr/>
            <p:nvPr/>
          </p:nvSpPr>
          <p:spPr>
            <a:xfrm>
              <a:off x="7077075" y="438150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5" name="Rounded Rectangle 74"/>
            <p:cNvSpPr/>
            <p:nvPr/>
          </p:nvSpPr>
          <p:spPr>
            <a:xfrm>
              <a:off x="7677150" y="438150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7" name="Rounded Rectangle 76"/>
            <p:cNvSpPr/>
            <p:nvPr/>
          </p:nvSpPr>
          <p:spPr>
            <a:xfrm>
              <a:off x="5981700" y="4371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78" name="Straight Arrow Connector 77"/>
            <p:cNvCxnSpPr/>
            <p:nvPr/>
          </p:nvCxnSpPr>
          <p:spPr>
            <a:xfrm>
              <a:off x="6934199" y="217170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239001" y="3100343"/>
              <a:ext cx="38099"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6191250" y="3100343"/>
              <a:ext cx="514350"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705600" y="3133725"/>
              <a:ext cx="57150" cy="12477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334250" y="3100343"/>
              <a:ext cx="571500"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545600" y="1848979"/>
            <a:ext cx="2095500" cy="3495675"/>
            <a:chOff x="3390900" y="1600200"/>
            <a:chExt cx="2095500" cy="3495675"/>
          </a:xfrm>
        </p:grpSpPr>
        <p:sp>
          <p:nvSpPr>
            <p:cNvPr id="84" name="Rounded Rectangle 83"/>
            <p:cNvSpPr/>
            <p:nvPr/>
          </p:nvSpPr>
          <p:spPr>
            <a:xfrm>
              <a:off x="3886200" y="1600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5" name="Rounded Rectangle 84"/>
            <p:cNvSpPr/>
            <p:nvPr/>
          </p:nvSpPr>
          <p:spPr>
            <a:xfrm>
              <a:off x="3886200" y="25146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6" name="Rounded Rectangle 85"/>
            <p:cNvSpPr/>
            <p:nvPr/>
          </p:nvSpPr>
          <p:spPr>
            <a:xfrm>
              <a:off x="3886200" y="3505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7" name="TextBox 86"/>
            <p:cNvSpPr txBox="1"/>
            <p:nvPr/>
          </p:nvSpPr>
          <p:spPr>
            <a:xfrm>
              <a:off x="4114800" y="1714500"/>
              <a:ext cx="628650" cy="300082"/>
            </a:xfrm>
            <a:prstGeom prst="rect">
              <a:avLst/>
            </a:prstGeom>
            <a:noFill/>
          </p:spPr>
          <p:txBody>
            <a:bodyPr wrap="square" rtlCol="0">
              <a:spAutoFit/>
            </a:bodyPr>
            <a:lstStyle/>
            <a:p>
              <a:r>
                <a:rPr lang="en-US" sz="1350" b="1" dirty="0">
                  <a:solidFill>
                    <a:prstClr val="black"/>
                  </a:solidFill>
                </a:rPr>
                <a:t>CMS</a:t>
              </a:r>
            </a:p>
          </p:txBody>
        </p:sp>
        <p:sp>
          <p:nvSpPr>
            <p:cNvPr id="88" name="TextBox 87"/>
            <p:cNvSpPr txBox="1"/>
            <p:nvPr/>
          </p:nvSpPr>
          <p:spPr>
            <a:xfrm>
              <a:off x="4114800" y="2628900"/>
              <a:ext cx="628650" cy="300082"/>
            </a:xfrm>
            <a:prstGeom prst="rect">
              <a:avLst/>
            </a:prstGeom>
            <a:noFill/>
          </p:spPr>
          <p:txBody>
            <a:bodyPr wrap="square" rtlCol="0">
              <a:spAutoFit/>
            </a:bodyPr>
            <a:lstStyle/>
            <a:p>
              <a:r>
                <a:rPr lang="en-US" sz="1350" b="1" dirty="0">
                  <a:solidFill>
                    <a:prstClr val="black"/>
                  </a:solidFill>
                </a:rPr>
                <a:t>State</a:t>
              </a:r>
            </a:p>
          </p:txBody>
        </p:sp>
        <p:sp>
          <p:nvSpPr>
            <p:cNvPr id="89" name="TextBox 88"/>
            <p:cNvSpPr txBox="1"/>
            <p:nvPr/>
          </p:nvSpPr>
          <p:spPr>
            <a:xfrm>
              <a:off x="4049629" y="3679009"/>
              <a:ext cx="685800" cy="300082"/>
            </a:xfrm>
            <a:prstGeom prst="rect">
              <a:avLst/>
            </a:prstGeom>
            <a:noFill/>
          </p:spPr>
          <p:txBody>
            <a:bodyPr wrap="square" rtlCol="0">
              <a:spAutoFit/>
            </a:bodyPr>
            <a:lstStyle/>
            <a:p>
              <a:pPr algn="ctr"/>
              <a:r>
                <a:rPr lang="en-US" sz="1350" b="1" dirty="0">
                  <a:solidFill>
                    <a:prstClr val="black"/>
                  </a:solidFill>
                </a:rPr>
                <a:t>MCO</a:t>
              </a:r>
            </a:p>
          </p:txBody>
        </p:sp>
        <p:sp>
          <p:nvSpPr>
            <p:cNvPr id="90" name="Rounded Rectangle 89"/>
            <p:cNvSpPr/>
            <p:nvPr/>
          </p:nvSpPr>
          <p:spPr>
            <a:xfrm>
              <a:off x="3943350" y="474345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1" name="Rounded Rectangle 90"/>
            <p:cNvSpPr/>
            <p:nvPr/>
          </p:nvSpPr>
          <p:spPr>
            <a:xfrm>
              <a:off x="4486275" y="4752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2" name="Rounded Rectangle 91"/>
            <p:cNvSpPr/>
            <p:nvPr/>
          </p:nvSpPr>
          <p:spPr>
            <a:xfrm>
              <a:off x="5086350" y="4752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3" name="Rounded Rectangle 92"/>
            <p:cNvSpPr/>
            <p:nvPr/>
          </p:nvSpPr>
          <p:spPr>
            <a:xfrm>
              <a:off x="3390900" y="474345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94" name="Straight Arrow Connector 93"/>
            <p:cNvCxnSpPr/>
            <p:nvPr/>
          </p:nvCxnSpPr>
          <p:spPr>
            <a:xfrm>
              <a:off x="4419600" y="217170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419602" y="3095625"/>
              <a:ext cx="9523" cy="3761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68630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60045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171950" y="4410075"/>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31495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3600450" y="4410075"/>
              <a:ext cx="1714500" cy="19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432300" y="4114800"/>
              <a:ext cx="0" cy="2762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1777085" y="5247561"/>
            <a:ext cx="2224671" cy="369332"/>
          </a:xfrm>
          <a:prstGeom prst="rect">
            <a:avLst/>
          </a:prstGeom>
          <a:noFill/>
        </p:spPr>
        <p:txBody>
          <a:bodyPr wrap="square" rtlCol="0">
            <a:spAutoFit/>
          </a:bodyPr>
          <a:lstStyle/>
          <a:p>
            <a:r>
              <a:rPr lang="en-US" dirty="0" smtClean="0"/>
              <a:t>Providers</a:t>
            </a:r>
            <a:endParaRPr lang="en-US" dirty="0"/>
          </a:p>
        </p:txBody>
      </p:sp>
      <p:sp>
        <p:nvSpPr>
          <p:cNvPr id="124" name="TextBox 123"/>
          <p:cNvSpPr txBox="1"/>
          <p:nvPr/>
        </p:nvSpPr>
        <p:spPr>
          <a:xfrm>
            <a:off x="5040900" y="5498068"/>
            <a:ext cx="2224671" cy="369332"/>
          </a:xfrm>
          <a:prstGeom prst="rect">
            <a:avLst/>
          </a:prstGeom>
          <a:noFill/>
        </p:spPr>
        <p:txBody>
          <a:bodyPr wrap="square" rtlCol="0">
            <a:spAutoFit/>
          </a:bodyPr>
          <a:lstStyle/>
          <a:p>
            <a:r>
              <a:rPr lang="en-US" dirty="0" smtClean="0"/>
              <a:t>Providers</a:t>
            </a:r>
            <a:endParaRPr lang="en-US" dirty="0"/>
          </a:p>
        </p:txBody>
      </p:sp>
      <p:cxnSp>
        <p:nvCxnSpPr>
          <p:cNvPr id="126" name="Straight Arrow Connector 125"/>
          <p:cNvCxnSpPr/>
          <p:nvPr/>
        </p:nvCxnSpPr>
        <p:spPr>
          <a:xfrm>
            <a:off x="6203846" y="3177761"/>
            <a:ext cx="550843" cy="1913792"/>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801544" y="1828800"/>
            <a:ext cx="872037" cy="338554"/>
          </a:xfrm>
          <a:prstGeom prst="rect">
            <a:avLst/>
          </a:prstGeom>
          <a:noFill/>
        </p:spPr>
        <p:txBody>
          <a:bodyPr wrap="square" rtlCol="0">
            <a:spAutoFit/>
          </a:bodyPr>
          <a:lstStyle/>
          <a:p>
            <a:r>
              <a:rPr lang="en-US" sz="1600" dirty="0" smtClean="0">
                <a:solidFill>
                  <a:srgbClr val="0070C0"/>
                </a:solidFill>
              </a:rPr>
              <a:t>DSH</a:t>
            </a:r>
            <a:endParaRPr lang="en-US" sz="1600" dirty="0">
              <a:solidFill>
                <a:srgbClr val="0070C0"/>
              </a:solidFill>
            </a:endParaRPr>
          </a:p>
        </p:txBody>
      </p:sp>
      <p:cxnSp>
        <p:nvCxnSpPr>
          <p:cNvPr id="128" name="Straight Arrow Connector 127"/>
          <p:cNvCxnSpPr/>
          <p:nvPr/>
        </p:nvCxnSpPr>
        <p:spPr>
          <a:xfrm>
            <a:off x="2696454" y="2665609"/>
            <a:ext cx="0" cy="3429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3014078" y="3568949"/>
            <a:ext cx="590551" cy="128587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216451" y="2654549"/>
            <a:ext cx="0" cy="3429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1509129" y="3549147"/>
            <a:ext cx="552450" cy="130567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2888735" y="3594384"/>
            <a:ext cx="340531" cy="123592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4480433" y="3177761"/>
            <a:ext cx="540521" cy="1848513"/>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60227" y="2249029"/>
            <a:ext cx="533400" cy="1433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260227" y="1927951"/>
            <a:ext cx="533400" cy="1145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04363" y="2128032"/>
            <a:ext cx="872037" cy="338554"/>
          </a:xfrm>
          <a:prstGeom prst="rect">
            <a:avLst/>
          </a:prstGeom>
          <a:noFill/>
        </p:spPr>
        <p:txBody>
          <a:bodyPr wrap="square" rtlCol="0">
            <a:spAutoFit/>
          </a:bodyPr>
          <a:lstStyle/>
          <a:p>
            <a:r>
              <a:rPr lang="en-US" sz="1600" dirty="0" smtClean="0">
                <a:solidFill>
                  <a:srgbClr val="00B050"/>
                </a:solidFill>
              </a:rPr>
              <a:t>UPL</a:t>
            </a:r>
            <a:endParaRPr lang="en-US" sz="1600" dirty="0">
              <a:solidFill>
                <a:srgbClr val="00B050"/>
              </a:solidFill>
            </a:endParaRPr>
          </a:p>
        </p:txBody>
      </p:sp>
      <p:cxnSp>
        <p:nvCxnSpPr>
          <p:cNvPr id="139" name="Straight Arrow Connector 138"/>
          <p:cNvCxnSpPr/>
          <p:nvPr/>
        </p:nvCxnSpPr>
        <p:spPr>
          <a:xfrm>
            <a:off x="5861713" y="2443848"/>
            <a:ext cx="5687" cy="335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19610" y="5159514"/>
            <a:ext cx="872037" cy="338554"/>
          </a:xfrm>
          <a:prstGeom prst="rect">
            <a:avLst/>
          </a:prstGeom>
          <a:noFill/>
        </p:spPr>
        <p:txBody>
          <a:bodyPr wrap="square" rtlCol="0">
            <a:spAutoFit/>
          </a:bodyPr>
          <a:lstStyle/>
          <a:p>
            <a:r>
              <a:rPr lang="en-US" sz="1600" dirty="0" smtClean="0">
                <a:solidFill>
                  <a:srgbClr val="0070C0"/>
                </a:solidFill>
              </a:rPr>
              <a:t>DSH</a:t>
            </a:r>
            <a:endParaRPr lang="en-US" sz="1600" dirty="0">
              <a:solidFill>
                <a:srgbClr val="0070C0"/>
              </a:solidFill>
            </a:endParaRPr>
          </a:p>
        </p:txBody>
      </p:sp>
      <p:sp>
        <p:nvSpPr>
          <p:cNvPr id="66" name="TextBox 65"/>
          <p:cNvSpPr txBox="1"/>
          <p:nvPr/>
        </p:nvSpPr>
        <p:spPr>
          <a:xfrm>
            <a:off x="3321010" y="5203937"/>
            <a:ext cx="872037" cy="338554"/>
          </a:xfrm>
          <a:prstGeom prst="rect">
            <a:avLst/>
          </a:prstGeom>
          <a:noFill/>
        </p:spPr>
        <p:txBody>
          <a:bodyPr wrap="square" rtlCol="0">
            <a:spAutoFit/>
          </a:bodyPr>
          <a:lstStyle/>
          <a:p>
            <a:r>
              <a:rPr lang="en-US" sz="1600" dirty="0" smtClean="0">
                <a:solidFill>
                  <a:srgbClr val="0070C0"/>
                </a:solidFill>
              </a:rPr>
              <a:t>DSH</a:t>
            </a:r>
            <a:endParaRPr lang="en-US" sz="1600" dirty="0">
              <a:solidFill>
                <a:srgbClr val="0070C0"/>
              </a:solidFill>
            </a:endParaRPr>
          </a:p>
        </p:txBody>
      </p:sp>
      <p:sp>
        <p:nvSpPr>
          <p:cNvPr id="73" name="TextBox 72"/>
          <p:cNvSpPr txBox="1"/>
          <p:nvPr/>
        </p:nvSpPr>
        <p:spPr>
          <a:xfrm>
            <a:off x="3337493" y="5447616"/>
            <a:ext cx="872037" cy="338554"/>
          </a:xfrm>
          <a:prstGeom prst="rect">
            <a:avLst/>
          </a:prstGeom>
          <a:noFill/>
        </p:spPr>
        <p:txBody>
          <a:bodyPr wrap="square" rtlCol="0">
            <a:spAutoFit/>
          </a:bodyPr>
          <a:lstStyle/>
          <a:p>
            <a:r>
              <a:rPr lang="en-US" sz="1600" dirty="0" smtClean="0">
                <a:solidFill>
                  <a:srgbClr val="00B050"/>
                </a:solidFill>
              </a:rPr>
              <a:t>UPL</a:t>
            </a:r>
            <a:endParaRPr lang="en-US" sz="1600" dirty="0">
              <a:solidFill>
                <a:srgbClr val="00B050"/>
              </a:solidFill>
            </a:endParaRPr>
          </a:p>
        </p:txBody>
      </p:sp>
      <p:cxnSp>
        <p:nvCxnSpPr>
          <p:cNvPr id="74" name="Straight Arrow Connector 73"/>
          <p:cNvCxnSpPr/>
          <p:nvPr/>
        </p:nvCxnSpPr>
        <p:spPr>
          <a:xfrm>
            <a:off x="6200670" y="2924660"/>
            <a:ext cx="916864" cy="2086619"/>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6754689" y="5011279"/>
            <a:ext cx="362845" cy="23628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7084" y="2401914"/>
            <a:ext cx="627882" cy="400110"/>
          </a:xfrm>
          <a:prstGeom prst="rect">
            <a:avLst/>
          </a:prstGeom>
          <a:noFill/>
        </p:spPr>
        <p:txBody>
          <a:bodyPr wrap="square" rtlCol="0">
            <a:spAutoFit/>
          </a:bodyPr>
          <a:lstStyle/>
          <a:p>
            <a:r>
              <a:rPr lang="en-US" sz="2000" dirty="0" smtClean="0">
                <a:solidFill>
                  <a:srgbClr val="FF0000"/>
                </a:solidFill>
              </a:rPr>
              <a:t>X</a:t>
            </a:r>
            <a:endParaRPr lang="en-US" sz="2000" dirty="0">
              <a:solidFill>
                <a:srgbClr val="FF0000"/>
              </a:solidFill>
            </a:endParaRPr>
          </a:p>
        </p:txBody>
      </p:sp>
      <p:sp>
        <p:nvSpPr>
          <p:cNvPr id="98" name="TextBox 97"/>
          <p:cNvSpPr txBox="1"/>
          <p:nvPr/>
        </p:nvSpPr>
        <p:spPr>
          <a:xfrm>
            <a:off x="6557470" y="3877158"/>
            <a:ext cx="627882" cy="492443"/>
          </a:xfrm>
          <a:prstGeom prst="rect">
            <a:avLst/>
          </a:prstGeom>
          <a:noFill/>
        </p:spPr>
        <p:txBody>
          <a:bodyPr wrap="square" rtlCol="0">
            <a:spAutoFit/>
          </a:bodyPr>
          <a:lstStyle/>
          <a:p>
            <a:r>
              <a:rPr lang="en-US" sz="2600" dirty="0" smtClean="0">
                <a:solidFill>
                  <a:srgbClr val="FF0000"/>
                </a:solidFill>
              </a:rPr>
              <a:t>X</a:t>
            </a:r>
            <a:endParaRPr lang="en-US" sz="2600" dirty="0">
              <a:solidFill>
                <a:srgbClr val="FF0000"/>
              </a:solidFill>
            </a:endParaRPr>
          </a:p>
        </p:txBody>
      </p:sp>
      <p:sp>
        <p:nvSpPr>
          <p:cNvPr id="99" name="TextBox 98"/>
          <p:cNvSpPr txBox="1"/>
          <p:nvPr/>
        </p:nvSpPr>
        <p:spPr>
          <a:xfrm>
            <a:off x="4393072" y="5328791"/>
            <a:ext cx="872037" cy="338554"/>
          </a:xfrm>
          <a:prstGeom prst="rect">
            <a:avLst/>
          </a:prstGeom>
          <a:noFill/>
        </p:spPr>
        <p:txBody>
          <a:bodyPr wrap="square" rtlCol="0">
            <a:spAutoFit/>
          </a:bodyPr>
          <a:lstStyle/>
          <a:p>
            <a:r>
              <a:rPr lang="en-US" sz="1600" dirty="0" smtClean="0">
                <a:solidFill>
                  <a:srgbClr val="0070C0"/>
                </a:solidFill>
              </a:rPr>
              <a:t>DSH</a:t>
            </a:r>
            <a:endParaRPr lang="en-US" sz="1600" dirty="0">
              <a:solidFill>
                <a:srgbClr val="0070C0"/>
              </a:solidFill>
            </a:endParaRPr>
          </a:p>
        </p:txBody>
      </p:sp>
      <p:sp>
        <p:nvSpPr>
          <p:cNvPr id="100" name="TextBox 99"/>
          <p:cNvSpPr txBox="1"/>
          <p:nvPr/>
        </p:nvSpPr>
        <p:spPr>
          <a:xfrm>
            <a:off x="6154071" y="5332358"/>
            <a:ext cx="872037" cy="338554"/>
          </a:xfrm>
          <a:prstGeom prst="rect">
            <a:avLst/>
          </a:prstGeom>
          <a:noFill/>
        </p:spPr>
        <p:txBody>
          <a:bodyPr wrap="square" rtlCol="0">
            <a:spAutoFit/>
          </a:bodyPr>
          <a:lstStyle/>
          <a:p>
            <a:r>
              <a:rPr lang="en-US" sz="1600" dirty="0" smtClean="0">
                <a:solidFill>
                  <a:srgbClr val="0070C0"/>
                </a:solidFill>
              </a:rPr>
              <a:t>DSH</a:t>
            </a:r>
            <a:endParaRPr lang="en-US" sz="1600" dirty="0">
              <a:solidFill>
                <a:srgbClr val="0070C0"/>
              </a:solidFill>
            </a:endParaRPr>
          </a:p>
        </p:txBody>
      </p:sp>
      <p:sp>
        <p:nvSpPr>
          <p:cNvPr id="101" name="TextBox 100"/>
          <p:cNvSpPr txBox="1"/>
          <p:nvPr/>
        </p:nvSpPr>
        <p:spPr>
          <a:xfrm>
            <a:off x="6223083" y="5528846"/>
            <a:ext cx="872037" cy="338554"/>
          </a:xfrm>
          <a:prstGeom prst="rect">
            <a:avLst/>
          </a:prstGeom>
          <a:noFill/>
        </p:spPr>
        <p:txBody>
          <a:bodyPr wrap="square" rtlCol="0">
            <a:spAutoFit/>
          </a:bodyPr>
          <a:lstStyle/>
          <a:p>
            <a:r>
              <a:rPr lang="en-US" sz="1600" dirty="0" smtClean="0">
                <a:solidFill>
                  <a:srgbClr val="00B050"/>
                </a:solidFill>
              </a:rPr>
              <a:t>UPL</a:t>
            </a:r>
            <a:endParaRPr lang="en-US" sz="1600" dirty="0">
              <a:solidFill>
                <a:srgbClr val="00B050"/>
              </a:solidFill>
            </a:endParaRPr>
          </a:p>
        </p:txBody>
      </p:sp>
      <p:sp>
        <p:nvSpPr>
          <p:cNvPr id="102" name="TextBox 101"/>
          <p:cNvSpPr txBox="1"/>
          <p:nvPr/>
        </p:nvSpPr>
        <p:spPr>
          <a:xfrm>
            <a:off x="6317259" y="5533176"/>
            <a:ext cx="627882" cy="400110"/>
          </a:xfrm>
          <a:prstGeom prst="rect">
            <a:avLst/>
          </a:prstGeom>
          <a:noFill/>
        </p:spPr>
        <p:txBody>
          <a:bodyPr wrap="square" rtlCol="0">
            <a:spAutoFit/>
          </a:bodyPr>
          <a:lstStyle/>
          <a:p>
            <a:r>
              <a:rPr lang="en-US" sz="2000" dirty="0" smtClean="0">
                <a:solidFill>
                  <a:srgbClr val="FF0000"/>
                </a:solidFill>
              </a:rPr>
              <a:t>X</a:t>
            </a:r>
            <a:endParaRPr lang="en-US" sz="2000" dirty="0">
              <a:solidFill>
                <a:srgbClr val="FF0000"/>
              </a:solidFill>
            </a:endParaRPr>
          </a:p>
        </p:txBody>
      </p:sp>
    </p:spTree>
    <p:extLst>
      <p:ext uri="{BB962C8B-B14F-4D97-AF65-F5344CB8AC3E}">
        <p14:creationId xmlns:p14="http://schemas.microsoft.com/office/powerpoint/2010/main" val="3112136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a:bodyPr>
          <a:lstStyle/>
          <a:p>
            <a:r>
              <a:rPr lang="en-US" b="1" dirty="0" smtClean="0"/>
              <a:t>Challenges to Non-DSH Supplemental Payments</a:t>
            </a:r>
          </a:p>
          <a:p>
            <a:pPr lvl="1"/>
            <a:r>
              <a:rPr lang="en-US" dirty="0" smtClean="0"/>
              <a:t>New (Renewed) Scrutiny of UPL Payments</a:t>
            </a:r>
          </a:p>
          <a:p>
            <a:pPr lvl="1"/>
            <a:r>
              <a:rPr lang="en-US" dirty="0" smtClean="0"/>
              <a:t>Managed Care Proposed Rule</a:t>
            </a:r>
          </a:p>
          <a:p>
            <a:pPr lvl="1"/>
            <a:r>
              <a:rPr lang="en-US" dirty="0"/>
              <a:t>CMS’ Evolving Position on Waiver-Based </a:t>
            </a:r>
            <a:r>
              <a:rPr lang="en-US" dirty="0" smtClean="0"/>
              <a:t>Payments</a:t>
            </a:r>
          </a:p>
          <a:p>
            <a:r>
              <a:rPr lang="en-US" b="1" dirty="0" smtClean="0"/>
              <a:t>CMS Scrutiny of Provider-Related Donations</a:t>
            </a:r>
          </a:p>
          <a:p>
            <a:endParaRPr lang="en-US" b="1" dirty="0" smtClean="0"/>
          </a:p>
          <a:p>
            <a:endParaRPr lang="en-US" b="1" dirty="0"/>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a:t>
            </a:fld>
            <a:endParaRPr kumimoji="0" lang="en-US" dirty="0">
              <a:solidFill>
                <a:srgbClr val="FFFFFF"/>
              </a:solidFill>
            </a:endParaRPr>
          </a:p>
        </p:txBody>
      </p:sp>
    </p:spTree>
    <p:extLst>
      <p:ext uri="{BB962C8B-B14F-4D97-AF65-F5344CB8AC3E}">
        <p14:creationId xmlns:p14="http://schemas.microsoft.com/office/powerpoint/2010/main" val="1232784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6553200" y="990600"/>
            <a:ext cx="2209800" cy="369332"/>
          </a:xfrm>
          <a:prstGeom prst="rect">
            <a:avLst/>
          </a:prstGeom>
          <a:noFill/>
        </p:spPr>
        <p:txBody>
          <a:bodyPr wrap="square" rtlCol="0">
            <a:spAutoFit/>
          </a:bodyPr>
          <a:lstStyle/>
          <a:p>
            <a:r>
              <a:rPr lang="en-US" dirty="0" smtClean="0"/>
              <a:t> </a:t>
            </a:r>
            <a:endParaRPr lang="en-US" dirty="0"/>
          </a:p>
        </p:txBody>
      </p:sp>
      <p:sp>
        <p:nvSpPr>
          <p:cNvPr id="44" name="Title 43"/>
          <p:cNvSpPr>
            <a:spLocks noGrp="1"/>
          </p:cNvSpPr>
          <p:nvPr>
            <p:ph type="title"/>
          </p:nvPr>
        </p:nvSpPr>
        <p:spPr/>
        <p:txBody>
          <a:bodyPr>
            <a:normAutofit fontScale="90000"/>
          </a:bodyPr>
          <a:lstStyle/>
          <a:p>
            <a:r>
              <a:rPr lang="en-US" dirty="0" smtClean="0"/>
              <a:t>Enhanced Payments through MCOs</a:t>
            </a:r>
            <a:endParaRPr lang="en-US" dirty="0"/>
          </a:p>
        </p:txBody>
      </p:sp>
      <p:sp>
        <p:nvSpPr>
          <p:cNvPr id="15" name="Slide Number Placeholder 1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20</a:t>
            </a:fld>
            <a:endParaRPr kumimoji="0" lang="en-US" dirty="0">
              <a:solidFill>
                <a:srgbClr val="FFFFFF"/>
              </a:solidFill>
            </a:endParaRPr>
          </a:p>
        </p:txBody>
      </p:sp>
      <p:grpSp>
        <p:nvGrpSpPr>
          <p:cNvPr id="54" name="Group 53"/>
          <p:cNvGrpSpPr/>
          <p:nvPr/>
        </p:nvGrpSpPr>
        <p:grpSpPr>
          <a:xfrm>
            <a:off x="1509129" y="2083049"/>
            <a:ext cx="2095500" cy="3124200"/>
            <a:chOff x="5981700" y="1600200"/>
            <a:chExt cx="2095500" cy="3124200"/>
          </a:xfrm>
        </p:grpSpPr>
        <p:sp>
          <p:nvSpPr>
            <p:cNvPr id="67" name="Rounded Rectangle 66"/>
            <p:cNvSpPr/>
            <p:nvPr/>
          </p:nvSpPr>
          <p:spPr>
            <a:xfrm>
              <a:off x="6400799" y="1600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8" name="Rounded Rectangle 67"/>
            <p:cNvSpPr/>
            <p:nvPr/>
          </p:nvSpPr>
          <p:spPr>
            <a:xfrm>
              <a:off x="6400799" y="25146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9" name="TextBox 68"/>
            <p:cNvSpPr txBox="1"/>
            <p:nvPr/>
          </p:nvSpPr>
          <p:spPr>
            <a:xfrm>
              <a:off x="6629399" y="1714500"/>
              <a:ext cx="628650" cy="300082"/>
            </a:xfrm>
            <a:prstGeom prst="rect">
              <a:avLst/>
            </a:prstGeom>
            <a:noFill/>
          </p:spPr>
          <p:txBody>
            <a:bodyPr wrap="square" rtlCol="0">
              <a:spAutoFit/>
            </a:bodyPr>
            <a:lstStyle/>
            <a:p>
              <a:r>
                <a:rPr lang="en-US" sz="1350" b="1" dirty="0">
                  <a:solidFill>
                    <a:prstClr val="black"/>
                  </a:solidFill>
                </a:rPr>
                <a:t>CMS</a:t>
              </a:r>
            </a:p>
          </p:txBody>
        </p:sp>
        <p:sp>
          <p:nvSpPr>
            <p:cNvPr id="70" name="TextBox 69"/>
            <p:cNvSpPr txBox="1"/>
            <p:nvPr/>
          </p:nvSpPr>
          <p:spPr>
            <a:xfrm>
              <a:off x="6629399" y="2628900"/>
              <a:ext cx="628650" cy="300082"/>
            </a:xfrm>
            <a:prstGeom prst="rect">
              <a:avLst/>
            </a:prstGeom>
            <a:noFill/>
          </p:spPr>
          <p:txBody>
            <a:bodyPr wrap="square" rtlCol="0">
              <a:spAutoFit/>
            </a:bodyPr>
            <a:lstStyle/>
            <a:p>
              <a:r>
                <a:rPr lang="en-US" sz="1350" b="1" dirty="0">
                  <a:solidFill>
                    <a:prstClr val="black"/>
                  </a:solidFill>
                </a:rPr>
                <a:t>State</a:t>
              </a:r>
            </a:p>
          </p:txBody>
        </p:sp>
        <p:sp>
          <p:nvSpPr>
            <p:cNvPr id="71" name="Rounded Rectangle 70"/>
            <p:cNvSpPr/>
            <p:nvPr/>
          </p:nvSpPr>
          <p:spPr>
            <a:xfrm>
              <a:off x="6534150" y="4371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2" name="Rounded Rectangle 71"/>
            <p:cNvSpPr/>
            <p:nvPr/>
          </p:nvSpPr>
          <p:spPr>
            <a:xfrm>
              <a:off x="7077075" y="438150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5" name="Rounded Rectangle 74"/>
            <p:cNvSpPr/>
            <p:nvPr/>
          </p:nvSpPr>
          <p:spPr>
            <a:xfrm>
              <a:off x="7677150" y="438150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7" name="Rounded Rectangle 76"/>
            <p:cNvSpPr/>
            <p:nvPr/>
          </p:nvSpPr>
          <p:spPr>
            <a:xfrm>
              <a:off x="5981700" y="4371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78" name="Straight Arrow Connector 77"/>
            <p:cNvCxnSpPr/>
            <p:nvPr/>
          </p:nvCxnSpPr>
          <p:spPr>
            <a:xfrm>
              <a:off x="6934199" y="217170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239001" y="3100343"/>
              <a:ext cx="38099"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6191250" y="3100343"/>
              <a:ext cx="514350"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705600" y="3133725"/>
              <a:ext cx="57150" cy="12477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334250" y="3100343"/>
              <a:ext cx="571500" cy="12716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545600" y="1848979"/>
            <a:ext cx="2095500" cy="3495675"/>
            <a:chOff x="3390900" y="1600200"/>
            <a:chExt cx="2095500" cy="3495675"/>
          </a:xfrm>
        </p:grpSpPr>
        <p:sp>
          <p:nvSpPr>
            <p:cNvPr id="84" name="Rounded Rectangle 83"/>
            <p:cNvSpPr/>
            <p:nvPr/>
          </p:nvSpPr>
          <p:spPr>
            <a:xfrm>
              <a:off x="3886200" y="1600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5" name="Rounded Rectangle 84"/>
            <p:cNvSpPr/>
            <p:nvPr/>
          </p:nvSpPr>
          <p:spPr>
            <a:xfrm>
              <a:off x="3886200" y="25146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6" name="Rounded Rectangle 85"/>
            <p:cNvSpPr/>
            <p:nvPr/>
          </p:nvSpPr>
          <p:spPr>
            <a:xfrm>
              <a:off x="3886200" y="3505200"/>
              <a:ext cx="10858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7" name="TextBox 86"/>
            <p:cNvSpPr txBox="1"/>
            <p:nvPr/>
          </p:nvSpPr>
          <p:spPr>
            <a:xfrm>
              <a:off x="4114800" y="1714500"/>
              <a:ext cx="628650" cy="300082"/>
            </a:xfrm>
            <a:prstGeom prst="rect">
              <a:avLst/>
            </a:prstGeom>
            <a:noFill/>
          </p:spPr>
          <p:txBody>
            <a:bodyPr wrap="square" rtlCol="0">
              <a:spAutoFit/>
            </a:bodyPr>
            <a:lstStyle/>
            <a:p>
              <a:r>
                <a:rPr lang="en-US" sz="1350" b="1" dirty="0">
                  <a:solidFill>
                    <a:prstClr val="black"/>
                  </a:solidFill>
                </a:rPr>
                <a:t>CMS</a:t>
              </a:r>
            </a:p>
          </p:txBody>
        </p:sp>
        <p:sp>
          <p:nvSpPr>
            <p:cNvPr id="88" name="TextBox 87"/>
            <p:cNvSpPr txBox="1"/>
            <p:nvPr/>
          </p:nvSpPr>
          <p:spPr>
            <a:xfrm>
              <a:off x="4114800" y="2628900"/>
              <a:ext cx="628650" cy="300082"/>
            </a:xfrm>
            <a:prstGeom prst="rect">
              <a:avLst/>
            </a:prstGeom>
            <a:noFill/>
          </p:spPr>
          <p:txBody>
            <a:bodyPr wrap="square" rtlCol="0">
              <a:spAutoFit/>
            </a:bodyPr>
            <a:lstStyle/>
            <a:p>
              <a:r>
                <a:rPr lang="en-US" sz="1350" b="1" dirty="0">
                  <a:solidFill>
                    <a:prstClr val="black"/>
                  </a:solidFill>
                </a:rPr>
                <a:t>State</a:t>
              </a:r>
            </a:p>
          </p:txBody>
        </p:sp>
        <p:sp>
          <p:nvSpPr>
            <p:cNvPr id="89" name="TextBox 88"/>
            <p:cNvSpPr txBox="1"/>
            <p:nvPr/>
          </p:nvSpPr>
          <p:spPr>
            <a:xfrm>
              <a:off x="4049629" y="3679009"/>
              <a:ext cx="685800" cy="300082"/>
            </a:xfrm>
            <a:prstGeom prst="rect">
              <a:avLst/>
            </a:prstGeom>
            <a:noFill/>
          </p:spPr>
          <p:txBody>
            <a:bodyPr wrap="square" rtlCol="0">
              <a:spAutoFit/>
            </a:bodyPr>
            <a:lstStyle/>
            <a:p>
              <a:pPr algn="ctr"/>
              <a:r>
                <a:rPr lang="en-US" sz="1350" b="1" dirty="0">
                  <a:solidFill>
                    <a:prstClr val="black"/>
                  </a:solidFill>
                </a:rPr>
                <a:t>MCO</a:t>
              </a:r>
            </a:p>
          </p:txBody>
        </p:sp>
        <p:sp>
          <p:nvSpPr>
            <p:cNvPr id="90" name="Rounded Rectangle 89"/>
            <p:cNvSpPr/>
            <p:nvPr/>
          </p:nvSpPr>
          <p:spPr>
            <a:xfrm>
              <a:off x="3943350" y="474345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1" name="Rounded Rectangle 90"/>
            <p:cNvSpPr/>
            <p:nvPr/>
          </p:nvSpPr>
          <p:spPr>
            <a:xfrm>
              <a:off x="4486275" y="4752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2" name="Rounded Rectangle 91"/>
            <p:cNvSpPr/>
            <p:nvPr/>
          </p:nvSpPr>
          <p:spPr>
            <a:xfrm>
              <a:off x="5086350" y="4752975"/>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3" name="Rounded Rectangle 92"/>
            <p:cNvSpPr/>
            <p:nvPr/>
          </p:nvSpPr>
          <p:spPr>
            <a:xfrm>
              <a:off x="3390900" y="4743450"/>
              <a:ext cx="40005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94" name="Straight Arrow Connector 93"/>
            <p:cNvCxnSpPr/>
            <p:nvPr/>
          </p:nvCxnSpPr>
          <p:spPr>
            <a:xfrm>
              <a:off x="4419600" y="217170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419602" y="3095625"/>
              <a:ext cx="9523" cy="3761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68630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60045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171950" y="4410075"/>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314950" y="4400550"/>
              <a:ext cx="0" cy="342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3600450" y="4410075"/>
              <a:ext cx="1714500" cy="19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432300" y="4114800"/>
              <a:ext cx="0" cy="2762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1777085" y="5247561"/>
            <a:ext cx="2224671" cy="369332"/>
          </a:xfrm>
          <a:prstGeom prst="rect">
            <a:avLst/>
          </a:prstGeom>
          <a:noFill/>
        </p:spPr>
        <p:txBody>
          <a:bodyPr wrap="square" rtlCol="0">
            <a:spAutoFit/>
          </a:bodyPr>
          <a:lstStyle/>
          <a:p>
            <a:r>
              <a:rPr lang="en-US" dirty="0" smtClean="0"/>
              <a:t>Providers</a:t>
            </a:r>
            <a:endParaRPr lang="en-US" dirty="0"/>
          </a:p>
        </p:txBody>
      </p:sp>
      <p:sp>
        <p:nvSpPr>
          <p:cNvPr id="124" name="TextBox 123"/>
          <p:cNvSpPr txBox="1"/>
          <p:nvPr/>
        </p:nvSpPr>
        <p:spPr>
          <a:xfrm>
            <a:off x="5040900" y="5498068"/>
            <a:ext cx="2224671" cy="369332"/>
          </a:xfrm>
          <a:prstGeom prst="rect">
            <a:avLst/>
          </a:prstGeom>
          <a:noFill/>
        </p:spPr>
        <p:txBody>
          <a:bodyPr wrap="square" rtlCol="0">
            <a:spAutoFit/>
          </a:bodyPr>
          <a:lstStyle/>
          <a:p>
            <a:r>
              <a:rPr lang="en-US" dirty="0" smtClean="0"/>
              <a:t>Providers</a:t>
            </a:r>
            <a:endParaRPr lang="en-US" dirty="0"/>
          </a:p>
        </p:txBody>
      </p:sp>
      <p:cxnSp>
        <p:nvCxnSpPr>
          <p:cNvPr id="126" name="Straight Arrow Connector 125"/>
          <p:cNvCxnSpPr/>
          <p:nvPr/>
        </p:nvCxnSpPr>
        <p:spPr>
          <a:xfrm flipH="1">
            <a:off x="6754689" y="2997449"/>
            <a:ext cx="13516" cy="2094104"/>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801544" y="1905000"/>
            <a:ext cx="872037" cy="338554"/>
          </a:xfrm>
          <a:prstGeom prst="rect">
            <a:avLst/>
          </a:prstGeom>
          <a:noFill/>
        </p:spPr>
        <p:txBody>
          <a:bodyPr wrap="square" rtlCol="0">
            <a:spAutoFit/>
          </a:bodyPr>
          <a:lstStyle/>
          <a:p>
            <a:r>
              <a:rPr lang="en-US" sz="1600" dirty="0" smtClean="0">
                <a:solidFill>
                  <a:srgbClr val="0070C0"/>
                </a:solidFill>
              </a:rPr>
              <a:t>DSH</a:t>
            </a:r>
            <a:endParaRPr lang="en-US" sz="1600" dirty="0">
              <a:solidFill>
                <a:srgbClr val="0070C0"/>
              </a:solidFill>
            </a:endParaRPr>
          </a:p>
        </p:txBody>
      </p:sp>
      <p:cxnSp>
        <p:nvCxnSpPr>
          <p:cNvPr id="128" name="Straight Arrow Connector 127"/>
          <p:cNvCxnSpPr/>
          <p:nvPr/>
        </p:nvCxnSpPr>
        <p:spPr>
          <a:xfrm>
            <a:off x="2696454" y="2665609"/>
            <a:ext cx="0" cy="3429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3014078" y="3568949"/>
            <a:ext cx="590551" cy="128587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216451" y="2654549"/>
            <a:ext cx="0" cy="3429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1509129" y="3549147"/>
            <a:ext cx="552450" cy="130567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2888735" y="3594384"/>
            <a:ext cx="340531" cy="123592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480433" y="2992475"/>
            <a:ext cx="0" cy="2033799"/>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4480433" y="2992475"/>
            <a:ext cx="540521" cy="0"/>
          </a:xfrm>
          <a:prstGeom prst="straightConnector1">
            <a:avLst/>
          </a:prstGeom>
          <a:ln w="444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60227" y="2249029"/>
            <a:ext cx="533400" cy="1433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260227" y="2004151"/>
            <a:ext cx="533400" cy="1145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04363" y="2128032"/>
            <a:ext cx="872037" cy="338554"/>
          </a:xfrm>
          <a:prstGeom prst="rect">
            <a:avLst/>
          </a:prstGeom>
          <a:noFill/>
        </p:spPr>
        <p:txBody>
          <a:bodyPr wrap="square" rtlCol="0">
            <a:spAutoFit/>
          </a:bodyPr>
          <a:lstStyle/>
          <a:p>
            <a:r>
              <a:rPr lang="en-US" sz="1600" dirty="0" smtClean="0">
                <a:solidFill>
                  <a:srgbClr val="00B050"/>
                </a:solidFill>
              </a:rPr>
              <a:t>UPL</a:t>
            </a:r>
            <a:endParaRPr lang="en-US" sz="1600" dirty="0">
              <a:solidFill>
                <a:srgbClr val="00B050"/>
              </a:solidFill>
            </a:endParaRPr>
          </a:p>
        </p:txBody>
      </p:sp>
      <p:cxnSp>
        <p:nvCxnSpPr>
          <p:cNvPr id="139" name="Straight Arrow Connector 138"/>
          <p:cNvCxnSpPr/>
          <p:nvPr/>
        </p:nvCxnSpPr>
        <p:spPr>
          <a:xfrm>
            <a:off x="5861713" y="2443848"/>
            <a:ext cx="5687" cy="335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805821" y="3347003"/>
            <a:ext cx="0" cy="37359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6324600" y="4658854"/>
            <a:ext cx="0" cy="37359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6804" y="2172207"/>
            <a:ext cx="1977189" cy="646331"/>
          </a:xfrm>
          <a:prstGeom prst="rect">
            <a:avLst/>
          </a:prstGeom>
          <a:noFill/>
        </p:spPr>
        <p:txBody>
          <a:bodyPr wrap="square" rtlCol="0">
            <a:spAutoFit/>
          </a:bodyPr>
          <a:lstStyle/>
          <a:p>
            <a:r>
              <a:rPr lang="en-US" dirty="0" smtClean="0">
                <a:solidFill>
                  <a:srgbClr val="00B050"/>
                </a:solidFill>
              </a:rPr>
              <a:t>FFP for enhanced rate</a:t>
            </a:r>
            <a:endParaRPr lang="en-US" dirty="0">
              <a:solidFill>
                <a:srgbClr val="00B050"/>
              </a:solidFill>
            </a:endParaRPr>
          </a:p>
        </p:txBody>
      </p:sp>
      <p:sp>
        <p:nvSpPr>
          <p:cNvPr id="143" name="Rectangle 142"/>
          <p:cNvSpPr/>
          <p:nvPr/>
        </p:nvSpPr>
        <p:spPr>
          <a:xfrm>
            <a:off x="5898150" y="3409862"/>
            <a:ext cx="2556469" cy="369332"/>
          </a:xfrm>
          <a:prstGeom prst="rect">
            <a:avLst/>
          </a:prstGeom>
        </p:spPr>
        <p:txBody>
          <a:bodyPr wrap="none">
            <a:spAutoFit/>
          </a:bodyPr>
          <a:lstStyle/>
          <a:p>
            <a:r>
              <a:rPr lang="en-US" dirty="0" smtClean="0">
                <a:solidFill>
                  <a:srgbClr val="00B050"/>
                </a:solidFill>
              </a:rPr>
              <a:t>Enhanced </a:t>
            </a:r>
            <a:r>
              <a:rPr lang="en-US" dirty="0">
                <a:solidFill>
                  <a:srgbClr val="00B050"/>
                </a:solidFill>
              </a:rPr>
              <a:t>Capitation Pmt</a:t>
            </a:r>
          </a:p>
        </p:txBody>
      </p:sp>
      <p:sp>
        <p:nvSpPr>
          <p:cNvPr id="144" name="Rectangle 143"/>
          <p:cNvSpPr/>
          <p:nvPr/>
        </p:nvSpPr>
        <p:spPr>
          <a:xfrm>
            <a:off x="6236793" y="4969488"/>
            <a:ext cx="295274" cy="369332"/>
          </a:xfrm>
          <a:prstGeom prst="rect">
            <a:avLst/>
          </a:prstGeom>
        </p:spPr>
        <p:txBody>
          <a:bodyPr wrap="none">
            <a:spAutoFit/>
          </a:bodyPr>
          <a:lstStyle/>
          <a:p>
            <a:r>
              <a:rPr lang="en-US" b="1" dirty="0">
                <a:solidFill>
                  <a:srgbClr val="00B050"/>
                </a:solidFill>
              </a:rPr>
              <a:t>?</a:t>
            </a:r>
          </a:p>
        </p:txBody>
      </p:sp>
      <p:cxnSp>
        <p:nvCxnSpPr>
          <p:cNvPr id="145" name="Straight Arrow Connector 144"/>
          <p:cNvCxnSpPr/>
          <p:nvPr/>
        </p:nvCxnSpPr>
        <p:spPr>
          <a:xfrm flipH="1">
            <a:off x="6076622" y="3000497"/>
            <a:ext cx="691583" cy="0"/>
          </a:xfrm>
          <a:prstGeom prst="straightConnector1">
            <a:avLst/>
          </a:prstGeom>
          <a:ln w="444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5689101" y="4363579"/>
            <a:ext cx="0" cy="240632"/>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5689101" y="4604211"/>
            <a:ext cx="635499" cy="0"/>
          </a:xfrm>
          <a:prstGeom prst="straightConnector1">
            <a:avLst/>
          </a:prstGeom>
          <a:ln w="5715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6990827" y="4383986"/>
            <a:ext cx="1882869" cy="923330"/>
          </a:xfrm>
          <a:prstGeom prst="rect">
            <a:avLst/>
          </a:prstGeom>
        </p:spPr>
        <p:txBody>
          <a:bodyPr wrap="square">
            <a:spAutoFit/>
          </a:bodyPr>
          <a:lstStyle/>
          <a:p>
            <a:r>
              <a:rPr lang="en-US" dirty="0" smtClean="0">
                <a:solidFill>
                  <a:srgbClr val="00B050"/>
                </a:solidFill>
              </a:rPr>
              <a:t>Enhanced Payment to Provider?</a:t>
            </a:r>
            <a:endParaRPr lang="en-US" dirty="0">
              <a:solidFill>
                <a:srgbClr val="00B050"/>
              </a:solidFill>
            </a:endParaRPr>
          </a:p>
        </p:txBody>
      </p:sp>
      <p:sp>
        <p:nvSpPr>
          <p:cNvPr id="2" name="Rectangle 1"/>
          <p:cNvSpPr/>
          <p:nvPr/>
        </p:nvSpPr>
        <p:spPr>
          <a:xfrm>
            <a:off x="3882619" y="6031326"/>
            <a:ext cx="4572000" cy="646331"/>
          </a:xfrm>
          <a:prstGeom prst="rect">
            <a:avLst/>
          </a:prstGeom>
        </p:spPr>
        <p:txBody>
          <a:bodyPr>
            <a:spAutoFit/>
          </a:bodyPr>
          <a:lstStyle/>
          <a:p>
            <a:r>
              <a:rPr lang="en-US" i="1" dirty="0">
                <a:solidFill>
                  <a:srgbClr val="FF0000"/>
                </a:solidFill>
              </a:rPr>
              <a:t>How much will CMS let State direct payment to provider?</a:t>
            </a:r>
          </a:p>
        </p:txBody>
      </p:sp>
    </p:spTree>
    <p:extLst>
      <p:ext uri="{BB962C8B-B14F-4D97-AF65-F5344CB8AC3E}">
        <p14:creationId xmlns:p14="http://schemas.microsoft.com/office/powerpoint/2010/main" val="1009025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 to Managed Care Proposed Rule</a:t>
            </a:r>
            <a:endParaRPr lang="en-US" dirty="0"/>
          </a:p>
        </p:txBody>
      </p:sp>
      <p:sp>
        <p:nvSpPr>
          <p:cNvPr id="3" name="Content Placeholder 2"/>
          <p:cNvSpPr>
            <a:spLocks noGrp="1"/>
          </p:cNvSpPr>
          <p:nvPr>
            <p:ph sz="quarter" idx="1"/>
          </p:nvPr>
        </p:nvSpPr>
        <p:spPr/>
        <p:txBody>
          <a:bodyPr/>
          <a:lstStyle/>
          <a:p>
            <a:r>
              <a:rPr lang="en-US" dirty="0" smtClean="0"/>
              <a:t>America’s Essential Hospitals Letter to CMS, April 2015</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21</a:t>
            </a:fld>
            <a:endParaRPr kumimoji="0" lang="en-US" dirty="0">
              <a:solidFill>
                <a:srgbClr val="FFFFFF"/>
              </a:solidFill>
            </a:endParaRPr>
          </a:p>
        </p:txBody>
      </p:sp>
      <p:pic>
        <p:nvPicPr>
          <p:cNvPr id="6" name="Picture 5"/>
          <p:cNvPicPr>
            <a:picLocks noChangeAspect="1"/>
          </p:cNvPicPr>
          <p:nvPr/>
        </p:nvPicPr>
        <p:blipFill>
          <a:blip r:embed="rId2"/>
          <a:stretch>
            <a:fillRect/>
          </a:stretch>
        </p:blipFill>
        <p:spPr>
          <a:xfrm>
            <a:off x="914400" y="2819400"/>
            <a:ext cx="6943725" cy="3619500"/>
          </a:xfrm>
          <a:prstGeom prst="rect">
            <a:avLst/>
          </a:prstGeom>
        </p:spPr>
      </p:pic>
      <p:sp>
        <p:nvSpPr>
          <p:cNvPr id="7" name="Rectangle 6"/>
          <p:cNvSpPr/>
          <p:nvPr/>
        </p:nvSpPr>
        <p:spPr>
          <a:xfrm>
            <a:off x="5181600" y="3352800"/>
            <a:ext cx="2362200" cy="228600"/>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33462" y="3591636"/>
            <a:ext cx="6662738" cy="904164"/>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400" y="5410200"/>
            <a:ext cx="6477000" cy="304800"/>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959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Managed Care Rule</a:t>
            </a:r>
            <a:endParaRPr lang="en-US" dirty="0"/>
          </a:p>
        </p:txBody>
      </p:sp>
      <p:sp>
        <p:nvSpPr>
          <p:cNvPr id="3" name="Content Placeholder 2"/>
          <p:cNvSpPr>
            <a:spLocks noGrp="1"/>
          </p:cNvSpPr>
          <p:nvPr>
            <p:ph sz="quarter" idx="1"/>
          </p:nvPr>
        </p:nvSpPr>
        <p:spPr/>
        <p:txBody>
          <a:bodyPr/>
          <a:lstStyle/>
          <a:p>
            <a:r>
              <a:rPr lang="en-US" dirty="0" smtClean="0"/>
              <a:t>Released May 26, 2015</a:t>
            </a:r>
          </a:p>
          <a:p>
            <a:r>
              <a:rPr lang="en-US" dirty="0" smtClean="0"/>
              <a:t>Comprehensive overhaul of managed care regulations (first since 2002)</a:t>
            </a:r>
          </a:p>
          <a:p>
            <a:pPr lvl="1"/>
            <a:r>
              <a:rPr lang="en-US" dirty="0" smtClean="0"/>
              <a:t>Goals include promoting innovation and cost-efficiency, expanding value-based payments, incentivizing use of performance targets</a:t>
            </a:r>
          </a:p>
          <a:p>
            <a:r>
              <a:rPr lang="en-US" dirty="0" smtClean="0">
                <a:solidFill>
                  <a:srgbClr val="FF0000"/>
                </a:solidFill>
              </a:rPr>
              <a:t>Retains the direct pay prohibition</a:t>
            </a:r>
          </a:p>
          <a:p>
            <a:r>
              <a:rPr lang="en-US" dirty="0" smtClean="0"/>
              <a:t>Adds </a:t>
            </a:r>
            <a:r>
              <a:rPr lang="en-US" dirty="0" smtClean="0">
                <a:solidFill>
                  <a:srgbClr val="FF0000"/>
                </a:solidFill>
              </a:rPr>
              <a:t>explicit prohibition on directing payments through MCOs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2736420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600200"/>
            <a:ext cx="8232648" cy="2590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t>State cannot direct MCO payments under contract with plans </a:t>
            </a:r>
            <a:r>
              <a:rPr lang="en-US" i="1" dirty="0" smtClean="0"/>
              <a:t>except </a:t>
            </a:r>
            <a:r>
              <a:rPr lang="en-US" i="1" dirty="0"/>
              <a:t>under </a:t>
            </a:r>
            <a:r>
              <a:rPr lang="en-US" i="1" dirty="0" smtClean="0"/>
              <a:t>specified circumstances</a:t>
            </a:r>
            <a:r>
              <a:rPr lang="en-US" dirty="0" smtClean="0"/>
              <a:t>:</a:t>
            </a:r>
          </a:p>
          <a:p>
            <a:r>
              <a:rPr lang="en-US" dirty="0" smtClean="0"/>
              <a:t>1</a:t>
            </a:r>
            <a:r>
              <a:rPr lang="en-US" dirty="0"/>
              <a:t>) requiring implementation of value-based purchasing models, </a:t>
            </a:r>
            <a:endParaRPr lang="en-US" dirty="0" smtClean="0"/>
          </a:p>
          <a:p>
            <a:r>
              <a:rPr lang="en-US" dirty="0" smtClean="0"/>
              <a:t>2</a:t>
            </a:r>
            <a:r>
              <a:rPr lang="en-US" dirty="0"/>
              <a:t>) mandating participation in a multi-payer delivery system reform and </a:t>
            </a:r>
            <a:endParaRPr lang="en-US" dirty="0" smtClean="0"/>
          </a:p>
          <a:p>
            <a:r>
              <a:rPr lang="en-US" dirty="0" smtClean="0"/>
              <a:t>3</a:t>
            </a:r>
            <a:r>
              <a:rPr lang="en-US" dirty="0"/>
              <a:t>) requiring the plan to adopt </a:t>
            </a:r>
            <a:endParaRPr lang="en-US" dirty="0" smtClean="0"/>
          </a:p>
          <a:p>
            <a:pPr lvl="1"/>
            <a:r>
              <a:rPr lang="en-US" dirty="0" smtClean="0"/>
              <a:t>A minimum </a:t>
            </a:r>
            <a:r>
              <a:rPr lang="en-US" dirty="0"/>
              <a:t>fee </a:t>
            </a:r>
            <a:r>
              <a:rPr lang="en-US" dirty="0" smtClean="0"/>
              <a:t>schedule </a:t>
            </a:r>
            <a:r>
              <a:rPr lang="en-US" dirty="0"/>
              <a:t>or </a:t>
            </a:r>
            <a:endParaRPr lang="en-US" dirty="0" smtClean="0"/>
          </a:p>
          <a:p>
            <a:pPr lvl="1"/>
            <a:r>
              <a:rPr lang="en-US" dirty="0" smtClean="0"/>
              <a:t>uniform </a:t>
            </a:r>
            <a:r>
              <a:rPr lang="en-US" dirty="0"/>
              <a:t>rate increase for </a:t>
            </a:r>
            <a:r>
              <a:rPr lang="en-US" i="1" dirty="0"/>
              <a:t>all </a:t>
            </a:r>
            <a:r>
              <a:rPr lang="en-US" dirty="0"/>
              <a:t>providers of a particular service</a:t>
            </a:r>
            <a:r>
              <a:rPr lang="en-US" dirty="0" smtClean="0"/>
              <a:t>.</a:t>
            </a:r>
          </a:p>
          <a:p>
            <a:endParaRPr lang="en-US" dirty="0" smtClean="0"/>
          </a:p>
          <a:p>
            <a:r>
              <a:rPr lang="en-US" dirty="0" smtClean="0"/>
              <a:t>Troublesome </a:t>
            </a:r>
            <a:r>
              <a:rPr lang="en-US" dirty="0"/>
              <a:t>preamble language characterizes as simply codifying “longstanding CMS </a:t>
            </a:r>
            <a:r>
              <a:rPr lang="en-US" dirty="0" smtClean="0"/>
              <a:t>policy”</a:t>
            </a:r>
          </a:p>
          <a:p>
            <a:pPr lvl="1"/>
            <a:r>
              <a:rPr lang="en-US" dirty="0" smtClean="0"/>
              <a:t>Significant new constraints compared to current practice</a:t>
            </a:r>
          </a:p>
          <a:p>
            <a:r>
              <a:rPr lang="en-US" dirty="0" smtClean="0"/>
              <a:t>(Does not impact ability to negotiate higher payment amounts in contract between plan and provider)</a:t>
            </a:r>
            <a:endParaRPr lang="en-US" dirty="0"/>
          </a:p>
        </p:txBody>
      </p:sp>
      <p:sp>
        <p:nvSpPr>
          <p:cNvPr id="2" name="Title 1"/>
          <p:cNvSpPr>
            <a:spLocks noGrp="1"/>
          </p:cNvSpPr>
          <p:nvPr>
            <p:ph type="title"/>
          </p:nvPr>
        </p:nvSpPr>
        <p:spPr/>
        <p:txBody>
          <a:bodyPr>
            <a:normAutofit fontScale="90000"/>
          </a:bodyPr>
          <a:lstStyle/>
          <a:p>
            <a:r>
              <a:rPr lang="en-US" dirty="0" smtClean="0"/>
              <a:t>Proposed Rule on Directing Payments through MCOs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23</a:t>
            </a:fld>
            <a:endParaRPr kumimoji="0" lang="en-US" dirty="0">
              <a:solidFill>
                <a:srgbClr val="FFFFFF"/>
              </a:solidFill>
            </a:endParaRPr>
          </a:p>
        </p:txBody>
      </p:sp>
    </p:spTree>
    <p:extLst>
      <p:ext uri="{BB962C8B-B14F-4D97-AF65-F5344CB8AC3E}">
        <p14:creationId xmlns:p14="http://schemas.microsoft.com/office/powerpoint/2010/main" val="108931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CMS’ Evolving Position on Waiver-Based Payments</a:t>
            </a:r>
            <a:endParaRPr lang="en-US" dirty="0"/>
          </a:p>
        </p:txBody>
      </p:sp>
      <p:sp>
        <p:nvSpPr>
          <p:cNvPr id="3" name="Title 2"/>
          <p:cNvSpPr>
            <a:spLocks noGrp="1"/>
          </p:cNvSpPr>
          <p:nvPr>
            <p:ph type="title"/>
          </p:nvPr>
        </p:nvSpPr>
        <p:spPr/>
        <p:txBody>
          <a:bodyPr>
            <a:noAutofit/>
          </a:bodyPr>
          <a:lstStyle/>
          <a:p>
            <a:r>
              <a:rPr lang="en-US" sz="3800" dirty="0" smtClean="0"/>
              <a:t>Medicaid Non-DSH Supplemental Payments</a:t>
            </a:r>
            <a:endParaRPr lang="en-US" sz="3800" dirty="0"/>
          </a:p>
        </p:txBody>
      </p:sp>
    </p:spTree>
    <p:extLst>
      <p:ext uri="{BB962C8B-B14F-4D97-AF65-F5344CB8AC3E}">
        <p14:creationId xmlns:p14="http://schemas.microsoft.com/office/powerpoint/2010/main" val="832877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CMS’ Evolving Position on DSRIPs</a:t>
            </a:r>
            <a:endParaRPr lang="en-US" dirty="0"/>
          </a:p>
        </p:txBody>
      </p:sp>
      <p:sp>
        <p:nvSpPr>
          <p:cNvPr id="5" name="Content Placeholder 4"/>
          <p:cNvSpPr>
            <a:spLocks noGrp="1"/>
          </p:cNvSpPr>
          <p:nvPr>
            <p:ph sz="quarter" idx="1"/>
          </p:nvPr>
        </p:nvSpPr>
        <p:spPr/>
        <p:txBody>
          <a:bodyPr/>
          <a:lstStyle/>
          <a:p>
            <a:r>
              <a:rPr lang="en-US" dirty="0"/>
              <a:t>CMS is re-evaluating its DSRIP activity</a:t>
            </a:r>
          </a:p>
          <a:p>
            <a:pPr lvl="1"/>
            <a:r>
              <a:rPr lang="en-US" dirty="0"/>
              <a:t>Return on investment</a:t>
            </a:r>
          </a:p>
          <a:p>
            <a:pPr lvl="1"/>
            <a:r>
              <a:rPr lang="en-US" dirty="0"/>
              <a:t>Administrative burden</a:t>
            </a:r>
          </a:p>
          <a:p>
            <a:pPr lvl="1"/>
            <a:r>
              <a:rPr lang="en-US" dirty="0"/>
              <a:t>New York waiver as preferred approach</a:t>
            </a:r>
          </a:p>
          <a:p>
            <a:pPr lvl="1"/>
            <a:r>
              <a:rPr lang="en-US" dirty="0"/>
              <a:t>DSRIP as a means not an end</a:t>
            </a:r>
          </a:p>
          <a:p>
            <a:pPr lvl="1"/>
            <a:r>
              <a:rPr lang="en-US" dirty="0"/>
              <a:t>Sustainability a concern</a:t>
            </a:r>
          </a:p>
          <a:p>
            <a:endParaRPr lang="en-US" dirty="0"/>
          </a:p>
        </p:txBody>
      </p:sp>
      <p:sp>
        <p:nvSpPr>
          <p:cNvPr id="4" name="Rectangle 3"/>
          <p:cNvSpPr/>
          <p:nvPr/>
        </p:nvSpPr>
        <p:spPr>
          <a:xfrm>
            <a:off x="1886702" y="4745307"/>
            <a:ext cx="6234545" cy="646331"/>
          </a:xfrm>
          <a:prstGeom prst="rect">
            <a:avLst/>
          </a:prstGeom>
        </p:spPr>
        <p:txBody>
          <a:bodyPr wrap="square">
            <a:spAutoFit/>
          </a:bodyPr>
          <a:lstStyle/>
          <a:p>
            <a:r>
              <a:rPr lang="en-US" dirty="0" smtClean="0"/>
              <a:t> </a:t>
            </a:r>
            <a:endParaRPr lang="en-US" dirty="0"/>
          </a:p>
          <a:p>
            <a:endParaRPr lang="en-US" dirty="0"/>
          </a:p>
        </p:txBody>
      </p:sp>
      <p:pic>
        <p:nvPicPr>
          <p:cNvPr id="2" name="Picture 1"/>
          <p:cNvPicPr>
            <a:picLocks noChangeAspect="1"/>
          </p:cNvPicPr>
          <p:nvPr/>
        </p:nvPicPr>
        <p:blipFill>
          <a:blip r:embed="rId3"/>
          <a:stretch>
            <a:fillRect/>
          </a:stretch>
        </p:blipFill>
        <p:spPr>
          <a:xfrm>
            <a:off x="4689348" y="4911062"/>
            <a:ext cx="2914650" cy="1571625"/>
          </a:xfrm>
          <a:prstGeom prst="rect">
            <a:avLst/>
          </a:prstGeom>
        </p:spPr>
      </p:pic>
    </p:spTree>
    <p:extLst>
      <p:ext uri="{BB962C8B-B14F-4D97-AF65-F5344CB8AC3E}">
        <p14:creationId xmlns:p14="http://schemas.microsoft.com/office/powerpoint/2010/main" val="3210781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CMS’ Evolving position on Uncompensated Care Pools</a:t>
            </a:r>
            <a:endParaRPr lang="en-US" dirty="0"/>
          </a:p>
        </p:txBody>
      </p:sp>
      <p:sp>
        <p:nvSpPr>
          <p:cNvPr id="3" name="Content Placeholder 2"/>
          <p:cNvSpPr>
            <a:spLocks noGrp="1"/>
          </p:cNvSpPr>
          <p:nvPr>
            <p:ph sz="quarter" idx="1"/>
          </p:nvPr>
        </p:nvSpPr>
        <p:spPr/>
        <p:txBody>
          <a:bodyPr>
            <a:normAutofit/>
          </a:bodyPr>
          <a:lstStyle/>
          <a:p>
            <a:pPr marL="285750" indent="-285750">
              <a:buFont typeface="Arial" panose="020B0604020202020204" pitchFamily="34" charset="0"/>
              <a:buChar char="•"/>
            </a:pPr>
            <a:r>
              <a:rPr lang="en-US" dirty="0"/>
              <a:t>CMS disfavors </a:t>
            </a:r>
            <a:r>
              <a:rPr lang="en-US" b="1" dirty="0"/>
              <a:t>uncompensated care pools</a:t>
            </a:r>
          </a:p>
          <a:p>
            <a:pPr lvl="1">
              <a:buFont typeface="Arial" panose="020B0604020202020204" pitchFamily="34" charset="0"/>
              <a:buChar char="•"/>
            </a:pPr>
            <a:r>
              <a:rPr lang="en-US" sz="2000" dirty="0"/>
              <a:t>Will review each state’s circumstances </a:t>
            </a:r>
            <a:r>
              <a:rPr lang="en-US" sz="2000" dirty="0" smtClean="0"/>
              <a:t>individually, as pools expire</a:t>
            </a:r>
            <a:endParaRPr lang="en-US" sz="2000" dirty="0"/>
          </a:p>
          <a:p>
            <a:pPr lvl="1">
              <a:buFont typeface="Arial" panose="020B0604020202020204" pitchFamily="34" charset="0"/>
              <a:buChar char="•"/>
            </a:pPr>
            <a:r>
              <a:rPr lang="en-US" sz="2000" dirty="0"/>
              <a:t>Requiring independent </a:t>
            </a:r>
            <a:r>
              <a:rPr lang="en-US" sz="2000" dirty="0" smtClean="0"/>
              <a:t>evaluations</a:t>
            </a:r>
            <a:endParaRPr lang="en-US" sz="2000" dirty="0"/>
          </a:p>
          <a:p>
            <a:pPr>
              <a:buFont typeface="Arial" panose="020B0604020202020204" pitchFamily="34" charset="0"/>
              <a:buChar char="•"/>
            </a:pPr>
            <a:r>
              <a:rPr lang="en-US" sz="2300" dirty="0" smtClean="0"/>
              <a:t>Principles announced in April 14 letter to Florida, later sent to 8 other states with UC pools:</a:t>
            </a:r>
            <a:endParaRPr lang="en-US" sz="2300" dirty="0"/>
          </a:p>
          <a:p>
            <a:pPr lvl="2">
              <a:buFont typeface="+mj-lt"/>
              <a:buAutoNum type="arabicParenR"/>
            </a:pPr>
            <a:r>
              <a:rPr lang="en-US" sz="2000" dirty="0"/>
              <a:t>“…uncompensated care pool funding should not pay for costs that would be covered in a Medicaid expansion.”</a:t>
            </a:r>
          </a:p>
          <a:p>
            <a:pPr lvl="2">
              <a:buFont typeface="+mj-lt"/>
              <a:buAutoNum type="arabicParenR"/>
            </a:pPr>
            <a:r>
              <a:rPr lang="en-US" sz="2000" dirty="0"/>
              <a:t>“Medicaid payment should support services provided to Medicaid beneficiaries and low-income uninsured individuals.”</a:t>
            </a:r>
          </a:p>
          <a:p>
            <a:pPr lvl="2">
              <a:buFont typeface="+mj-lt"/>
              <a:buAutoNum type="arabicParenR"/>
            </a:pPr>
            <a:r>
              <a:rPr lang="en-US" sz="2000" dirty="0"/>
              <a:t>“…</a:t>
            </a:r>
            <a:r>
              <a:rPr lang="en-US" sz="2000" b="1" dirty="0">
                <a:solidFill>
                  <a:schemeClr val="accent1">
                    <a:lumMod val="75000"/>
                  </a:schemeClr>
                </a:solidFill>
              </a:rPr>
              <a:t>provider payment rates must be sufficient to promote provider participation and access…”</a:t>
            </a:r>
          </a:p>
          <a:p>
            <a:pPr lvl="3">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4194393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861961" y="2209801"/>
            <a:ext cx="3869140" cy="4219634"/>
            <a:chOff x="951362" y="1555840"/>
            <a:chExt cx="3544438" cy="4572000"/>
          </a:xfrm>
        </p:grpSpPr>
        <p:pic>
          <p:nvPicPr>
            <p:cNvPr id="15" name="Content Placeholder 10"/>
            <p:cNvPicPr>
              <a:picLocks noChangeAspect="1"/>
            </p:cNvPicPr>
            <p:nvPr/>
          </p:nvPicPr>
          <p:blipFill>
            <a:blip r:embed="rId3"/>
            <a:stretch>
              <a:fillRect/>
            </a:stretch>
          </p:blipFill>
          <p:spPr>
            <a:xfrm>
              <a:off x="951362" y="1555840"/>
              <a:ext cx="3544438" cy="4572000"/>
            </a:xfrm>
            <a:prstGeom prst="rect">
              <a:avLst/>
            </a:prstGeom>
          </p:spPr>
        </p:pic>
        <p:sp>
          <p:nvSpPr>
            <p:cNvPr id="16" name="Rectangle 15"/>
            <p:cNvSpPr/>
            <p:nvPr/>
          </p:nvSpPr>
          <p:spPr>
            <a:xfrm>
              <a:off x="1114851" y="1555840"/>
              <a:ext cx="2875698" cy="385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3" name="Group 12"/>
          <p:cNvGrpSpPr/>
          <p:nvPr/>
        </p:nvGrpSpPr>
        <p:grpSpPr>
          <a:xfrm>
            <a:off x="557388" y="2198965"/>
            <a:ext cx="4047606" cy="4230469"/>
            <a:chOff x="951362" y="1555840"/>
            <a:chExt cx="3544438" cy="4572000"/>
          </a:xfrm>
        </p:grpSpPr>
        <p:pic>
          <p:nvPicPr>
            <p:cNvPr id="11" name="Content Placeholder 10"/>
            <p:cNvPicPr>
              <a:picLocks noChangeAspect="1"/>
            </p:cNvPicPr>
            <p:nvPr/>
          </p:nvPicPr>
          <p:blipFill>
            <a:blip r:embed="rId3"/>
            <a:stretch>
              <a:fillRect/>
            </a:stretch>
          </p:blipFill>
          <p:spPr>
            <a:xfrm>
              <a:off x="951362" y="1555840"/>
              <a:ext cx="3544438" cy="4572000"/>
            </a:xfrm>
            <a:prstGeom prst="rect">
              <a:avLst/>
            </a:prstGeom>
          </p:spPr>
        </p:pic>
        <p:sp>
          <p:nvSpPr>
            <p:cNvPr id="12" name="Rectangle 11"/>
            <p:cNvSpPr/>
            <p:nvPr/>
          </p:nvSpPr>
          <p:spPr>
            <a:xfrm>
              <a:off x="1114851" y="1555840"/>
              <a:ext cx="2875698" cy="385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Example Waiver Terms</a:t>
            </a:r>
            <a:endParaRPr lang="en-US" dirty="0"/>
          </a:p>
        </p:txBody>
      </p:sp>
      <p:sp>
        <p:nvSpPr>
          <p:cNvPr id="9" name="Content Placeholder 8"/>
          <p:cNvSpPr>
            <a:spLocks noGrp="1"/>
          </p:cNvSpPr>
          <p:nvPr>
            <p:ph sz="quarter" idx="1"/>
          </p:nvPr>
        </p:nvSpPr>
        <p:spPr>
          <a:xfrm>
            <a:off x="609600" y="2362200"/>
            <a:ext cx="3886200" cy="4190999"/>
          </a:xfrm>
        </p:spPr>
        <p:txBody>
          <a:bodyPr>
            <a:noAutofit/>
          </a:bodyPr>
          <a:lstStyle/>
          <a:p>
            <a:pPr marL="0" indent="0">
              <a:buNone/>
            </a:pPr>
            <a:r>
              <a:rPr lang="en-US" sz="1600" dirty="0" smtClean="0"/>
              <a:t>“Arizona </a:t>
            </a:r>
            <a:r>
              <a:rPr lang="en-US" sz="1600" dirty="0"/>
              <a:t>must conduct an </a:t>
            </a:r>
            <a:r>
              <a:rPr lang="en-US" sz="1600" b="1" dirty="0"/>
              <a:t>independent evaluation </a:t>
            </a:r>
            <a:r>
              <a:rPr lang="en-US" sz="1600" dirty="0"/>
              <a:t>of the use of the SNCP for Phoenix Children’s </a:t>
            </a:r>
            <a:r>
              <a:rPr lang="en-US" sz="1600" dirty="0" smtClean="0"/>
              <a:t>Hospital…An </a:t>
            </a:r>
            <a:r>
              <a:rPr lang="en-US" sz="1600" dirty="0"/>
              <a:t>analysis of factors that contributed to the necessity of SNCP payments to PCH including, but not limited </a:t>
            </a:r>
            <a:r>
              <a:rPr lang="en-US" sz="1600" dirty="0" smtClean="0"/>
              <a:t>to…Provider </a:t>
            </a:r>
            <a:r>
              <a:rPr lang="en-US" sz="1600" dirty="0"/>
              <a:t>and diagnosis </a:t>
            </a:r>
            <a:r>
              <a:rPr lang="en-US" sz="1600" b="1" dirty="0"/>
              <a:t>payment rates </a:t>
            </a:r>
            <a:r>
              <a:rPr lang="en-US" sz="1600" dirty="0"/>
              <a:t>in the </a:t>
            </a:r>
            <a:r>
              <a:rPr lang="en-US" sz="1600" dirty="0" smtClean="0"/>
              <a:t>state…An </a:t>
            </a:r>
            <a:r>
              <a:rPr lang="en-US" sz="1600" dirty="0"/>
              <a:t>analysis of </a:t>
            </a:r>
            <a:r>
              <a:rPr lang="en-US" sz="1600" dirty="0" smtClean="0"/>
              <a:t>…the </a:t>
            </a:r>
            <a:r>
              <a:rPr lang="en-US" sz="1600" dirty="0"/>
              <a:t>factors that contributed to the necessity of SNCP payments overall as well as specifically for </a:t>
            </a:r>
            <a:r>
              <a:rPr lang="en-US" sz="1600" b="1" dirty="0"/>
              <a:t>Medicaid shortfall</a:t>
            </a:r>
            <a:r>
              <a:rPr lang="en-US" sz="1600" dirty="0"/>
              <a:t>. </a:t>
            </a:r>
            <a:endParaRPr lang="en-US" sz="1600" dirty="0" smtClean="0"/>
          </a:p>
          <a:p>
            <a:pPr marL="0" indent="0">
              <a:buNone/>
            </a:pPr>
            <a:r>
              <a:rPr lang="en-US" sz="1600" dirty="0"/>
              <a:t>The state shall submit a </a:t>
            </a:r>
            <a:r>
              <a:rPr lang="en-US" sz="1600" b="1" dirty="0"/>
              <a:t>transition plan </a:t>
            </a:r>
            <a:r>
              <a:rPr lang="en-US" sz="1600" dirty="0"/>
              <a:t>describing </a:t>
            </a:r>
            <a:r>
              <a:rPr lang="en-US" sz="1600" b="1" dirty="0"/>
              <a:t>movement towards long term payment reforms </a:t>
            </a:r>
            <a:r>
              <a:rPr lang="en-US" sz="1600" dirty="0"/>
              <a:t>and solutions for PCH and away from current payments received through the </a:t>
            </a:r>
            <a:r>
              <a:rPr lang="en-US" sz="1600" dirty="0" smtClean="0"/>
              <a:t>SNCP…”</a:t>
            </a:r>
            <a:endParaRPr lang="en-US" sz="1600" dirty="0"/>
          </a:p>
        </p:txBody>
      </p:sp>
      <p:sp>
        <p:nvSpPr>
          <p:cNvPr id="10" name="Content Placeholder 9"/>
          <p:cNvSpPr>
            <a:spLocks noGrp="1"/>
          </p:cNvSpPr>
          <p:nvPr>
            <p:ph sz="quarter" idx="2"/>
          </p:nvPr>
        </p:nvSpPr>
        <p:spPr>
          <a:xfrm>
            <a:off x="4873334" y="2356513"/>
            <a:ext cx="3857767" cy="4572000"/>
          </a:xfrm>
        </p:spPr>
        <p:txBody>
          <a:bodyPr>
            <a:noAutofit/>
          </a:bodyPr>
          <a:lstStyle/>
          <a:p>
            <a:pPr marL="0" indent="0">
              <a:buNone/>
            </a:pPr>
            <a:r>
              <a:rPr lang="en-US" sz="1600" dirty="0" smtClean="0"/>
              <a:t>“Florida </a:t>
            </a:r>
            <a:r>
              <a:rPr lang="en-US" sz="1600" dirty="0"/>
              <a:t>will </a:t>
            </a:r>
            <a:r>
              <a:rPr lang="en-US" sz="1600" dirty="0" smtClean="0"/>
              <a:t>…develop </a:t>
            </a:r>
            <a:r>
              <a:rPr lang="en-US" sz="1600" dirty="0"/>
              <a:t>a plan to </a:t>
            </a:r>
            <a:r>
              <a:rPr lang="en-US" sz="1600" b="1" dirty="0"/>
              <a:t>reform Medicaid provider payments </a:t>
            </a:r>
            <a:r>
              <a:rPr lang="en-US" sz="1600" dirty="0"/>
              <a:t>and funding mechanisms, with the goal of </a:t>
            </a:r>
            <a:r>
              <a:rPr lang="en-US" sz="1600" b="1" dirty="0"/>
              <a:t>developing sustainable, transparent, equitable, appropriate, accountable, and actuarially sound Medicaid payment systems and funding mechanisms </a:t>
            </a:r>
            <a:r>
              <a:rPr lang="en-US" sz="1600" dirty="0"/>
              <a:t>that will ensure quality health care services to Florida’s Medicaid beneficiaries throughout the state without the need for LIP </a:t>
            </a:r>
            <a:r>
              <a:rPr lang="en-US" sz="1600" dirty="0" smtClean="0"/>
              <a:t>funding…</a:t>
            </a:r>
            <a:endParaRPr lang="en-US" sz="1600" dirty="0"/>
          </a:p>
          <a:p>
            <a:pPr marL="0" indent="0">
              <a:buNone/>
            </a:pPr>
            <a:r>
              <a:rPr lang="en-US" sz="1600" dirty="0" smtClean="0"/>
              <a:t>…A </a:t>
            </a:r>
            <a:r>
              <a:rPr lang="en-US" sz="1600" b="1" dirty="0"/>
              <a:t>report from an independent entity </a:t>
            </a:r>
            <a:r>
              <a:rPr lang="en-US" sz="1600" dirty="0"/>
              <a:t>on Medicaid provider payment in the </a:t>
            </a:r>
            <a:r>
              <a:rPr lang="en-US" sz="1600" dirty="0" smtClean="0"/>
              <a:t>state… </a:t>
            </a:r>
            <a:endParaRPr lang="en-US" sz="1600" dirty="0"/>
          </a:p>
        </p:txBody>
      </p:sp>
      <p:sp>
        <p:nvSpPr>
          <p:cNvPr id="4" name="Slide Number Placeholder 3"/>
          <p:cNvSpPr>
            <a:spLocks noGrp="1"/>
          </p:cNvSpPr>
          <p:nvPr>
            <p:ph type="sldNum" sz="quarter" idx="16"/>
          </p:nvPr>
        </p:nvSpPr>
        <p:spPr/>
        <p:txBody>
          <a:bodyPr>
            <a:normAutofit fontScale="85000" lnSpcReduction="20000"/>
          </a:bodyPr>
          <a:lstStyle/>
          <a:p>
            <a:pPr eaLnBrk="1" latinLnBrk="0" hangingPunct="1"/>
            <a:fld id="{F0C94032-CD4C-4C25-B0C2-CEC720522D92}" type="slidenum">
              <a:rPr kumimoji="0" lang="en-US" smtClean="0"/>
              <a:pPr eaLnBrk="1" latinLnBrk="0" hangingPunct="1"/>
              <a:t>27</a:t>
            </a:fld>
            <a:endParaRPr kumimoji="0" lang="en-US" dirty="0">
              <a:solidFill>
                <a:srgbClr val="FFFFFF"/>
              </a:solidFill>
            </a:endParaRPr>
          </a:p>
        </p:txBody>
      </p:sp>
      <p:sp>
        <p:nvSpPr>
          <p:cNvPr id="21" name="TextBox 20"/>
          <p:cNvSpPr txBox="1"/>
          <p:nvPr/>
        </p:nvSpPr>
        <p:spPr>
          <a:xfrm>
            <a:off x="745153" y="1639669"/>
            <a:ext cx="3869080" cy="646331"/>
          </a:xfrm>
          <a:prstGeom prst="rect">
            <a:avLst/>
          </a:prstGeom>
          <a:noFill/>
        </p:spPr>
        <p:txBody>
          <a:bodyPr wrap="square" rtlCol="0">
            <a:spAutoFit/>
          </a:bodyPr>
          <a:lstStyle/>
          <a:p>
            <a:pPr algn="ctr"/>
            <a:r>
              <a:rPr lang="en-US" b="1" dirty="0" smtClean="0"/>
              <a:t>Arizona 1115 Waiver </a:t>
            </a:r>
          </a:p>
          <a:p>
            <a:pPr algn="ctr"/>
            <a:r>
              <a:rPr lang="en-US" b="1" dirty="0" smtClean="0"/>
              <a:t>Special Terms and Conditions</a:t>
            </a:r>
            <a:endParaRPr lang="en-US" b="1" dirty="0"/>
          </a:p>
        </p:txBody>
      </p:sp>
      <p:sp>
        <p:nvSpPr>
          <p:cNvPr id="22" name="TextBox 21"/>
          <p:cNvSpPr txBox="1"/>
          <p:nvPr/>
        </p:nvSpPr>
        <p:spPr>
          <a:xfrm>
            <a:off x="4665320" y="1606149"/>
            <a:ext cx="3869080" cy="646331"/>
          </a:xfrm>
          <a:prstGeom prst="rect">
            <a:avLst/>
          </a:prstGeom>
          <a:noFill/>
        </p:spPr>
        <p:txBody>
          <a:bodyPr wrap="square" rtlCol="0">
            <a:spAutoFit/>
          </a:bodyPr>
          <a:lstStyle/>
          <a:p>
            <a:pPr algn="ctr"/>
            <a:r>
              <a:rPr lang="en-US" b="1" dirty="0" smtClean="0"/>
              <a:t>Florida 1115 Waiver </a:t>
            </a:r>
          </a:p>
          <a:p>
            <a:pPr algn="ctr"/>
            <a:r>
              <a:rPr lang="en-US" b="1" dirty="0" smtClean="0"/>
              <a:t>Special Terms and Conditions</a:t>
            </a:r>
            <a:endParaRPr lang="en-US" b="1" dirty="0"/>
          </a:p>
        </p:txBody>
      </p:sp>
    </p:spTree>
    <p:extLst>
      <p:ext uri="{BB962C8B-B14F-4D97-AF65-F5344CB8AC3E}">
        <p14:creationId xmlns:p14="http://schemas.microsoft.com/office/powerpoint/2010/main" val="3580972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Significant Challenges to Each Avenue of Supplemental Payment</a:t>
            </a:r>
            <a:endParaRPr lang="en-US" dirty="0"/>
          </a:p>
        </p:txBody>
      </p:sp>
      <p:sp>
        <p:nvSpPr>
          <p:cNvPr id="3" name="Content Placeholder 2"/>
          <p:cNvSpPr>
            <a:spLocks noGrp="1"/>
          </p:cNvSpPr>
          <p:nvPr>
            <p:ph sz="quarter" idx="1"/>
          </p:nvPr>
        </p:nvSpPr>
        <p:spPr>
          <a:xfrm>
            <a:off x="2133600" y="1828800"/>
            <a:ext cx="6632448" cy="4495800"/>
          </a:xfrm>
        </p:spPr>
        <p:txBody>
          <a:bodyPr>
            <a:normAutofit fontScale="92500" lnSpcReduction="20000"/>
          </a:bodyPr>
          <a:lstStyle/>
          <a:p>
            <a:r>
              <a:rPr lang="en-US" dirty="0" smtClean="0"/>
              <a:t>Renewed scrutiny and potential proposals to limit </a:t>
            </a:r>
            <a:r>
              <a:rPr lang="en-US" dirty="0" smtClean="0">
                <a:solidFill>
                  <a:schemeClr val="accent1">
                    <a:lumMod val="75000"/>
                  </a:schemeClr>
                </a:solidFill>
              </a:rPr>
              <a:t>FFS UPL </a:t>
            </a:r>
            <a:r>
              <a:rPr lang="en-US" dirty="0" smtClean="0"/>
              <a:t>payments</a:t>
            </a:r>
          </a:p>
          <a:p>
            <a:r>
              <a:rPr lang="en-US" dirty="0" smtClean="0">
                <a:solidFill>
                  <a:schemeClr val="accent1">
                    <a:lumMod val="75000"/>
                  </a:schemeClr>
                </a:solidFill>
              </a:rPr>
              <a:t>No direct </a:t>
            </a:r>
            <a:r>
              <a:rPr lang="en-US" dirty="0" smtClean="0"/>
              <a:t>supplemental payments for </a:t>
            </a:r>
            <a:r>
              <a:rPr lang="en-US" dirty="0" smtClean="0">
                <a:solidFill>
                  <a:schemeClr val="accent1">
                    <a:lumMod val="75000"/>
                  </a:schemeClr>
                </a:solidFill>
              </a:rPr>
              <a:t>MC</a:t>
            </a:r>
            <a:r>
              <a:rPr lang="en-US" dirty="0" smtClean="0"/>
              <a:t> services</a:t>
            </a:r>
          </a:p>
          <a:p>
            <a:r>
              <a:rPr lang="en-US" dirty="0" smtClean="0">
                <a:solidFill>
                  <a:schemeClr val="accent1">
                    <a:lumMod val="75000"/>
                  </a:schemeClr>
                </a:solidFill>
              </a:rPr>
              <a:t>No indirect </a:t>
            </a:r>
            <a:r>
              <a:rPr lang="en-US" dirty="0" smtClean="0"/>
              <a:t>state direction of enhanced payments through MC plans, except limited circumstances</a:t>
            </a:r>
          </a:p>
          <a:p>
            <a:r>
              <a:rPr lang="en-US" dirty="0" smtClean="0"/>
              <a:t>Transition out </a:t>
            </a:r>
            <a:r>
              <a:rPr lang="en-US" dirty="0" smtClean="0">
                <a:solidFill>
                  <a:schemeClr val="accent1">
                    <a:lumMod val="75000"/>
                  </a:schemeClr>
                </a:solidFill>
              </a:rPr>
              <a:t>uncompensated care pools</a:t>
            </a:r>
          </a:p>
          <a:p>
            <a:r>
              <a:rPr lang="en-US" dirty="0" smtClean="0"/>
              <a:t>Uncertain future of </a:t>
            </a:r>
            <a:r>
              <a:rPr lang="en-US" dirty="0" smtClean="0">
                <a:solidFill>
                  <a:schemeClr val="accent1">
                    <a:lumMod val="75000"/>
                  </a:schemeClr>
                </a:solidFill>
              </a:rPr>
              <a:t>DSRIPs</a:t>
            </a:r>
          </a:p>
          <a:p>
            <a:r>
              <a:rPr lang="en-US" dirty="0" smtClean="0">
                <a:solidFill>
                  <a:schemeClr val="accent1">
                    <a:lumMod val="75000"/>
                  </a:schemeClr>
                </a:solidFill>
              </a:rPr>
              <a:t>DSH</a:t>
            </a:r>
            <a:r>
              <a:rPr lang="en-US" dirty="0" smtClean="0"/>
              <a:t> cuts ahead</a:t>
            </a:r>
          </a:p>
          <a:p>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28</a:t>
            </a:fld>
            <a:endParaRPr kumimoji="0" lang="en-US" dirty="0">
              <a:solidFill>
                <a:srgbClr val="FFFFFF"/>
              </a:solidFill>
            </a:endParaRPr>
          </a:p>
        </p:txBody>
      </p:sp>
      <p:pic>
        <p:nvPicPr>
          <p:cNvPr id="6" name="Picture 5"/>
          <p:cNvPicPr>
            <a:picLocks noChangeAspect="1"/>
          </p:cNvPicPr>
          <p:nvPr/>
        </p:nvPicPr>
        <p:blipFill rotWithShape="1">
          <a:blip r:embed="rId2"/>
          <a:srcRect l="19506" r="19191"/>
          <a:stretch/>
        </p:blipFill>
        <p:spPr>
          <a:xfrm>
            <a:off x="152400" y="1828800"/>
            <a:ext cx="1676401" cy="3476625"/>
          </a:xfrm>
          <a:prstGeom prst="rect">
            <a:avLst/>
          </a:prstGeom>
        </p:spPr>
      </p:pic>
    </p:spTree>
    <p:extLst>
      <p:ext uri="{BB962C8B-B14F-4D97-AF65-F5344CB8AC3E}">
        <p14:creationId xmlns:p14="http://schemas.microsoft.com/office/powerpoint/2010/main" val="853700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does this leave you?</a:t>
            </a:r>
            <a:endParaRPr lang="en-US" dirty="0"/>
          </a:p>
        </p:txBody>
      </p:sp>
      <p:sp>
        <p:nvSpPr>
          <p:cNvPr id="3" name="Content Placeholder 2"/>
          <p:cNvSpPr>
            <a:spLocks noGrp="1"/>
          </p:cNvSpPr>
          <p:nvPr>
            <p:ph sz="quarter" idx="1"/>
          </p:nvPr>
        </p:nvSpPr>
        <p:spPr/>
        <p:txBody>
          <a:bodyPr>
            <a:normAutofit/>
          </a:bodyPr>
          <a:lstStyle/>
          <a:p>
            <a:r>
              <a:rPr lang="en-US" dirty="0" smtClean="0"/>
              <a:t>CMS wants states to pay adequate base rates</a:t>
            </a:r>
          </a:p>
          <a:p>
            <a:r>
              <a:rPr lang="en-US" dirty="0" smtClean="0"/>
              <a:t>But</a:t>
            </a:r>
          </a:p>
          <a:p>
            <a:pPr lvl="1"/>
            <a:r>
              <a:rPr lang="en-US" i="1" dirty="0" smtClean="0"/>
              <a:t>Armstrong </a:t>
            </a:r>
            <a:r>
              <a:rPr lang="en-US" dirty="0"/>
              <a:t>decision </a:t>
            </a:r>
            <a:r>
              <a:rPr lang="en-US" dirty="0" smtClean="0"/>
              <a:t>forecloses providers’ ability to seek judicial enforcement of adequate rates</a:t>
            </a:r>
            <a:endParaRPr lang="en-US" i="1" dirty="0"/>
          </a:p>
          <a:p>
            <a:pPr lvl="1"/>
            <a:r>
              <a:rPr lang="en-US" dirty="0" smtClean="0"/>
              <a:t>CMS not yet finalized </a:t>
            </a:r>
            <a:r>
              <a:rPr lang="en-US" dirty="0"/>
              <a:t>p</a:t>
            </a:r>
            <a:r>
              <a:rPr lang="en-US" dirty="0" smtClean="0"/>
              <a:t>roposed Equal Access Rule, pending since 2011</a:t>
            </a:r>
          </a:p>
          <a:p>
            <a:pPr lvl="2"/>
            <a:r>
              <a:rPr lang="en-US" dirty="0" smtClean="0"/>
              <a:t>And question efficacy of proposed form</a:t>
            </a:r>
          </a:p>
        </p:txBody>
      </p:sp>
      <p:pic>
        <p:nvPicPr>
          <p:cNvPr id="4" name="Picture 3"/>
          <p:cNvPicPr>
            <a:picLocks noChangeAspect="1"/>
          </p:cNvPicPr>
          <p:nvPr/>
        </p:nvPicPr>
        <p:blipFill>
          <a:blip r:embed="rId2"/>
          <a:stretch>
            <a:fillRect/>
          </a:stretch>
        </p:blipFill>
        <p:spPr>
          <a:xfrm>
            <a:off x="5410200" y="5105400"/>
            <a:ext cx="2463026" cy="1628775"/>
          </a:xfrm>
          <a:prstGeom prst="rect">
            <a:avLst/>
          </a:prstGeom>
        </p:spPr>
      </p:pic>
    </p:spTree>
    <p:extLst>
      <p:ext uri="{BB962C8B-B14F-4D97-AF65-F5344CB8AC3E}">
        <p14:creationId xmlns:p14="http://schemas.microsoft.com/office/powerpoint/2010/main" val="900636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noAutofit/>
          </a:bodyPr>
          <a:lstStyle/>
          <a:p>
            <a:r>
              <a:rPr lang="en-US" sz="3800" dirty="0" smtClean="0"/>
              <a:t>Medicaid Non-DSH Supplemental Payments</a:t>
            </a:r>
            <a:endParaRPr lang="en-US" sz="3800" dirty="0"/>
          </a:p>
        </p:txBody>
      </p:sp>
    </p:spTree>
    <p:extLst>
      <p:ext uri="{BB962C8B-B14F-4D97-AF65-F5344CB8AC3E}">
        <p14:creationId xmlns:p14="http://schemas.microsoft.com/office/powerpoint/2010/main" val="1137952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smtClean="0"/>
              <a:t>Financing Challenges</a:t>
            </a:r>
            <a:endParaRPr lang="en-US" dirty="0"/>
          </a:p>
        </p:txBody>
      </p:sp>
    </p:spTree>
    <p:extLst>
      <p:ext uri="{BB962C8B-B14F-4D97-AF65-F5344CB8AC3E}">
        <p14:creationId xmlns:p14="http://schemas.microsoft.com/office/powerpoint/2010/main" val="451325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Provider-Related Donations</a:t>
            </a:r>
            <a:endParaRPr lang="en-US" dirty="0"/>
          </a:p>
        </p:txBody>
      </p:sp>
      <p:sp>
        <p:nvSpPr>
          <p:cNvPr id="3" name="Content Placeholder 2"/>
          <p:cNvSpPr>
            <a:spLocks noGrp="1"/>
          </p:cNvSpPr>
          <p:nvPr>
            <p:ph sz="quarter" idx="1"/>
          </p:nvPr>
        </p:nvSpPr>
        <p:spPr/>
        <p:txBody>
          <a:bodyPr>
            <a:normAutofit/>
          </a:bodyPr>
          <a:lstStyle/>
          <a:p>
            <a:r>
              <a:rPr lang="en-US" dirty="0" smtClean="0"/>
              <a:t>No federal match for expenditures financed with funds from private provider-related entities</a:t>
            </a:r>
          </a:p>
          <a:p>
            <a:r>
              <a:rPr lang="en-US" dirty="0" smtClean="0"/>
              <a:t>CMS regulations define as:</a:t>
            </a:r>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31</a:t>
            </a:fld>
            <a:endParaRPr kumimoji="0" lang="en-US" dirty="0">
              <a:solidFill>
                <a:srgbClr val="FFFFFF"/>
              </a:solidFill>
            </a:endParaRPr>
          </a:p>
        </p:txBody>
      </p:sp>
      <p:sp>
        <p:nvSpPr>
          <p:cNvPr id="5" name="Rectangle 4"/>
          <p:cNvSpPr/>
          <p:nvPr/>
        </p:nvSpPr>
        <p:spPr>
          <a:xfrm>
            <a:off x="1219200" y="3276600"/>
            <a:ext cx="6477000" cy="2677656"/>
          </a:xfrm>
          <a:prstGeom prst="rect">
            <a:avLst/>
          </a:prstGeom>
        </p:spPr>
        <p:txBody>
          <a:bodyPr wrap="square">
            <a:spAutoFit/>
          </a:bodyPr>
          <a:lstStyle/>
          <a:p>
            <a:r>
              <a:rPr lang="en-US" sz="2400" dirty="0"/>
              <a:t>“a donation or other voluntary payment (in cash or in kind) made </a:t>
            </a:r>
            <a:r>
              <a:rPr lang="en-US" sz="2400" u="sng" dirty="0"/>
              <a:t>directly or indirectly </a:t>
            </a:r>
            <a:r>
              <a:rPr lang="en-US" sz="2400" dirty="0"/>
              <a:t>to a state or unit of local government </a:t>
            </a:r>
            <a:r>
              <a:rPr lang="en-US" sz="2400" u="sng" dirty="0"/>
              <a:t>by or on behalf of </a:t>
            </a:r>
            <a:r>
              <a:rPr lang="en-US" sz="2400" dirty="0"/>
              <a:t>a </a:t>
            </a:r>
            <a:r>
              <a:rPr lang="en-US" sz="2400" u="sng" dirty="0"/>
              <a:t>health care provider</a:t>
            </a:r>
            <a:r>
              <a:rPr lang="en-US" sz="2400" dirty="0"/>
              <a:t>, an </a:t>
            </a:r>
            <a:r>
              <a:rPr lang="en-US" sz="2400" u="sng" dirty="0"/>
              <a:t>entity related to such a health care provider</a:t>
            </a:r>
            <a:r>
              <a:rPr lang="en-US" sz="2400" dirty="0"/>
              <a:t>, or an entity providing goods or services to the state for administration of the state’s Medicaid plan”</a:t>
            </a:r>
          </a:p>
        </p:txBody>
      </p:sp>
    </p:spTree>
    <p:extLst>
      <p:ext uri="{BB962C8B-B14F-4D97-AF65-F5344CB8AC3E}">
        <p14:creationId xmlns:p14="http://schemas.microsoft.com/office/powerpoint/2010/main" val="4173600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3"/>
          <p:cNvSpPr txBox="1">
            <a:spLocks noChangeArrowheads="1"/>
          </p:cNvSpPr>
          <p:nvPr/>
        </p:nvSpPr>
        <p:spPr bwMode="auto">
          <a:xfrm>
            <a:off x="4114800" y="2251621"/>
            <a:ext cx="304800" cy="366713"/>
          </a:xfrm>
          <a:prstGeom prst="rect">
            <a:avLst/>
          </a:prstGeom>
          <a:noFill/>
          <a:ln w="9525">
            <a:noFill/>
            <a:miter lim="800000"/>
            <a:headEnd/>
            <a:tailEnd/>
          </a:ln>
        </p:spPr>
        <p:txBody>
          <a:bodyPr>
            <a:spAutoFit/>
          </a:bodyPr>
          <a:lstStyle/>
          <a:p>
            <a:pPr algn="l" eaLnBrk="1" hangingPunct="1"/>
            <a:endParaRPr lang="en-US" sz="1800" dirty="0"/>
          </a:p>
        </p:txBody>
      </p:sp>
      <p:sp>
        <p:nvSpPr>
          <p:cNvPr id="21510" name="Text Box 5"/>
          <p:cNvSpPr txBox="1">
            <a:spLocks noChangeArrowheads="1"/>
          </p:cNvSpPr>
          <p:nvPr/>
        </p:nvSpPr>
        <p:spPr bwMode="auto">
          <a:xfrm>
            <a:off x="3962400" y="2327821"/>
            <a:ext cx="904875" cy="4667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spAutoFit/>
            <a:flatTx/>
          </a:bodyPr>
          <a:lstStyle/>
          <a:p>
            <a:pPr algn="l" eaLnBrk="1" hangingPunct="1"/>
            <a:r>
              <a:rPr lang="en-US" dirty="0"/>
              <a:t>State</a:t>
            </a:r>
            <a:endParaRPr lang="en-US" sz="1800" dirty="0"/>
          </a:p>
        </p:txBody>
      </p:sp>
      <p:sp>
        <p:nvSpPr>
          <p:cNvPr id="21511" name="Text Box 6"/>
          <p:cNvSpPr txBox="1">
            <a:spLocks noChangeArrowheads="1"/>
          </p:cNvSpPr>
          <p:nvPr/>
        </p:nvSpPr>
        <p:spPr bwMode="auto">
          <a:xfrm>
            <a:off x="6577911" y="3861346"/>
            <a:ext cx="1948972" cy="369332"/>
          </a:xfrm>
          <a:prstGeom prst="rect">
            <a:avLst/>
          </a:prstGeom>
          <a:solidFill>
            <a:srgbClr val="66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CCFF"/>
            </a:extrusionClr>
          </a:sp3d>
        </p:spPr>
        <p:txBody>
          <a:bodyPr wrap="square">
            <a:spAutoFit/>
            <a:flatTx/>
          </a:bodyPr>
          <a:lstStyle/>
          <a:p>
            <a:pPr algn="l" eaLnBrk="1" hangingPunct="1"/>
            <a:r>
              <a:rPr lang="en-US" dirty="0" smtClean="0"/>
              <a:t>Public Hospital </a:t>
            </a:r>
            <a:endParaRPr lang="en-US" sz="1800" dirty="0"/>
          </a:p>
        </p:txBody>
      </p:sp>
      <p:sp>
        <p:nvSpPr>
          <p:cNvPr id="21512" name="Text Box 7"/>
          <p:cNvSpPr txBox="1">
            <a:spLocks noChangeArrowheads="1"/>
          </p:cNvSpPr>
          <p:nvPr/>
        </p:nvSpPr>
        <p:spPr bwMode="auto">
          <a:xfrm>
            <a:off x="839787" y="3914636"/>
            <a:ext cx="2099587" cy="646331"/>
          </a:xfrm>
          <a:prstGeom prst="rect">
            <a:avLst/>
          </a:prstGeom>
          <a:solidFill>
            <a:srgbClr val="99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66"/>
            </a:extrusionClr>
          </a:sp3d>
        </p:spPr>
        <p:txBody>
          <a:bodyPr wrap="square">
            <a:spAutoFit/>
            <a:flatTx/>
          </a:bodyPr>
          <a:lstStyle/>
          <a:p>
            <a:pPr algn="l" eaLnBrk="1" hangingPunct="1"/>
            <a:r>
              <a:rPr lang="en-US" dirty="0"/>
              <a:t>Federal Government</a:t>
            </a:r>
            <a:endParaRPr lang="en-US" sz="1800" dirty="0"/>
          </a:p>
        </p:txBody>
      </p:sp>
      <p:grpSp>
        <p:nvGrpSpPr>
          <p:cNvPr id="2" name="Group 8"/>
          <p:cNvGrpSpPr>
            <a:grpSpLocks/>
          </p:cNvGrpSpPr>
          <p:nvPr/>
        </p:nvGrpSpPr>
        <p:grpSpPr bwMode="auto">
          <a:xfrm>
            <a:off x="4953000" y="2604046"/>
            <a:ext cx="2209800" cy="1304925"/>
            <a:chOff x="3120" y="2046"/>
            <a:chExt cx="1392" cy="822"/>
          </a:xfrm>
        </p:grpSpPr>
        <p:sp>
          <p:nvSpPr>
            <p:cNvPr id="21525" name="Line 9"/>
            <p:cNvSpPr>
              <a:spLocks noChangeShapeType="1"/>
            </p:cNvSpPr>
            <p:nvPr/>
          </p:nvSpPr>
          <p:spPr bwMode="auto">
            <a:xfrm>
              <a:off x="3120" y="2046"/>
              <a:ext cx="1392" cy="690"/>
            </a:xfrm>
            <a:prstGeom prst="line">
              <a:avLst/>
            </a:prstGeom>
            <a:noFill/>
            <a:ln w="47625">
              <a:solidFill>
                <a:srgbClr val="008000"/>
              </a:solidFill>
              <a:round/>
              <a:headEnd/>
              <a:tailEnd type="stealth" w="lg" len="lg"/>
            </a:ln>
          </p:spPr>
          <p:txBody>
            <a:bodyPr/>
            <a:lstStyle/>
            <a:p>
              <a:endParaRPr lang="en-US" dirty="0"/>
            </a:p>
          </p:txBody>
        </p:sp>
        <p:sp>
          <p:nvSpPr>
            <p:cNvPr id="21526" name="Text Box 10"/>
            <p:cNvSpPr txBox="1">
              <a:spLocks noChangeArrowheads="1"/>
            </p:cNvSpPr>
            <p:nvPr/>
          </p:nvSpPr>
          <p:spPr bwMode="auto">
            <a:xfrm>
              <a:off x="3234" y="2422"/>
              <a:ext cx="997" cy="446"/>
            </a:xfrm>
            <a:prstGeom prst="rect">
              <a:avLst/>
            </a:prstGeom>
            <a:noFill/>
            <a:ln w="9525">
              <a:noFill/>
              <a:miter lim="800000"/>
              <a:headEnd/>
              <a:tailEnd/>
            </a:ln>
          </p:spPr>
          <p:txBody>
            <a:bodyPr wrap="none">
              <a:spAutoFit/>
            </a:bodyPr>
            <a:lstStyle/>
            <a:p>
              <a:pPr algn="l" eaLnBrk="1" hangingPunct="1"/>
              <a:r>
                <a:rPr lang="en-US" sz="2000" b="1" dirty="0">
                  <a:solidFill>
                    <a:srgbClr val="008000"/>
                  </a:solidFill>
                </a:rPr>
                <a:t>          </a:t>
              </a:r>
              <a:r>
                <a:rPr lang="en-US" sz="2000" b="1" dirty="0" smtClean="0">
                  <a:solidFill>
                    <a:srgbClr val="008000"/>
                  </a:solidFill>
                </a:rPr>
                <a:t>$150 </a:t>
              </a:r>
              <a:endParaRPr lang="en-US" sz="2000" b="1" dirty="0">
                <a:solidFill>
                  <a:srgbClr val="008000"/>
                </a:solidFill>
              </a:endParaRPr>
            </a:p>
            <a:p>
              <a:pPr algn="l" eaLnBrk="1" hangingPunct="1"/>
              <a:r>
                <a:rPr lang="en-US" sz="2000" b="1" dirty="0">
                  <a:solidFill>
                    <a:srgbClr val="008000"/>
                  </a:solidFill>
                </a:rPr>
                <a:t>        Payment</a:t>
              </a:r>
            </a:p>
          </p:txBody>
        </p:sp>
      </p:grpSp>
      <p:grpSp>
        <p:nvGrpSpPr>
          <p:cNvPr id="3" name="Group 11"/>
          <p:cNvGrpSpPr>
            <a:grpSpLocks/>
          </p:cNvGrpSpPr>
          <p:nvPr/>
        </p:nvGrpSpPr>
        <p:grpSpPr bwMode="auto">
          <a:xfrm>
            <a:off x="4876800" y="2327821"/>
            <a:ext cx="2819400" cy="1371600"/>
            <a:chOff x="3072" y="1872"/>
            <a:chExt cx="1776" cy="864"/>
          </a:xfrm>
        </p:grpSpPr>
        <p:sp>
          <p:nvSpPr>
            <p:cNvPr id="21523" name="Line 12"/>
            <p:cNvSpPr>
              <a:spLocks noChangeShapeType="1"/>
            </p:cNvSpPr>
            <p:nvPr/>
          </p:nvSpPr>
          <p:spPr bwMode="auto">
            <a:xfrm flipH="1" flipV="1">
              <a:off x="3072" y="1872"/>
              <a:ext cx="1776" cy="864"/>
            </a:xfrm>
            <a:prstGeom prst="line">
              <a:avLst/>
            </a:prstGeom>
            <a:noFill/>
            <a:ln w="47625">
              <a:solidFill>
                <a:schemeClr val="accent5">
                  <a:lumMod val="75000"/>
                </a:schemeClr>
              </a:solidFill>
              <a:round/>
              <a:headEnd/>
              <a:tailEnd type="stealth" w="lg" len="lg"/>
            </a:ln>
          </p:spPr>
          <p:txBody>
            <a:bodyPr/>
            <a:lstStyle/>
            <a:p>
              <a:endParaRPr lang="en-US" dirty="0"/>
            </a:p>
          </p:txBody>
        </p:sp>
        <p:sp>
          <p:nvSpPr>
            <p:cNvPr id="21524" name="Text Box 13"/>
            <p:cNvSpPr txBox="1">
              <a:spLocks noChangeArrowheads="1"/>
            </p:cNvSpPr>
            <p:nvPr/>
          </p:nvSpPr>
          <p:spPr bwMode="auto">
            <a:xfrm>
              <a:off x="3840" y="2016"/>
              <a:ext cx="705" cy="252"/>
            </a:xfrm>
            <a:prstGeom prst="rect">
              <a:avLst/>
            </a:prstGeom>
            <a:noFill/>
            <a:ln w="9525">
              <a:noFill/>
              <a:miter lim="800000"/>
              <a:headEnd/>
              <a:tailEnd/>
            </a:ln>
          </p:spPr>
          <p:txBody>
            <a:bodyPr wrap="none">
              <a:spAutoFit/>
            </a:bodyPr>
            <a:lstStyle/>
            <a:p>
              <a:pPr algn="l" eaLnBrk="1" hangingPunct="1"/>
              <a:r>
                <a:rPr lang="en-US" sz="2000" b="1" dirty="0">
                  <a:solidFill>
                    <a:schemeClr val="accent5">
                      <a:lumMod val="75000"/>
                    </a:schemeClr>
                  </a:solidFill>
                </a:rPr>
                <a:t>$100 IGT</a:t>
              </a:r>
            </a:p>
          </p:txBody>
        </p:sp>
      </p:grpSp>
      <p:grpSp>
        <p:nvGrpSpPr>
          <p:cNvPr id="4" name="Group 14"/>
          <p:cNvGrpSpPr>
            <a:grpSpLocks/>
          </p:cNvGrpSpPr>
          <p:nvPr/>
        </p:nvGrpSpPr>
        <p:grpSpPr bwMode="auto">
          <a:xfrm>
            <a:off x="605720" y="2491333"/>
            <a:ext cx="3048000" cy="1295400"/>
            <a:chOff x="576" y="1968"/>
            <a:chExt cx="1824" cy="768"/>
          </a:xfrm>
        </p:grpSpPr>
        <p:sp>
          <p:nvSpPr>
            <p:cNvPr id="21521" name="Line 15"/>
            <p:cNvSpPr>
              <a:spLocks noChangeShapeType="1"/>
            </p:cNvSpPr>
            <p:nvPr/>
          </p:nvSpPr>
          <p:spPr bwMode="auto">
            <a:xfrm flipH="1">
              <a:off x="1104" y="1968"/>
              <a:ext cx="1296" cy="768"/>
            </a:xfrm>
            <a:prstGeom prst="line">
              <a:avLst/>
            </a:prstGeom>
            <a:noFill/>
            <a:ln w="47625">
              <a:solidFill>
                <a:schemeClr val="tx1"/>
              </a:solidFill>
              <a:prstDash val="dash"/>
              <a:round/>
              <a:headEnd/>
              <a:tailEnd type="stealth" w="lg" len="lg"/>
            </a:ln>
          </p:spPr>
          <p:txBody>
            <a:bodyPr/>
            <a:lstStyle/>
            <a:p>
              <a:endParaRPr lang="en-US" dirty="0"/>
            </a:p>
          </p:txBody>
        </p:sp>
        <p:sp>
          <p:nvSpPr>
            <p:cNvPr id="21522" name="Text Box 16"/>
            <p:cNvSpPr txBox="1">
              <a:spLocks noChangeArrowheads="1"/>
            </p:cNvSpPr>
            <p:nvPr/>
          </p:nvSpPr>
          <p:spPr bwMode="auto">
            <a:xfrm>
              <a:off x="576" y="2112"/>
              <a:ext cx="903" cy="235"/>
            </a:xfrm>
            <a:prstGeom prst="rect">
              <a:avLst/>
            </a:prstGeom>
            <a:noFill/>
            <a:ln w="9525">
              <a:noFill/>
              <a:miter lim="800000"/>
              <a:headEnd/>
              <a:tailEnd/>
            </a:ln>
          </p:spPr>
          <p:txBody>
            <a:bodyPr wrap="none">
              <a:spAutoFit/>
            </a:bodyPr>
            <a:lstStyle/>
            <a:p>
              <a:pPr algn="l" eaLnBrk="1" hangingPunct="1"/>
              <a:r>
                <a:rPr lang="en-US" sz="2000" b="1" dirty="0">
                  <a:solidFill>
                    <a:srgbClr val="008000"/>
                  </a:solidFill>
                </a:rPr>
                <a:t>$200 Claim</a:t>
              </a:r>
            </a:p>
          </p:txBody>
        </p:sp>
      </p:grpSp>
      <p:grpSp>
        <p:nvGrpSpPr>
          <p:cNvPr id="5" name="Group 17"/>
          <p:cNvGrpSpPr>
            <a:grpSpLocks/>
          </p:cNvGrpSpPr>
          <p:nvPr/>
        </p:nvGrpSpPr>
        <p:grpSpPr bwMode="auto">
          <a:xfrm>
            <a:off x="2057400" y="2632621"/>
            <a:ext cx="2366963" cy="1066800"/>
            <a:chOff x="1296" y="2064"/>
            <a:chExt cx="1491" cy="672"/>
          </a:xfrm>
        </p:grpSpPr>
        <p:sp>
          <p:nvSpPr>
            <p:cNvPr id="21519" name="Line 18"/>
            <p:cNvSpPr>
              <a:spLocks noChangeShapeType="1"/>
            </p:cNvSpPr>
            <p:nvPr/>
          </p:nvSpPr>
          <p:spPr bwMode="auto">
            <a:xfrm flipH="1">
              <a:off x="1296" y="2064"/>
              <a:ext cx="1184" cy="672"/>
            </a:xfrm>
            <a:prstGeom prst="line">
              <a:avLst/>
            </a:prstGeom>
            <a:noFill/>
            <a:ln w="47625">
              <a:solidFill>
                <a:srgbClr val="008000"/>
              </a:solidFill>
              <a:round/>
              <a:headEnd type="stealth" w="lg" len="lg"/>
              <a:tailEnd type="none" w="lg" len="lg"/>
            </a:ln>
          </p:spPr>
          <p:txBody>
            <a:bodyPr/>
            <a:lstStyle/>
            <a:p>
              <a:endParaRPr lang="en-US" dirty="0"/>
            </a:p>
          </p:txBody>
        </p:sp>
        <p:sp>
          <p:nvSpPr>
            <p:cNvPr id="21520" name="Text Box 19"/>
            <p:cNvSpPr txBox="1">
              <a:spLocks noChangeArrowheads="1"/>
            </p:cNvSpPr>
            <p:nvPr/>
          </p:nvSpPr>
          <p:spPr bwMode="auto">
            <a:xfrm>
              <a:off x="1968" y="2304"/>
              <a:ext cx="819" cy="250"/>
            </a:xfrm>
            <a:prstGeom prst="rect">
              <a:avLst/>
            </a:prstGeom>
            <a:noFill/>
            <a:ln w="9525">
              <a:noFill/>
              <a:miter lim="800000"/>
              <a:headEnd/>
              <a:tailEnd/>
            </a:ln>
          </p:spPr>
          <p:txBody>
            <a:bodyPr wrap="none">
              <a:spAutoFit/>
            </a:bodyPr>
            <a:lstStyle/>
            <a:p>
              <a:pPr algn="l" eaLnBrk="1" hangingPunct="1"/>
              <a:r>
                <a:rPr lang="en-US" sz="2000" b="1" dirty="0">
                  <a:solidFill>
                    <a:srgbClr val="008000"/>
                  </a:solidFill>
                </a:rPr>
                <a:t>$100 FFP</a:t>
              </a:r>
            </a:p>
          </p:txBody>
        </p:sp>
      </p:grpSp>
      <p:sp>
        <p:nvSpPr>
          <p:cNvPr id="21518" name="Rectangle 21"/>
          <p:cNvSpPr>
            <a:spLocks noGrp="1" noChangeArrowheads="1"/>
          </p:cNvSpPr>
          <p:nvPr>
            <p:ph type="title"/>
          </p:nvPr>
        </p:nvSpPr>
        <p:spPr>
          <a:xfrm>
            <a:off x="609600" y="625"/>
            <a:ext cx="8534400" cy="1446550"/>
          </a:xfrm>
          <a:noFill/>
        </p:spPr>
        <p:txBody>
          <a:bodyPr wrap="square">
            <a:spAutoFit/>
          </a:bodyPr>
          <a:lstStyle/>
          <a:p>
            <a:pPr eaLnBrk="1" hangingPunct="1"/>
            <a:r>
              <a:rPr lang="en-US" dirty="0" smtClean="0"/>
              <a:t>Recall </a:t>
            </a:r>
            <a:r>
              <a:rPr lang="en-US" dirty="0"/>
              <a:t>p</a:t>
            </a:r>
            <a:r>
              <a:rPr lang="en-US" dirty="0" smtClean="0"/>
              <a:t>ermissible to fund private hospital payments with IGTS</a:t>
            </a:r>
          </a:p>
        </p:txBody>
      </p:sp>
      <p:sp>
        <p:nvSpPr>
          <p:cNvPr id="23" name="TextBox 22"/>
          <p:cNvSpPr txBox="1"/>
          <p:nvPr/>
        </p:nvSpPr>
        <p:spPr>
          <a:xfrm>
            <a:off x="3094121" y="1648957"/>
            <a:ext cx="3200400" cy="338554"/>
          </a:xfrm>
          <a:prstGeom prst="rect">
            <a:avLst/>
          </a:prstGeom>
          <a:noFill/>
        </p:spPr>
        <p:txBody>
          <a:bodyPr wrap="square" rtlCol="0">
            <a:spAutoFit/>
          </a:bodyPr>
          <a:lstStyle/>
          <a:p>
            <a:r>
              <a:rPr lang="en-US" sz="1600" dirty="0" smtClean="0"/>
              <a:t>(Assumes 50% FMAP)</a:t>
            </a:r>
            <a:endParaRPr lang="en-US" sz="1600" dirty="0"/>
          </a:p>
        </p:txBody>
      </p:sp>
      <p:sp>
        <p:nvSpPr>
          <p:cNvPr id="26" name="Text Box 6"/>
          <p:cNvSpPr txBox="1">
            <a:spLocks noChangeArrowheads="1"/>
          </p:cNvSpPr>
          <p:nvPr/>
        </p:nvSpPr>
        <p:spPr bwMode="auto">
          <a:xfrm>
            <a:off x="5032726" y="4201754"/>
            <a:ext cx="1040022" cy="646331"/>
          </a:xfrm>
          <a:prstGeom prst="rect">
            <a:avLst/>
          </a:prstGeom>
          <a:solidFill>
            <a:srgbClr val="7030A0"/>
          </a:solidFill>
          <a:ln w="9525">
            <a:solidFill>
              <a:srgbClr val="7030A0"/>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7030A0"/>
            </a:extrusionClr>
          </a:sp3d>
        </p:spPr>
        <p:txBody>
          <a:bodyPr wrap="square">
            <a:spAutoFit/>
            <a:flatTx/>
          </a:bodyPr>
          <a:lstStyle/>
          <a:p>
            <a:pPr algn="l" eaLnBrk="1" hangingPunct="1"/>
            <a:r>
              <a:rPr lang="en-US" dirty="0" smtClean="0">
                <a:solidFill>
                  <a:schemeClr val="bg1"/>
                </a:solidFill>
              </a:rPr>
              <a:t>Private Hospital </a:t>
            </a:r>
            <a:endParaRPr lang="en-US" sz="1800" dirty="0">
              <a:solidFill>
                <a:schemeClr val="bg1"/>
              </a:solidFill>
            </a:endParaRPr>
          </a:p>
        </p:txBody>
      </p:sp>
      <p:grpSp>
        <p:nvGrpSpPr>
          <p:cNvPr id="28" name="Group 8"/>
          <p:cNvGrpSpPr>
            <a:grpSpLocks/>
          </p:cNvGrpSpPr>
          <p:nvPr/>
        </p:nvGrpSpPr>
        <p:grpSpPr bwMode="auto">
          <a:xfrm>
            <a:off x="3841375" y="2794679"/>
            <a:ext cx="1816338" cy="1251760"/>
            <a:chOff x="2607" y="2079"/>
            <a:chExt cx="1348" cy="811"/>
          </a:xfrm>
        </p:grpSpPr>
        <p:sp>
          <p:nvSpPr>
            <p:cNvPr id="29" name="Line 9"/>
            <p:cNvSpPr>
              <a:spLocks noChangeShapeType="1"/>
            </p:cNvSpPr>
            <p:nvPr/>
          </p:nvSpPr>
          <p:spPr bwMode="auto">
            <a:xfrm>
              <a:off x="3281" y="2079"/>
              <a:ext cx="596" cy="811"/>
            </a:xfrm>
            <a:prstGeom prst="line">
              <a:avLst/>
            </a:prstGeom>
            <a:noFill/>
            <a:ln w="47625">
              <a:solidFill>
                <a:srgbClr val="008000"/>
              </a:solidFill>
              <a:round/>
              <a:headEnd/>
              <a:tailEnd type="stealth" w="lg" len="lg"/>
            </a:ln>
          </p:spPr>
          <p:txBody>
            <a:bodyPr/>
            <a:lstStyle/>
            <a:p>
              <a:endParaRPr lang="en-US" dirty="0"/>
            </a:p>
          </p:txBody>
        </p:sp>
        <p:sp>
          <p:nvSpPr>
            <p:cNvPr id="30" name="Text Box 10"/>
            <p:cNvSpPr txBox="1">
              <a:spLocks noChangeArrowheads="1"/>
            </p:cNvSpPr>
            <p:nvPr/>
          </p:nvSpPr>
          <p:spPr bwMode="auto">
            <a:xfrm>
              <a:off x="2607" y="2428"/>
              <a:ext cx="1348" cy="459"/>
            </a:xfrm>
            <a:prstGeom prst="rect">
              <a:avLst/>
            </a:prstGeom>
            <a:noFill/>
            <a:ln w="9525">
              <a:noFill/>
              <a:miter lim="800000"/>
              <a:headEnd/>
              <a:tailEnd/>
            </a:ln>
          </p:spPr>
          <p:txBody>
            <a:bodyPr wrap="square">
              <a:spAutoFit/>
            </a:bodyPr>
            <a:lstStyle/>
            <a:p>
              <a:pPr algn="l" eaLnBrk="1" hangingPunct="1"/>
              <a:r>
                <a:rPr lang="en-US" sz="2000" b="1" dirty="0">
                  <a:solidFill>
                    <a:srgbClr val="008000"/>
                  </a:solidFill>
                </a:rPr>
                <a:t>          </a:t>
              </a:r>
              <a:r>
                <a:rPr lang="en-US" sz="2000" b="1" dirty="0" smtClean="0">
                  <a:solidFill>
                    <a:srgbClr val="008000"/>
                  </a:solidFill>
                </a:rPr>
                <a:t>$50</a:t>
              </a:r>
              <a:endParaRPr lang="en-US" sz="2000" b="1" dirty="0">
                <a:solidFill>
                  <a:srgbClr val="008000"/>
                </a:solidFill>
              </a:endParaRPr>
            </a:p>
            <a:p>
              <a:pPr algn="l" eaLnBrk="1" hangingPunct="1"/>
              <a:r>
                <a:rPr lang="en-US" sz="2000" b="1" dirty="0">
                  <a:solidFill>
                    <a:srgbClr val="008000"/>
                  </a:solidFill>
                </a:rPr>
                <a:t>        </a:t>
              </a:r>
              <a:r>
                <a:rPr lang="en-US" sz="2000" b="1" dirty="0" smtClean="0">
                  <a:solidFill>
                    <a:srgbClr val="008000"/>
                  </a:solidFill>
                </a:rPr>
                <a:t>Payment</a:t>
              </a:r>
              <a:endParaRPr lang="en-US" sz="2000" b="1" dirty="0">
                <a:solidFill>
                  <a:srgbClr val="008000"/>
                </a:solidFill>
              </a:endParaRPr>
            </a:p>
          </p:txBody>
        </p:sp>
      </p:grpSp>
      <p:sp>
        <p:nvSpPr>
          <p:cNvPr id="6" name="Slide Number Placeholder 5"/>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32</a:t>
            </a:fld>
            <a:endParaRPr kumimoji="0" lang="en-US" dirty="0">
              <a:solidFill>
                <a:srgbClr val="FFFFFF"/>
              </a:solidFill>
            </a:endParaRPr>
          </a:p>
        </p:txBody>
      </p:sp>
    </p:spTree>
    <p:extLst>
      <p:ext uri="{BB962C8B-B14F-4D97-AF65-F5344CB8AC3E}">
        <p14:creationId xmlns:p14="http://schemas.microsoft.com/office/powerpoint/2010/main" val="89404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3"/>
          <p:cNvSpPr txBox="1">
            <a:spLocks noChangeArrowheads="1"/>
          </p:cNvSpPr>
          <p:nvPr/>
        </p:nvSpPr>
        <p:spPr bwMode="auto">
          <a:xfrm>
            <a:off x="4114800" y="2251621"/>
            <a:ext cx="304800" cy="366713"/>
          </a:xfrm>
          <a:prstGeom prst="rect">
            <a:avLst/>
          </a:prstGeom>
          <a:noFill/>
          <a:ln w="9525">
            <a:noFill/>
            <a:miter lim="800000"/>
            <a:headEnd/>
            <a:tailEnd/>
          </a:ln>
        </p:spPr>
        <p:txBody>
          <a:bodyPr>
            <a:spAutoFit/>
          </a:bodyPr>
          <a:lstStyle/>
          <a:p>
            <a:pPr algn="l" eaLnBrk="1" hangingPunct="1"/>
            <a:endParaRPr lang="en-US" sz="1800" dirty="0"/>
          </a:p>
        </p:txBody>
      </p:sp>
      <p:sp>
        <p:nvSpPr>
          <p:cNvPr id="21510" name="Text Box 5"/>
          <p:cNvSpPr txBox="1">
            <a:spLocks noChangeArrowheads="1"/>
          </p:cNvSpPr>
          <p:nvPr/>
        </p:nvSpPr>
        <p:spPr bwMode="auto">
          <a:xfrm>
            <a:off x="3962400" y="2327821"/>
            <a:ext cx="904875" cy="4667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spAutoFit/>
            <a:flatTx/>
          </a:bodyPr>
          <a:lstStyle/>
          <a:p>
            <a:pPr algn="l" eaLnBrk="1" hangingPunct="1"/>
            <a:r>
              <a:rPr lang="en-US" dirty="0"/>
              <a:t>State</a:t>
            </a:r>
            <a:endParaRPr lang="en-US" sz="1800" dirty="0"/>
          </a:p>
        </p:txBody>
      </p:sp>
      <p:sp>
        <p:nvSpPr>
          <p:cNvPr id="21511" name="Text Box 6"/>
          <p:cNvSpPr txBox="1">
            <a:spLocks noChangeArrowheads="1"/>
          </p:cNvSpPr>
          <p:nvPr/>
        </p:nvSpPr>
        <p:spPr bwMode="auto">
          <a:xfrm>
            <a:off x="6577911" y="3861346"/>
            <a:ext cx="1948972" cy="369332"/>
          </a:xfrm>
          <a:prstGeom prst="rect">
            <a:avLst/>
          </a:prstGeom>
          <a:solidFill>
            <a:srgbClr val="66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CCFF"/>
            </a:extrusionClr>
          </a:sp3d>
        </p:spPr>
        <p:txBody>
          <a:bodyPr wrap="square">
            <a:spAutoFit/>
            <a:flatTx/>
          </a:bodyPr>
          <a:lstStyle/>
          <a:p>
            <a:pPr algn="l" eaLnBrk="1" hangingPunct="1"/>
            <a:r>
              <a:rPr lang="en-US" dirty="0" smtClean="0"/>
              <a:t>Public Hospital </a:t>
            </a:r>
            <a:endParaRPr lang="en-US" sz="1800" dirty="0"/>
          </a:p>
        </p:txBody>
      </p:sp>
      <p:sp>
        <p:nvSpPr>
          <p:cNvPr id="21512" name="Text Box 7"/>
          <p:cNvSpPr txBox="1">
            <a:spLocks noChangeArrowheads="1"/>
          </p:cNvSpPr>
          <p:nvPr/>
        </p:nvSpPr>
        <p:spPr bwMode="auto">
          <a:xfrm>
            <a:off x="839787" y="3914636"/>
            <a:ext cx="2130185" cy="646331"/>
          </a:xfrm>
          <a:prstGeom prst="rect">
            <a:avLst/>
          </a:prstGeom>
          <a:solidFill>
            <a:srgbClr val="99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66"/>
            </a:extrusionClr>
          </a:sp3d>
        </p:spPr>
        <p:txBody>
          <a:bodyPr wrap="square">
            <a:spAutoFit/>
            <a:flatTx/>
          </a:bodyPr>
          <a:lstStyle/>
          <a:p>
            <a:pPr algn="l" eaLnBrk="1" hangingPunct="1"/>
            <a:r>
              <a:rPr lang="en-US" dirty="0"/>
              <a:t>Federal Government</a:t>
            </a:r>
            <a:endParaRPr lang="en-US" sz="1800" dirty="0"/>
          </a:p>
        </p:txBody>
      </p:sp>
      <p:grpSp>
        <p:nvGrpSpPr>
          <p:cNvPr id="2" name="Group 8"/>
          <p:cNvGrpSpPr>
            <a:grpSpLocks/>
          </p:cNvGrpSpPr>
          <p:nvPr/>
        </p:nvGrpSpPr>
        <p:grpSpPr bwMode="auto">
          <a:xfrm>
            <a:off x="4953000" y="2604046"/>
            <a:ext cx="2209800" cy="1304925"/>
            <a:chOff x="3120" y="2046"/>
            <a:chExt cx="1392" cy="822"/>
          </a:xfrm>
        </p:grpSpPr>
        <p:sp>
          <p:nvSpPr>
            <p:cNvPr id="21525" name="Line 9"/>
            <p:cNvSpPr>
              <a:spLocks noChangeShapeType="1"/>
            </p:cNvSpPr>
            <p:nvPr/>
          </p:nvSpPr>
          <p:spPr bwMode="auto">
            <a:xfrm>
              <a:off x="3120" y="2046"/>
              <a:ext cx="1392" cy="690"/>
            </a:xfrm>
            <a:prstGeom prst="line">
              <a:avLst/>
            </a:prstGeom>
            <a:noFill/>
            <a:ln w="47625">
              <a:solidFill>
                <a:srgbClr val="008000"/>
              </a:solidFill>
              <a:round/>
              <a:headEnd/>
              <a:tailEnd type="stealth" w="lg" len="lg"/>
            </a:ln>
          </p:spPr>
          <p:txBody>
            <a:bodyPr/>
            <a:lstStyle/>
            <a:p>
              <a:endParaRPr lang="en-US" dirty="0"/>
            </a:p>
          </p:txBody>
        </p:sp>
        <p:sp>
          <p:nvSpPr>
            <p:cNvPr id="21526" name="Text Box 10"/>
            <p:cNvSpPr txBox="1">
              <a:spLocks noChangeArrowheads="1"/>
            </p:cNvSpPr>
            <p:nvPr/>
          </p:nvSpPr>
          <p:spPr bwMode="auto">
            <a:xfrm>
              <a:off x="3234" y="2422"/>
              <a:ext cx="997" cy="446"/>
            </a:xfrm>
            <a:prstGeom prst="rect">
              <a:avLst/>
            </a:prstGeom>
            <a:noFill/>
            <a:ln w="9525">
              <a:noFill/>
              <a:miter lim="800000"/>
              <a:headEnd/>
              <a:tailEnd/>
            </a:ln>
          </p:spPr>
          <p:txBody>
            <a:bodyPr wrap="none">
              <a:spAutoFit/>
            </a:bodyPr>
            <a:lstStyle/>
            <a:p>
              <a:pPr algn="l" eaLnBrk="1" hangingPunct="1"/>
              <a:r>
                <a:rPr lang="en-US" sz="2000" b="1" dirty="0">
                  <a:solidFill>
                    <a:srgbClr val="008000"/>
                  </a:solidFill>
                </a:rPr>
                <a:t>          </a:t>
              </a:r>
              <a:r>
                <a:rPr lang="en-US" sz="2000" b="1" dirty="0" smtClean="0">
                  <a:solidFill>
                    <a:srgbClr val="008000"/>
                  </a:solidFill>
                </a:rPr>
                <a:t>$150 </a:t>
              </a:r>
              <a:endParaRPr lang="en-US" sz="2000" b="1" dirty="0">
                <a:solidFill>
                  <a:srgbClr val="008000"/>
                </a:solidFill>
              </a:endParaRPr>
            </a:p>
            <a:p>
              <a:pPr algn="l" eaLnBrk="1" hangingPunct="1"/>
              <a:r>
                <a:rPr lang="en-US" sz="2000" b="1" dirty="0">
                  <a:solidFill>
                    <a:srgbClr val="008000"/>
                  </a:solidFill>
                </a:rPr>
                <a:t>        Payment</a:t>
              </a:r>
            </a:p>
          </p:txBody>
        </p:sp>
      </p:grpSp>
      <p:grpSp>
        <p:nvGrpSpPr>
          <p:cNvPr id="3" name="Group 11"/>
          <p:cNvGrpSpPr>
            <a:grpSpLocks/>
          </p:cNvGrpSpPr>
          <p:nvPr/>
        </p:nvGrpSpPr>
        <p:grpSpPr bwMode="auto">
          <a:xfrm>
            <a:off x="4876800" y="2327821"/>
            <a:ext cx="2819400" cy="1371600"/>
            <a:chOff x="3072" y="1872"/>
            <a:chExt cx="1776" cy="864"/>
          </a:xfrm>
        </p:grpSpPr>
        <p:sp>
          <p:nvSpPr>
            <p:cNvPr id="21523" name="Line 12"/>
            <p:cNvSpPr>
              <a:spLocks noChangeShapeType="1"/>
            </p:cNvSpPr>
            <p:nvPr/>
          </p:nvSpPr>
          <p:spPr bwMode="auto">
            <a:xfrm flipH="1" flipV="1">
              <a:off x="3072" y="1872"/>
              <a:ext cx="1776" cy="864"/>
            </a:xfrm>
            <a:prstGeom prst="line">
              <a:avLst/>
            </a:prstGeom>
            <a:noFill/>
            <a:ln w="47625">
              <a:solidFill>
                <a:schemeClr val="accent5">
                  <a:lumMod val="75000"/>
                </a:schemeClr>
              </a:solidFill>
              <a:round/>
              <a:headEnd/>
              <a:tailEnd type="stealth" w="lg" len="lg"/>
            </a:ln>
          </p:spPr>
          <p:txBody>
            <a:bodyPr/>
            <a:lstStyle/>
            <a:p>
              <a:endParaRPr lang="en-US" dirty="0"/>
            </a:p>
          </p:txBody>
        </p:sp>
        <p:sp>
          <p:nvSpPr>
            <p:cNvPr id="21524" name="Text Box 13"/>
            <p:cNvSpPr txBox="1">
              <a:spLocks noChangeArrowheads="1"/>
            </p:cNvSpPr>
            <p:nvPr/>
          </p:nvSpPr>
          <p:spPr bwMode="auto">
            <a:xfrm>
              <a:off x="3840" y="2016"/>
              <a:ext cx="705" cy="252"/>
            </a:xfrm>
            <a:prstGeom prst="rect">
              <a:avLst/>
            </a:prstGeom>
            <a:noFill/>
            <a:ln w="9525">
              <a:noFill/>
              <a:miter lim="800000"/>
              <a:headEnd/>
              <a:tailEnd/>
            </a:ln>
          </p:spPr>
          <p:txBody>
            <a:bodyPr wrap="none">
              <a:spAutoFit/>
            </a:bodyPr>
            <a:lstStyle/>
            <a:p>
              <a:pPr algn="l" eaLnBrk="1" hangingPunct="1"/>
              <a:r>
                <a:rPr lang="en-US" sz="2000" b="1" dirty="0">
                  <a:solidFill>
                    <a:schemeClr val="accent5">
                      <a:lumMod val="75000"/>
                    </a:schemeClr>
                  </a:solidFill>
                </a:rPr>
                <a:t>$100 IGT</a:t>
              </a:r>
            </a:p>
          </p:txBody>
        </p:sp>
      </p:grpSp>
      <p:grpSp>
        <p:nvGrpSpPr>
          <p:cNvPr id="4" name="Group 14"/>
          <p:cNvGrpSpPr>
            <a:grpSpLocks/>
          </p:cNvGrpSpPr>
          <p:nvPr/>
        </p:nvGrpSpPr>
        <p:grpSpPr bwMode="auto">
          <a:xfrm>
            <a:off x="605720" y="2491333"/>
            <a:ext cx="3048000" cy="1295400"/>
            <a:chOff x="576" y="1968"/>
            <a:chExt cx="1824" cy="768"/>
          </a:xfrm>
        </p:grpSpPr>
        <p:sp>
          <p:nvSpPr>
            <p:cNvPr id="21521" name="Line 15"/>
            <p:cNvSpPr>
              <a:spLocks noChangeShapeType="1"/>
            </p:cNvSpPr>
            <p:nvPr/>
          </p:nvSpPr>
          <p:spPr bwMode="auto">
            <a:xfrm flipH="1">
              <a:off x="1104" y="1968"/>
              <a:ext cx="1296" cy="768"/>
            </a:xfrm>
            <a:prstGeom prst="line">
              <a:avLst/>
            </a:prstGeom>
            <a:noFill/>
            <a:ln w="47625">
              <a:solidFill>
                <a:schemeClr val="tx1"/>
              </a:solidFill>
              <a:prstDash val="dash"/>
              <a:round/>
              <a:headEnd/>
              <a:tailEnd type="stealth" w="lg" len="lg"/>
            </a:ln>
          </p:spPr>
          <p:txBody>
            <a:bodyPr/>
            <a:lstStyle/>
            <a:p>
              <a:endParaRPr lang="en-US" dirty="0"/>
            </a:p>
          </p:txBody>
        </p:sp>
        <p:sp>
          <p:nvSpPr>
            <p:cNvPr id="21522" name="Text Box 16"/>
            <p:cNvSpPr txBox="1">
              <a:spLocks noChangeArrowheads="1"/>
            </p:cNvSpPr>
            <p:nvPr/>
          </p:nvSpPr>
          <p:spPr bwMode="auto">
            <a:xfrm>
              <a:off x="576" y="2112"/>
              <a:ext cx="903" cy="235"/>
            </a:xfrm>
            <a:prstGeom prst="rect">
              <a:avLst/>
            </a:prstGeom>
            <a:noFill/>
            <a:ln w="9525">
              <a:noFill/>
              <a:miter lim="800000"/>
              <a:headEnd/>
              <a:tailEnd/>
            </a:ln>
          </p:spPr>
          <p:txBody>
            <a:bodyPr wrap="none">
              <a:spAutoFit/>
            </a:bodyPr>
            <a:lstStyle/>
            <a:p>
              <a:pPr algn="l" eaLnBrk="1" hangingPunct="1"/>
              <a:r>
                <a:rPr lang="en-US" sz="2000" b="1" dirty="0">
                  <a:solidFill>
                    <a:srgbClr val="008000"/>
                  </a:solidFill>
                </a:rPr>
                <a:t>$200 Claim</a:t>
              </a:r>
            </a:p>
          </p:txBody>
        </p:sp>
      </p:grpSp>
      <p:grpSp>
        <p:nvGrpSpPr>
          <p:cNvPr id="5" name="Group 17"/>
          <p:cNvGrpSpPr>
            <a:grpSpLocks/>
          </p:cNvGrpSpPr>
          <p:nvPr/>
        </p:nvGrpSpPr>
        <p:grpSpPr bwMode="auto">
          <a:xfrm>
            <a:off x="2057400" y="2632621"/>
            <a:ext cx="2366963" cy="1066800"/>
            <a:chOff x="1296" y="2064"/>
            <a:chExt cx="1491" cy="672"/>
          </a:xfrm>
        </p:grpSpPr>
        <p:sp>
          <p:nvSpPr>
            <p:cNvPr id="21519" name="Line 18"/>
            <p:cNvSpPr>
              <a:spLocks noChangeShapeType="1"/>
            </p:cNvSpPr>
            <p:nvPr/>
          </p:nvSpPr>
          <p:spPr bwMode="auto">
            <a:xfrm flipH="1">
              <a:off x="1296" y="2064"/>
              <a:ext cx="1184" cy="672"/>
            </a:xfrm>
            <a:prstGeom prst="line">
              <a:avLst/>
            </a:prstGeom>
            <a:noFill/>
            <a:ln w="47625">
              <a:solidFill>
                <a:srgbClr val="008000"/>
              </a:solidFill>
              <a:round/>
              <a:headEnd type="stealth" w="lg" len="lg"/>
              <a:tailEnd type="none" w="lg" len="lg"/>
            </a:ln>
          </p:spPr>
          <p:txBody>
            <a:bodyPr/>
            <a:lstStyle/>
            <a:p>
              <a:endParaRPr lang="en-US" dirty="0"/>
            </a:p>
          </p:txBody>
        </p:sp>
        <p:sp>
          <p:nvSpPr>
            <p:cNvPr id="21520" name="Text Box 19"/>
            <p:cNvSpPr txBox="1">
              <a:spLocks noChangeArrowheads="1"/>
            </p:cNvSpPr>
            <p:nvPr/>
          </p:nvSpPr>
          <p:spPr bwMode="auto">
            <a:xfrm>
              <a:off x="1968" y="2304"/>
              <a:ext cx="819" cy="250"/>
            </a:xfrm>
            <a:prstGeom prst="rect">
              <a:avLst/>
            </a:prstGeom>
            <a:noFill/>
            <a:ln w="9525">
              <a:noFill/>
              <a:miter lim="800000"/>
              <a:headEnd/>
              <a:tailEnd/>
            </a:ln>
          </p:spPr>
          <p:txBody>
            <a:bodyPr wrap="none">
              <a:spAutoFit/>
            </a:bodyPr>
            <a:lstStyle/>
            <a:p>
              <a:pPr algn="l" eaLnBrk="1" hangingPunct="1"/>
              <a:r>
                <a:rPr lang="en-US" sz="2000" b="1" dirty="0">
                  <a:solidFill>
                    <a:srgbClr val="008000"/>
                  </a:solidFill>
                </a:rPr>
                <a:t>$100 FFP</a:t>
              </a:r>
            </a:p>
          </p:txBody>
        </p:sp>
      </p:grpSp>
      <p:sp>
        <p:nvSpPr>
          <p:cNvPr id="21518" name="Rectangle 21"/>
          <p:cNvSpPr>
            <a:spLocks noGrp="1" noChangeArrowheads="1"/>
          </p:cNvSpPr>
          <p:nvPr>
            <p:ph type="title"/>
          </p:nvPr>
        </p:nvSpPr>
        <p:spPr>
          <a:xfrm>
            <a:off x="609600" y="625"/>
            <a:ext cx="8153400" cy="1446550"/>
          </a:xfrm>
          <a:noFill/>
        </p:spPr>
        <p:txBody>
          <a:bodyPr wrap="square">
            <a:spAutoFit/>
          </a:bodyPr>
          <a:lstStyle/>
          <a:p>
            <a:pPr eaLnBrk="1" hangingPunct="1"/>
            <a:r>
              <a:rPr lang="en-US" dirty="0" smtClean="0"/>
              <a:t>But IGT cannot be funds from private provider</a:t>
            </a:r>
          </a:p>
        </p:txBody>
      </p:sp>
      <p:sp>
        <p:nvSpPr>
          <p:cNvPr id="23" name="TextBox 22"/>
          <p:cNvSpPr txBox="1"/>
          <p:nvPr/>
        </p:nvSpPr>
        <p:spPr>
          <a:xfrm>
            <a:off x="3094121" y="1648957"/>
            <a:ext cx="3200400" cy="338554"/>
          </a:xfrm>
          <a:prstGeom prst="rect">
            <a:avLst/>
          </a:prstGeom>
          <a:noFill/>
        </p:spPr>
        <p:txBody>
          <a:bodyPr wrap="square" rtlCol="0">
            <a:spAutoFit/>
          </a:bodyPr>
          <a:lstStyle/>
          <a:p>
            <a:r>
              <a:rPr lang="en-US" sz="1600" dirty="0" smtClean="0"/>
              <a:t>(Assumes 50% FMAP)</a:t>
            </a:r>
            <a:endParaRPr lang="en-US" sz="1600" dirty="0"/>
          </a:p>
        </p:txBody>
      </p:sp>
      <p:sp>
        <p:nvSpPr>
          <p:cNvPr id="26" name="Text Box 6"/>
          <p:cNvSpPr txBox="1">
            <a:spLocks noChangeArrowheads="1"/>
          </p:cNvSpPr>
          <p:nvPr/>
        </p:nvSpPr>
        <p:spPr bwMode="auto">
          <a:xfrm>
            <a:off x="5032726" y="4201754"/>
            <a:ext cx="1040022" cy="646331"/>
          </a:xfrm>
          <a:prstGeom prst="rect">
            <a:avLst/>
          </a:prstGeom>
          <a:solidFill>
            <a:srgbClr val="7030A0"/>
          </a:solidFill>
          <a:ln w="9525">
            <a:solidFill>
              <a:srgbClr val="7030A0"/>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7030A0"/>
            </a:extrusionClr>
          </a:sp3d>
        </p:spPr>
        <p:txBody>
          <a:bodyPr wrap="square">
            <a:spAutoFit/>
            <a:flatTx/>
          </a:bodyPr>
          <a:lstStyle/>
          <a:p>
            <a:pPr algn="l" eaLnBrk="1" hangingPunct="1"/>
            <a:r>
              <a:rPr lang="en-US" dirty="0" smtClean="0">
                <a:solidFill>
                  <a:schemeClr val="bg1"/>
                </a:solidFill>
              </a:rPr>
              <a:t>Private Hospital </a:t>
            </a:r>
            <a:endParaRPr lang="en-US" sz="1800" dirty="0">
              <a:solidFill>
                <a:schemeClr val="bg1"/>
              </a:solidFill>
            </a:endParaRPr>
          </a:p>
        </p:txBody>
      </p:sp>
      <p:grpSp>
        <p:nvGrpSpPr>
          <p:cNvPr id="28" name="Group 8"/>
          <p:cNvGrpSpPr>
            <a:grpSpLocks/>
          </p:cNvGrpSpPr>
          <p:nvPr/>
        </p:nvGrpSpPr>
        <p:grpSpPr bwMode="auto">
          <a:xfrm>
            <a:off x="3841375" y="2794679"/>
            <a:ext cx="1816338" cy="1251760"/>
            <a:chOff x="2607" y="2079"/>
            <a:chExt cx="1348" cy="811"/>
          </a:xfrm>
        </p:grpSpPr>
        <p:sp>
          <p:nvSpPr>
            <p:cNvPr id="29" name="Line 9"/>
            <p:cNvSpPr>
              <a:spLocks noChangeShapeType="1"/>
            </p:cNvSpPr>
            <p:nvPr/>
          </p:nvSpPr>
          <p:spPr bwMode="auto">
            <a:xfrm>
              <a:off x="3281" y="2079"/>
              <a:ext cx="596" cy="811"/>
            </a:xfrm>
            <a:prstGeom prst="line">
              <a:avLst/>
            </a:prstGeom>
            <a:noFill/>
            <a:ln w="47625">
              <a:solidFill>
                <a:srgbClr val="008000"/>
              </a:solidFill>
              <a:round/>
              <a:headEnd/>
              <a:tailEnd type="stealth" w="lg" len="lg"/>
            </a:ln>
          </p:spPr>
          <p:txBody>
            <a:bodyPr/>
            <a:lstStyle/>
            <a:p>
              <a:endParaRPr lang="en-US" dirty="0"/>
            </a:p>
          </p:txBody>
        </p:sp>
        <p:sp>
          <p:nvSpPr>
            <p:cNvPr id="30" name="Text Box 10"/>
            <p:cNvSpPr txBox="1">
              <a:spLocks noChangeArrowheads="1"/>
            </p:cNvSpPr>
            <p:nvPr/>
          </p:nvSpPr>
          <p:spPr bwMode="auto">
            <a:xfrm>
              <a:off x="2607" y="2428"/>
              <a:ext cx="1348" cy="459"/>
            </a:xfrm>
            <a:prstGeom prst="rect">
              <a:avLst/>
            </a:prstGeom>
            <a:noFill/>
            <a:ln w="9525">
              <a:noFill/>
              <a:miter lim="800000"/>
              <a:headEnd/>
              <a:tailEnd/>
            </a:ln>
          </p:spPr>
          <p:txBody>
            <a:bodyPr wrap="square">
              <a:spAutoFit/>
            </a:bodyPr>
            <a:lstStyle/>
            <a:p>
              <a:pPr algn="l" eaLnBrk="1" hangingPunct="1"/>
              <a:r>
                <a:rPr lang="en-US" sz="2000" b="1" dirty="0">
                  <a:solidFill>
                    <a:srgbClr val="008000"/>
                  </a:solidFill>
                </a:rPr>
                <a:t>          </a:t>
              </a:r>
              <a:r>
                <a:rPr lang="en-US" sz="2000" b="1" dirty="0" smtClean="0">
                  <a:solidFill>
                    <a:srgbClr val="008000"/>
                  </a:solidFill>
                </a:rPr>
                <a:t>$50</a:t>
              </a:r>
              <a:endParaRPr lang="en-US" sz="2000" b="1" dirty="0">
                <a:solidFill>
                  <a:srgbClr val="008000"/>
                </a:solidFill>
              </a:endParaRPr>
            </a:p>
            <a:p>
              <a:pPr algn="l" eaLnBrk="1" hangingPunct="1"/>
              <a:r>
                <a:rPr lang="en-US" sz="2000" b="1" dirty="0">
                  <a:solidFill>
                    <a:srgbClr val="008000"/>
                  </a:solidFill>
                </a:rPr>
                <a:t>        </a:t>
              </a:r>
              <a:r>
                <a:rPr lang="en-US" sz="2000" b="1" dirty="0" smtClean="0">
                  <a:solidFill>
                    <a:srgbClr val="008000"/>
                  </a:solidFill>
                </a:rPr>
                <a:t>Payment</a:t>
              </a:r>
              <a:endParaRPr lang="en-US" sz="2000" b="1" dirty="0">
                <a:solidFill>
                  <a:srgbClr val="008000"/>
                </a:solidFill>
              </a:endParaRPr>
            </a:p>
          </p:txBody>
        </p:sp>
      </p:grpSp>
      <p:sp>
        <p:nvSpPr>
          <p:cNvPr id="6" name="Slide Number Placeholder 5"/>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33</a:t>
            </a:fld>
            <a:endParaRPr kumimoji="0" lang="en-US" dirty="0">
              <a:solidFill>
                <a:srgbClr val="FFFFFF"/>
              </a:solidFill>
            </a:endParaRPr>
          </a:p>
        </p:txBody>
      </p:sp>
      <p:sp>
        <p:nvSpPr>
          <p:cNvPr id="7" name="Oval 6"/>
          <p:cNvSpPr/>
          <p:nvPr/>
        </p:nvSpPr>
        <p:spPr>
          <a:xfrm rot="21026228">
            <a:off x="4696848" y="3402532"/>
            <a:ext cx="4119757" cy="17493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urved Connector 8"/>
          <p:cNvCxnSpPr/>
          <p:nvPr/>
        </p:nvCxnSpPr>
        <p:spPr>
          <a:xfrm flipV="1">
            <a:off x="6072748" y="3830806"/>
            <a:ext cx="1699652" cy="1061353"/>
          </a:xfrm>
          <a:prstGeom prst="curvedConnector3">
            <a:avLst>
              <a:gd name="adj1" fmla="val 113435"/>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40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152400"/>
            <a:ext cx="8153400" cy="990600"/>
          </a:xfrm>
        </p:spPr>
        <p:txBody>
          <a:bodyPr>
            <a:normAutofit fontScale="90000"/>
          </a:bodyPr>
          <a:lstStyle/>
          <a:p>
            <a:r>
              <a:rPr lang="en-US" dirty="0" smtClean="0"/>
              <a:t>CMS’ Evolving Policy on Provider Donations</a:t>
            </a:r>
            <a:endParaRPr lang="en-US" dirty="0"/>
          </a:p>
        </p:txBody>
      </p:sp>
      <p:sp>
        <p:nvSpPr>
          <p:cNvPr id="5" name="Content Placeholder 4"/>
          <p:cNvSpPr>
            <a:spLocks noGrp="1"/>
          </p:cNvSpPr>
          <p:nvPr>
            <p:ph sz="quarter" idx="1"/>
          </p:nvPr>
        </p:nvSpPr>
        <p:spPr/>
        <p:txBody>
          <a:bodyPr/>
          <a:lstStyle/>
          <a:p>
            <a:r>
              <a:rPr lang="en-US" dirty="0" smtClean="0"/>
              <a:t>May 9, 2014 State Medicaid Directors Letter</a:t>
            </a:r>
          </a:p>
          <a:p>
            <a:pPr lvl="1"/>
            <a:r>
              <a:rPr lang="en-US" dirty="0" smtClean="0"/>
              <a:t>Public-private partnerships</a:t>
            </a:r>
          </a:p>
          <a:p>
            <a:pPr lvl="1"/>
            <a:r>
              <a:rPr lang="en-US" dirty="0" smtClean="0"/>
              <a:t>The provision of a service or in-kind transfer of value </a:t>
            </a:r>
            <a:r>
              <a:rPr lang="en-US" dirty="0"/>
              <a:t>by a private provider </a:t>
            </a:r>
            <a:r>
              <a:rPr lang="en-US" dirty="0" smtClean="0"/>
              <a:t>to “further the purposes of the government entity” may constitute an impermissible provider donation</a:t>
            </a:r>
          </a:p>
          <a:p>
            <a:r>
              <a:rPr lang="en-US" dirty="0" smtClean="0"/>
              <a:t>Louisiana SPA disapproval</a:t>
            </a:r>
          </a:p>
          <a:p>
            <a:r>
              <a:rPr lang="en-US" dirty="0" smtClean="0"/>
              <a:t>Texas deferral lifted; must address by end of 2015</a:t>
            </a:r>
            <a:endParaRPr lang="en-US" dirty="0"/>
          </a:p>
        </p:txBody>
      </p:sp>
    </p:spTree>
    <p:extLst>
      <p:ext uri="{BB962C8B-B14F-4D97-AF65-F5344CB8AC3E}">
        <p14:creationId xmlns:p14="http://schemas.microsoft.com/office/powerpoint/2010/main" val="1293336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Potential Donations from May 2014 Guidance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Example 1</a:t>
            </a:r>
          </a:p>
          <a:p>
            <a:pPr lvl="1"/>
            <a:r>
              <a:rPr lang="en-US" dirty="0" smtClean="0"/>
              <a:t>Private </a:t>
            </a:r>
            <a:r>
              <a:rPr lang="en-US" dirty="0"/>
              <a:t>hospital </a:t>
            </a:r>
            <a:r>
              <a:rPr lang="en-US" dirty="0" smtClean="0"/>
              <a:t>lease space from a government entity at </a:t>
            </a:r>
            <a:r>
              <a:rPr lang="en-US" dirty="0"/>
              <a:t>an amount above fair market </a:t>
            </a:r>
            <a:r>
              <a:rPr lang="en-US" dirty="0" smtClean="0"/>
              <a:t>value</a:t>
            </a:r>
          </a:p>
          <a:p>
            <a:pPr lvl="1"/>
            <a:r>
              <a:rPr lang="en-US" dirty="0" smtClean="0"/>
              <a:t>Government entity uses lease </a:t>
            </a:r>
            <a:r>
              <a:rPr lang="en-US" dirty="0"/>
              <a:t>payments </a:t>
            </a:r>
            <a:r>
              <a:rPr lang="en-US" dirty="0" smtClean="0"/>
              <a:t>to </a:t>
            </a:r>
            <a:r>
              <a:rPr lang="en-US" dirty="0"/>
              <a:t>fund </a:t>
            </a:r>
            <a:r>
              <a:rPr lang="en-US" dirty="0" smtClean="0"/>
              <a:t>IGTs for the non-Federal share </a:t>
            </a:r>
            <a:r>
              <a:rPr lang="en-US" dirty="0"/>
              <a:t>of Medicaid supplemental payments to </a:t>
            </a:r>
            <a:r>
              <a:rPr lang="en-US" dirty="0" smtClean="0"/>
              <a:t>the private hospital</a:t>
            </a:r>
            <a:endParaRPr lang="en-US" dirty="0"/>
          </a:p>
          <a:p>
            <a:r>
              <a:rPr lang="en-US" dirty="0" smtClean="0"/>
              <a:t>Example 2</a:t>
            </a:r>
          </a:p>
          <a:p>
            <a:pPr lvl="1"/>
            <a:r>
              <a:rPr lang="en-US" dirty="0" smtClean="0"/>
              <a:t>Government entity and private hospital enter public-private </a:t>
            </a:r>
            <a:r>
              <a:rPr lang="en-US" dirty="0"/>
              <a:t>partnership arrangement </a:t>
            </a:r>
            <a:endParaRPr lang="en-US" dirty="0" smtClean="0"/>
          </a:p>
          <a:p>
            <a:pPr lvl="1"/>
            <a:r>
              <a:rPr lang="en-US" dirty="0" smtClean="0"/>
              <a:t>government </a:t>
            </a:r>
            <a:r>
              <a:rPr lang="en-US" dirty="0"/>
              <a:t>entity </a:t>
            </a:r>
            <a:r>
              <a:rPr lang="en-US" dirty="0" smtClean="0"/>
              <a:t>terminate an existing </a:t>
            </a:r>
            <a:r>
              <a:rPr lang="en-US" dirty="0"/>
              <a:t>contract with </a:t>
            </a:r>
            <a:r>
              <a:rPr lang="en-US" dirty="0" smtClean="0"/>
              <a:t>a </a:t>
            </a:r>
            <a:r>
              <a:rPr lang="en-US" dirty="0"/>
              <a:t>non-profit </a:t>
            </a:r>
            <a:r>
              <a:rPr lang="en-US" dirty="0" smtClean="0"/>
              <a:t>organization for certain services</a:t>
            </a:r>
          </a:p>
          <a:p>
            <a:pPr lvl="1"/>
            <a:r>
              <a:rPr lang="en-US" dirty="0" smtClean="0"/>
              <a:t>private </a:t>
            </a:r>
            <a:r>
              <a:rPr lang="en-US" dirty="0"/>
              <a:t>hospital </a:t>
            </a:r>
            <a:r>
              <a:rPr lang="en-US" dirty="0" smtClean="0"/>
              <a:t>executes the same </a:t>
            </a:r>
            <a:r>
              <a:rPr lang="en-US" dirty="0"/>
              <a:t>contract with the same non-profit </a:t>
            </a:r>
            <a:r>
              <a:rPr lang="en-US" dirty="0" smtClean="0"/>
              <a:t>organization</a:t>
            </a:r>
          </a:p>
          <a:p>
            <a:pPr lvl="1"/>
            <a:r>
              <a:rPr lang="en-US" dirty="0" smtClean="0"/>
              <a:t>Government </a:t>
            </a:r>
            <a:r>
              <a:rPr lang="en-US" dirty="0"/>
              <a:t>entity </a:t>
            </a:r>
            <a:r>
              <a:rPr lang="en-US" dirty="0" smtClean="0"/>
              <a:t>sends an IGT to Medicaid agency to fund Medicaid payments to the private hospital</a:t>
            </a:r>
          </a:p>
          <a:p>
            <a:pPr lvl="1"/>
            <a:r>
              <a:rPr lang="en-US" dirty="0" smtClean="0"/>
              <a:t>IGT is </a:t>
            </a:r>
            <a:r>
              <a:rPr lang="en-US" dirty="0"/>
              <a:t>in an amount approximately equal to the amount that it would </a:t>
            </a:r>
            <a:r>
              <a:rPr lang="en-US" dirty="0" smtClean="0"/>
              <a:t>have spent </a:t>
            </a:r>
            <a:r>
              <a:rPr lang="en-US" dirty="0"/>
              <a:t>on the now terminated </a:t>
            </a:r>
            <a:r>
              <a:rPr lang="en-US" dirty="0" smtClean="0"/>
              <a:t>contract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35</a:t>
            </a:fld>
            <a:endParaRPr kumimoji="0" lang="en-US" dirty="0">
              <a:solidFill>
                <a:srgbClr val="FFFFFF"/>
              </a:solidFill>
            </a:endParaRPr>
          </a:p>
        </p:txBody>
      </p:sp>
    </p:spTree>
    <p:extLst>
      <p:ext uri="{BB962C8B-B14F-4D97-AF65-F5344CB8AC3E}">
        <p14:creationId xmlns:p14="http://schemas.microsoft.com/office/powerpoint/2010/main" val="1028090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 Payment without Permissible Source of Non-Federal Share</a:t>
            </a:r>
          </a:p>
        </p:txBody>
      </p:sp>
      <p:sp>
        <p:nvSpPr>
          <p:cNvPr id="3" name="Content Placeholder 2"/>
          <p:cNvSpPr>
            <a:spLocks noGrp="1"/>
          </p:cNvSpPr>
          <p:nvPr>
            <p:ph sz="quarter" idx="1"/>
          </p:nvPr>
        </p:nvSpPr>
        <p:spPr/>
        <p:txBody>
          <a:bodyPr/>
          <a:lstStyle/>
          <a:p>
            <a:pPr marL="0" indent="0">
              <a:buNone/>
            </a:pPr>
            <a:r>
              <a:rPr lang="en-US" dirty="0" smtClean="0"/>
              <a:t>Viable alternatives?</a:t>
            </a:r>
          </a:p>
          <a:p>
            <a:r>
              <a:rPr lang="en-US" dirty="0" smtClean="0"/>
              <a:t>General Revenues</a:t>
            </a:r>
            <a:endParaRPr lang="en-US" dirty="0"/>
          </a:p>
          <a:p>
            <a:r>
              <a:rPr lang="en-US" dirty="0"/>
              <a:t>Intergovernmental Transfers </a:t>
            </a:r>
            <a:endParaRPr lang="en-US" dirty="0" smtClean="0"/>
          </a:p>
          <a:p>
            <a:pPr lvl="1"/>
            <a:r>
              <a:rPr lang="en-US" dirty="0" smtClean="0"/>
              <a:t>Without impermissible public/private arrangement?</a:t>
            </a:r>
            <a:endParaRPr lang="en-US" dirty="0"/>
          </a:p>
          <a:p>
            <a:r>
              <a:rPr lang="en-US" dirty="0" smtClean="0"/>
              <a:t>Provider </a:t>
            </a:r>
            <a:r>
              <a:rPr lang="en-US" dirty="0"/>
              <a:t>Taxes </a:t>
            </a:r>
            <a:endParaRPr lang="en-US" dirty="0" smtClean="0"/>
          </a:p>
          <a:p>
            <a:r>
              <a:rPr lang="en-US" dirty="0" smtClean="0"/>
              <a:t>Non provider-related donations</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36</a:t>
            </a:fld>
            <a:endParaRPr kumimoji="0" lang="en-US" dirty="0">
              <a:solidFill>
                <a:srgbClr val="FFFFFF"/>
              </a:solidFill>
            </a:endParaRPr>
          </a:p>
        </p:txBody>
      </p:sp>
    </p:spTree>
    <p:extLst>
      <p:ext uri="{BB962C8B-B14F-4D97-AF65-F5344CB8AC3E}">
        <p14:creationId xmlns:p14="http://schemas.microsoft.com/office/powerpoint/2010/main" val="2203569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839676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Stakes are High</a:t>
            </a:r>
            <a:endParaRPr lang="en-US" dirty="0"/>
          </a:p>
        </p:txBody>
      </p:sp>
      <p:sp>
        <p:nvSpPr>
          <p:cNvPr id="4" name="Rectangle 3"/>
          <p:cNvSpPr/>
          <p:nvPr/>
        </p:nvSpPr>
        <p:spPr>
          <a:xfrm>
            <a:off x="682377" y="1636693"/>
            <a:ext cx="7334893" cy="954107"/>
          </a:xfrm>
          <a:prstGeom prst="rect">
            <a:avLst/>
          </a:prstGeom>
        </p:spPr>
        <p:txBody>
          <a:bodyPr wrap="none">
            <a:spAutoFit/>
          </a:bodyPr>
          <a:lstStyle/>
          <a:p>
            <a:pPr algn="ctr"/>
            <a:r>
              <a:rPr lang="en-US" sz="2400" b="1" dirty="0" smtClean="0">
                <a:latin typeface="+mj-lt"/>
              </a:rPr>
              <a:t>National Operating Margins</a:t>
            </a:r>
          </a:p>
          <a:p>
            <a:pPr algn="ctr"/>
            <a:r>
              <a:rPr lang="en-US" sz="1600" dirty="0" smtClean="0">
                <a:latin typeface="+mj-lt"/>
              </a:rPr>
              <a:t>Members of America’s Essential Hospitals vs. All Hospitals Nationwide FY2013</a:t>
            </a:r>
          </a:p>
          <a:p>
            <a:pPr algn="ctr"/>
            <a:endParaRPr lang="en-US" sz="1600" dirty="0"/>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38</a:t>
            </a:fld>
            <a:endParaRPr kumimoji="0" lang="en-US" dirty="0">
              <a:solidFill>
                <a:srgbClr val="FFFFFF"/>
              </a:solidFill>
            </a:endParaRPr>
          </a:p>
        </p:txBody>
      </p:sp>
      <p:pic>
        <p:nvPicPr>
          <p:cNvPr id="7" name="Picture 6"/>
          <p:cNvPicPr>
            <a:picLocks noChangeAspect="1"/>
          </p:cNvPicPr>
          <p:nvPr/>
        </p:nvPicPr>
        <p:blipFill>
          <a:blip r:embed="rId3"/>
          <a:stretch>
            <a:fillRect/>
          </a:stretch>
        </p:blipFill>
        <p:spPr>
          <a:xfrm>
            <a:off x="1066713" y="2590800"/>
            <a:ext cx="6872431" cy="3469576"/>
          </a:xfrm>
          <a:prstGeom prst="rect">
            <a:avLst/>
          </a:prstGeom>
        </p:spPr>
      </p:pic>
    </p:spTree>
    <p:extLst>
      <p:ext uri="{BB962C8B-B14F-4D97-AF65-F5344CB8AC3E}">
        <p14:creationId xmlns:p14="http://schemas.microsoft.com/office/powerpoint/2010/main" val="104035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39</a:t>
            </a:fld>
            <a:endParaRPr kumimoji="0" lang="en-US" dirty="0">
              <a:solidFill>
                <a:schemeClr val="tx2"/>
              </a:solidFill>
            </a:endParaRPr>
          </a:p>
        </p:txBody>
      </p:sp>
      <p:pic>
        <p:nvPicPr>
          <p:cNvPr id="3" name="Picture 2"/>
          <p:cNvPicPr>
            <a:picLocks noChangeAspect="1"/>
          </p:cNvPicPr>
          <p:nvPr/>
        </p:nvPicPr>
        <p:blipFill>
          <a:blip r:embed="rId2"/>
          <a:stretch>
            <a:fillRect/>
          </a:stretch>
        </p:blipFill>
        <p:spPr>
          <a:xfrm>
            <a:off x="2514600" y="1371600"/>
            <a:ext cx="4081953" cy="3057525"/>
          </a:xfrm>
          <a:prstGeom prst="rect">
            <a:avLst/>
          </a:prstGeom>
        </p:spPr>
      </p:pic>
    </p:spTree>
    <p:extLst>
      <p:ext uri="{BB962C8B-B14F-4D97-AF65-F5344CB8AC3E}">
        <p14:creationId xmlns:p14="http://schemas.microsoft.com/office/powerpoint/2010/main" val="3968836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29200"/>
          </a:xfrm>
        </p:spPr>
        <p:txBody>
          <a:bodyPr>
            <a:normAutofit/>
          </a:bodyPr>
          <a:lstStyle/>
          <a:p>
            <a:r>
              <a:rPr lang="en-US" dirty="0" smtClean="0"/>
              <a:t>Upper Payment Limits</a:t>
            </a:r>
            <a:endParaRPr lang="en-US" dirty="0"/>
          </a:p>
          <a:p>
            <a:pPr lvl="1"/>
            <a:r>
              <a:rPr lang="en-US" dirty="0"/>
              <a:t>Hospital/NF/Clinic UPLs:  </a:t>
            </a:r>
            <a:r>
              <a:rPr lang="en-US" u="sng" dirty="0"/>
              <a:t>Aggregate</a:t>
            </a:r>
            <a:r>
              <a:rPr lang="en-US" dirty="0"/>
              <a:t> rates must be no greater than </a:t>
            </a:r>
            <a:r>
              <a:rPr lang="en-US" b="1" dirty="0">
                <a:solidFill>
                  <a:schemeClr val="accent1">
                    <a:lumMod val="75000"/>
                  </a:schemeClr>
                </a:solidFill>
              </a:rPr>
              <a:t>Medicare</a:t>
            </a:r>
          </a:p>
          <a:p>
            <a:pPr lvl="2"/>
            <a:r>
              <a:rPr lang="en-US" dirty="0"/>
              <a:t>1. State-owned and operated providers</a:t>
            </a:r>
          </a:p>
          <a:p>
            <a:pPr lvl="2"/>
            <a:r>
              <a:rPr lang="en-US" dirty="0"/>
              <a:t>2. Non-state government providers</a:t>
            </a:r>
          </a:p>
          <a:p>
            <a:pPr lvl="2"/>
            <a:r>
              <a:rPr lang="en-US" dirty="0"/>
              <a:t>3. Private providers</a:t>
            </a:r>
          </a:p>
          <a:p>
            <a:pPr lvl="1"/>
            <a:r>
              <a:rPr lang="en-US" dirty="0" smtClean="0"/>
              <a:t>Professional </a:t>
            </a:r>
            <a:r>
              <a:rPr lang="en-US" dirty="0"/>
              <a:t>services:  No regulatory UPL</a:t>
            </a:r>
          </a:p>
          <a:p>
            <a:pPr lvl="2"/>
            <a:r>
              <a:rPr lang="en-US" dirty="0"/>
              <a:t>CMS policy limits payments to </a:t>
            </a:r>
            <a:r>
              <a:rPr lang="en-US" b="1" dirty="0" smtClean="0">
                <a:solidFill>
                  <a:schemeClr val="accent1">
                    <a:lumMod val="75000"/>
                  </a:schemeClr>
                </a:solidFill>
              </a:rPr>
              <a:t>Average Commercial Rate (ACR) </a:t>
            </a:r>
            <a:r>
              <a:rPr lang="en-US" b="1" dirty="0">
                <a:solidFill>
                  <a:schemeClr val="accent1">
                    <a:lumMod val="75000"/>
                  </a:schemeClr>
                </a:solidFill>
              </a:rPr>
              <a:t>or </a:t>
            </a:r>
            <a:r>
              <a:rPr lang="en-US" b="1" dirty="0" smtClean="0">
                <a:solidFill>
                  <a:schemeClr val="accent1">
                    <a:lumMod val="75000"/>
                  </a:schemeClr>
                </a:solidFill>
              </a:rPr>
              <a:t>Medicare</a:t>
            </a:r>
          </a:p>
          <a:p>
            <a:r>
              <a:rPr lang="en-US" sz="3000" dirty="0" smtClean="0"/>
              <a:t>Direct pay prohibition for services under managed care contract</a:t>
            </a:r>
            <a:endParaRPr lang="en-US" sz="3000" dirty="0"/>
          </a:p>
          <a:p>
            <a:endParaRPr lang="en-US" sz="2400" dirty="0"/>
          </a:p>
        </p:txBody>
      </p:sp>
      <p:sp>
        <p:nvSpPr>
          <p:cNvPr id="2" name="Title 1"/>
          <p:cNvSpPr>
            <a:spLocks noGrp="1"/>
          </p:cNvSpPr>
          <p:nvPr>
            <p:ph type="title"/>
          </p:nvPr>
        </p:nvSpPr>
        <p:spPr/>
        <p:txBody>
          <a:bodyPr>
            <a:normAutofit fontScale="90000"/>
          </a:bodyPr>
          <a:lstStyle/>
          <a:p>
            <a:r>
              <a:rPr lang="en-US" dirty="0" smtClean="0"/>
              <a:t>Refresher: Rules Governing “UPL” Payments</a:t>
            </a:r>
            <a:endParaRPr lang="en-US" dirty="0"/>
          </a:p>
        </p:txBody>
      </p:sp>
      <p:sp>
        <p:nvSpPr>
          <p:cNvPr id="16" name="Slide Number Placeholder 15"/>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1130973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pPr marL="0" indent="0" algn="ctr">
              <a:buNone/>
            </a:pPr>
            <a:endParaRPr lang="en-US" dirty="0" smtClean="0"/>
          </a:p>
          <a:p>
            <a:pPr marL="0" indent="0" algn="ctr">
              <a:buNone/>
            </a:pPr>
            <a:endParaRPr lang="en-US" dirty="0"/>
          </a:p>
          <a:p>
            <a:pPr marL="0" indent="0" algn="ctr">
              <a:buNone/>
            </a:pPr>
            <a:r>
              <a:rPr lang="en-US" sz="3500" dirty="0" smtClean="0"/>
              <a:t>Sarah Mutinsky</a:t>
            </a:r>
          </a:p>
          <a:p>
            <a:pPr marL="0" indent="0" algn="ctr">
              <a:buNone/>
            </a:pPr>
            <a:r>
              <a:rPr lang="en-US" sz="3500" dirty="0" smtClean="0"/>
              <a:t>smutinsky@eymanlaw.com</a:t>
            </a:r>
          </a:p>
          <a:p>
            <a:pPr marL="0" indent="0" algn="ctr">
              <a:buNone/>
            </a:pPr>
            <a:r>
              <a:rPr lang="en-US" sz="3500" dirty="0" smtClean="0"/>
              <a:t>(202) 567-6202</a:t>
            </a:r>
          </a:p>
          <a:p>
            <a:pPr marL="0" indent="0">
              <a:buNone/>
            </a:pPr>
            <a:endParaRPr lang="en-US" dirty="0"/>
          </a:p>
          <a:p>
            <a:pPr marL="0" indent="0">
              <a:buNone/>
            </a:pPr>
            <a:endParaRPr lang="en-US" dirty="0" smtClean="0"/>
          </a:p>
          <a:p>
            <a:pPr marL="0" indent="0">
              <a:buNone/>
            </a:pPr>
            <a:r>
              <a:rPr lang="en-US" sz="2000" dirty="0" smtClean="0"/>
              <a:t>Eyman Associates</a:t>
            </a:r>
          </a:p>
          <a:p>
            <a:pPr marL="0" indent="0">
              <a:buNone/>
            </a:pPr>
            <a:r>
              <a:rPr lang="en-US" sz="2000" dirty="0" smtClean="0"/>
              <a:t>810 First Street NE</a:t>
            </a:r>
          </a:p>
          <a:p>
            <a:pPr marL="0" indent="0">
              <a:buNone/>
            </a:pPr>
            <a:r>
              <a:rPr lang="en-US" sz="2000" dirty="0" smtClean="0"/>
              <a:t>Suite 201</a:t>
            </a:r>
          </a:p>
          <a:p>
            <a:pPr marL="0" indent="0">
              <a:buNone/>
            </a:pPr>
            <a:r>
              <a:rPr lang="en-US" sz="2000" dirty="0" smtClean="0"/>
              <a:t>Washington, DC 20002</a:t>
            </a:r>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368" y="4343400"/>
            <a:ext cx="1703832" cy="588264"/>
          </a:xfrm>
          <a:prstGeom prst="rect">
            <a:avLst/>
          </a:prstGeom>
        </p:spPr>
      </p:pic>
      <p:sp>
        <p:nvSpPr>
          <p:cNvPr id="5" name="Slide Number Placeholder 2"/>
          <p:cNvSpPr>
            <a:spLocks noGrp="1"/>
          </p:cNvSpPr>
          <p:nvPr>
            <p:ph type="sldNum" sz="quarter" idx="12"/>
          </p:nvPr>
        </p:nvSpPr>
        <p:spPr bwMode="auto">
          <a:xfrm>
            <a:off x="0" y="1272222"/>
            <a:ext cx="533400" cy="244476"/>
          </a:xfrm>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fontAlgn="base">
              <a:spcBef>
                <a:spcPct val="0"/>
              </a:spcBef>
              <a:spcAft>
                <a:spcPct val="0"/>
              </a:spcAft>
              <a:defRPr/>
            </a:pPr>
            <a:fld id="{30ABA328-C479-4648-B68B-FE52287087A7}" type="slidenum">
              <a:rPr lang="en-US" smtClean="0"/>
              <a:pPr fontAlgn="base">
                <a:spcBef>
                  <a:spcPct val="0"/>
                </a:spcBef>
                <a:spcAft>
                  <a:spcPct val="0"/>
                </a:spcAft>
                <a:defRPr/>
              </a:pPr>
              <a:t>40</a:t>
            </a:fld>
            <a:endParaRPr lang="en-US" dirty="0" smtClean="0"/>
          </a:p>
        </p:txBody>
      </p:sp>
    </p:spTree>
    <p:extLst>
      <p:ext uri="{BB962C8B-B14F-4D97-AF65-F5344CB8AC3E}">
        <p14:creationId xmlns:p14="http://schemas.microsoft.com/office/powerpoint/2010/main" val="2563806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CMS Accountability Initiative (2013)</a:t>
            </a:r>
            <a:endParaRPr lang="en-US" dirty="0"/>
          </a:p>
        </p:txBody>
      </p:sp>
      <p:sp>
        <p:nvSpPr>
          <p:cNvPr id="5" name="Content Placeholder 4"/>
          <p:cNvSpPr>
            <a:spLocks noGrp="1"/>
          </p:cNvSpPr>
          <p:nvPr>
            <p:ph sz="quarter" idx="1"/>
          </p:nvPr>
        </p:nvSpPr>
        <p:spPr>
          <a:xfrm>
            <a:off x="228599" y="1600200"/>
            <a:ext cx="6369549" cy="5105400"/>
          </a:xfrm>
        </p:spPr>
        <p:txBody>
          <a:bodyPr>
            <a:normAutofit fontScale="92500" lnSpcReduction="10000"/>
          </a:bodyPr>
          <a:lstStyle/>
          <a:p>
            <a:r>
              <a:rPr lang="en-US" dirty="0" smtClean="0"/>
              <a:t>First time states required to submit annual UPL demonstrations</a:t>
            </a:r>
          </a:p>
          <a:p>
            <a:pPr lvl="1"/>
            <a:r>
              <a:rPr lang="en-US" dirty="0" smtClean="0"/>
              <a:t>Inpatient &amp; outpatient hospital, nursing facilities, physician/practitioners, clinics, etc.</a:t>
            </a:r>
          </a:p>
          <a:p>
            <a:pPr lvl="1"/>
            <a:r>
              <a:rPr lang="en-US" dirty="0" smtClean="0"/>
              <a:t>Provider-specific reporting</a:t>
            </a:r>
          </a:p>
          <a:p>
            <a:pPr lvl="1"/>
            <a:r>
              <a:rPr lang="en-US" dirty="0" smtClean="0"/>
              <a:t>Includes source of non-federal share funding</a:t>
            </a:r>
          </a:p>
          <a:p>
            <a:r>
              <a:rPr lang="en-US" dirty="0" smtClean="0"/>
              <a:t>First time published CMS guidance on how to calculate the UPLs</a:t>
            </a:r>
          </a:p>
          <a:p>
            <a:r>
              <a:rPr lang="en-US" dirty="0" smtClean="0"/>
              <a:t>Contractor engaged to organize and analyze the data</a:t>
            </a:r>
          </a:p>
          <a:p>
            <a:endParaRPr lang="en-US" dirty="0"/>
          </a:p>
        </p:txBody>
      </p:sp>
      <p:pic>
        <p:nvPicPr>
          <p:cNvPr id="6" name="Picture 5"/>
          <p:cNvPicPr>
            <a:picLocks noChangeAspect="1"/>
          </p:cNvPicPr>
          <p:nvPr/>
        </p:nvPicPr>
        <p:blipFill>
          <a:blip r:embed="rId3"/>
          <a:stretch>
            <a:fillRect/>
          </a:stretch>
        </p:blipFill>
        <p:spPr>
          <a:xfrm>
            <a:off x="6598149" y="1571297"/>
            <a:ext cx="2545851" cy="3286312"/>
          </a:xfrm>
          <a:prstGeom prst="rect">
            <a:avLst/>
          </a:prstGeom>
        </p:spPr>
      </p:pic>
    </p:spTree>
    <p:extLst>
      <p:ext uri="{BB962C8B-B14F-4D97-AF65-F5344CB8AC3E}">
        <p14:creationId xmlns:p14="http://schemas.microsoft.com/office/powerpoint/2010/main" val="115860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555"/>
            <a:ext cx="8229600" cy="1323439"/>
          </a:xfrm>
        </p:spPr>
        <p:txBody>
          <a:bodyPr>
            <a:spAutoFit/>
          </a:bodyPr>
          <a:lstStyle/>
          <a:p>
            <a:r>
              <a:rPr lang="en-US" sz="4000" dirty="0" smtClean="0"/>
              <a:t>Reminder Interaction of UPL &amp; DSH Payments</a:t>
            </a:r>
          </a:p>
        </p:txBody>
      </p:sp>
      <p:sp>
        <p:nvSpPr>
          <p:cNvPr id="24" name="Slide Number Placeholder 4"/>
          <p:cNvSpPr>
            <a:spLocks noGrp="1"/>
          </p:cNvSpPr>
          <p:nvPr>
            <p:ph type="sldNum" sz="quarter" idx="11"/>
          </p:nvPr>
        </p:nvSpPr>
        <p:spPr>
          <a:xfrm>
            <a:off x="274320" y="6324600"/>
            <a:ext cx="8595360" cy="228600"/>
          </a:xfrm>
        </p:spPr>
        <p:txBody>
          <a:bodyPr/>
          <a:lstStyle/>
          <a:p>
            <a:pPr>
              <a:defRPr/>
            </a:pPr>
            <a:fld id="{86E2DFDD-78A0-4F1A-96CE-8B6E2CEFD0B3}" type="slidenum">
              <a:rPr lang="en-US"/>
              <a:pPr>
                <a:defRPr/>
              </a:pPr>
              <a:t>6</a:t>
            </a:fld>
            <a:endParaRPr lang="en-US" sz="1400" dirty="0"/>
          </a:p>
        </p:txBody>
      </p:sp>
      <p:graphicFrame>
        <p:nvGraphicFramePr>
          <p:cNvPr id="17" name="Object 5"/>
          <p:cNvGraphicFramePr>
            <a:graphicFrameLocks noGrp="1" noChangeAspect="1"/>
          </p:cNvGraphicFramePr>
          <p:nvPr>
            <p:ph sz="half" idx="1"/>
            <p:extLst>
              <p:ext uri="{D42A27DB-BD31-4B8C-83A1-F6EECF244321}">
                <p14:modId xmlns:p14="http://schemas.microsoft.com/office/powerpoint/2010/main" val="1693378818"/>
              </p:ext>
            </p:extLst>
          </p:nvPr>
        </p:nvGraphicFramePr>
        <p:xfrm>
          <a:off x="1825040" y="1524000"/>
          <a:ext cx="6709360" cy="4419600"/>
        </p:xfrm>
        <a:graphic>
          <a:graphicData uri="http://schemas.openxmlformats.org/presentationml/2006/ole">
            <mc:AlternateContent xmlns:mc="http://schemas.openxmlformats.org/markup-compatibility/2006">
              <mc:Choice xmlns:v="urn:schemas-microsoft-com:vml" Requires="v">
                <p:oleObj spid="_x0000_s1056" name="Chart" r:id="rId4" imgW="6029257" imgH="3971925" progId="MSGraph.Chart.8">
                  <p:embed followColorScheme="full"/>
                </p:oleObj>
              </mc:Choice>
              <mc:Fallback>
                <p:oleObj name="Chart" r:id="rId4" imgW="6029257" imgH="3971925" progId="MSGraph.Chart.8">
                  <p:embed followColorScheme="full"/>
                  <p:pic>
                    <p:nvPicPr>
                      <p:cNvPr id="0" name=""/>
                      <p:cNvPicPr>
                        <a:picLocks noChangeAspect="1" noChangeArrowheads="1"/>
                      </p:cNvPicPr>
                      <p:nvPr/>
                    </p:nvPicPr>
                    <p:blipFill>
                      <a:blip r:embed="rId5"/>
                      <a:srcRect/>
                      <a:stretch>
                        <a:fillRect/>
                      </a:stretch>
                    </p:blipFill>
                    <p:spPr bwMode="auto">
                      <a:xfrm>
                        <a:off x="1825040" y="1524000"/>
                        <a:ext cx="670936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pic>
                </p:oleObj>
              </mc:Fallback>
            </mc:AlternateContent>
          </a:graphicData>
        </a:graphic>
      </p:graphicFrame>
      <p:sp>
        <p:nvSpPr>
          <p:cNvPr id="19" name="Text Box 6"/>
          <p:cNvSpPr txBox="1">
            <a:spLocks noChangeArrowheads="1"/>
          </p:cNvSpPr>
          <p:nvPr/>
        </p:nvSpPr>
        <p:spPr bwMode="auto">
          <a:xfrm>
            <a:off x="228600" y="3124200"/>
            <a:ext cx="1792478" cy="338554"/>
          </a:xfrm>
          <a:prstGeom prst="rect">
            <a:avLst/>
          </a:prstGeom>
          <a:noFill/>
          <a:ln w="9525">
            <a:noFill/>
            <a:miter lim="800000"/>
            <a:headEnd/>
            <a:tailEnd/>
          </a:ln>
          <a:effectLst/>
        </p:spPr>
        <p:txBody>
          <a:bodyPr wrap="none">
            <a:spAutoFit/>
          </a:bodyPr>
          <a:lstStyle/>
          <a:p>
            <a:r>
              <a:rPr lang="en-US" sz="1600" b="1" dirty="0">
                <a:ea typeface="ヒラギノ角ゴ Pro W3"/>
                <a:cs typeface="ヒラギノ角ゴ Pro W3"/>
              </a:rPr>
              <a:t>Cost of Services</a:t>
            </a:r>
          </a:p>
        </p:txBody>
      </p:sp>
      <p:sp>
        <p:nvSpPr>
          <p:cNvPr id="25" name="Text Box 9"/>
          <p:cNvSpPr txBox="1">
            <a:spLocks noChangeArrowheads="1"/>
          </p:cNvSpPr>
          <p:nvPr/>
        </p:nvSpPr>
        <p:spPr bwMode="auto">
          <a:xfrm>
            <a:off x="3194126" y="4215825"/>
            <a:ext cx="844550" cy="584775"/>
          </a:xfrm>
          <a:prstGeom prst="rect">
            <a:avLst/>
          </a:prstGeom>
          <a:noFill/>
          <a:ln w="9525">
            <a:noFill/>
            <a:miter lim="800000"/>
            <a:headEnd/>
            <a:tailEnd/>
          </a:ln>
          <a:effectLst/>
        </p:spPr>
        <p:txBody>
          <a:bodyPr>
            <a:spAutoFit/>
          </a:bodyPr>
          <a:lstStyle/>
          <a:p>
            <a:r>
              <a:rPr lang="en-US" sz="1600" b="1" dirty="0">
                <a:ea typeface="ヒラギノ角ゴ Pro W3"/>
                <a:cs typeface="ヒラギノ角ゴ Pro W3"/>
              </a:rPr>
              <a:t>Base</a:t>
            </a:r>
          </a:p>
          <a:p>
            <a:r>
              <a:rPr lang="en-US" sz="1600" b="1" dirty="0">
                <a:ea typeface="ヒラギノ角ゴ Pro W3"/>
                <a:cs typeface="ヒラギノ角ゴ Pro W3"/>
              </a:rPr>
              <a:t>Pmt</a:t>
            </a:r>
          </a:p>
        </p:txBody>
      </p:sp>
      <p:sp>
        <p:nvSpPr>
          <p:cNvPr id="26" name="Text Box 10"/>
          <p:cNvSpPr txBox="1">
            <a:spLocks noChangeArrowheads="1"/>
          </p:cNvSpPr>
          <p:nvPr/>
        </p:nvSpPr>
        <p:spPr bwMode="auto">
          <a:xfrm>
            <a:off x="6394526" y="3886200"/>
            <a:ext cx="615874" cy="338554"/>
          </a:xfrm>
          <a:prstGeom prst="rect">
            <a:avLst/>
          </a:prstGeom>
          <a:noFill/>
          <a:ln w="9525">
            <a:noFill/>
            <a:miter lim="800000"/>
            <a:headEnd/>
            <a:tailEnd/>
          </a:ln>
          <a:effectLst/>
        </p:spPr>
        <p:txBody>
          <a:bodyPr wrap="none">
            <a:spAutoFit/>
          </a:bodyPr>
          <a:lstStyle/>
          <a:p>
            <a:r>
              <a:rPr lang="en-US" sz="1600" b="1" dirty="0">
                <a:solidFill>
                  <a:schemeClr val="bg1"/>
                </a:solidFill>
                <a:ea typeface="ヒラギノ角ゴ Pro W3"/>
                <a:cs typeface="ヒラギノ角ゴ Pro W3"/>
              </a:rPr>
              <a:t>DSH</a:t>
            </a:r>
          </a:p>
        </p:txBody>
      </p:sp>
      <p:sp>
        <p:nvSpPr>
          <p:cNvPr id="27" name="Line 11"/>
          <p:cNvSpPr>
            <a:spLocks noChangeShapeType="1"/>
          </p:cNvSpPr>
          <p:nvPr/>
        </p:nvSpPr>
        <p:spPr bwMode="auto">
          <a:xfrm>
            <a:off x="2041525" y="3275012"/>
            <a:ext cx="5578475" cy="1588"/>
          </a:xfrm>
          <a:prstGeom prst="line">
            <a:avLst/>
          </a:prstGeom>
          <a:noFill/>
          <a:ln w="9525">
            <a:solidFill>
              <a:schemeClr val="tx1"/>
            </a:solidFill>
            <a:prstDash val="dash"/>
            <a:round/>
            <a:headEnd/>
            <a:tailEnd/>
          </a:ln>
          <a:effectLst/>
        </p:spPr>
        <p:txBody>
          <a:bodyPr/>
          <a:lstStyle/>
          <a:p>
            <a:endParaRPr lang="en-US" dirty="0"/>
          </a:p>
        </p:txBody>
      </p:sp>
      <p:sp>
        <p:nvSpPr>
          <p:cNvPr id="28" name="Text Box 13"/>
          <p:cNvSpPr txBox="1">
            <a:spLocks noChangeArrowheads="1"/>
          </p:cNvSpPr>
          <p:nvPr/>
        </p:nvSpPr>
        <p:spPr bwMode="auto">
          <a:xfrm>
            <a:off x="339500" y="2209800"/>
            <a:ext cx="1447799" cy="338554"/>
          </a:xfrm>
          <a:prstGeom prst="rect">
            <a:avLst/>
          </a:prstGeom>
          <a:noFill/>
          <a:ln w="9525" algn="ctr">
            <a:noFill/>
            <a:miter lim="800000"/>
            <a:headEnd/>
            <a:tailEnd/>
          </a:ln>
          <a:effectLst/>
        </p:spPr>
        <p:txBody>
          <a:bodyPr wrap="square">
            <a:spAutoFit/>
          </a:bodyPr>
          <a:lstStyle/>
          <a:p>
            <a:r>
              <a:rPr lang="en-US" sz="1600" b="1" dirty="0" smtClean="0">
                <a:ea typeface="ヒラギノ角ゴ Pro W3"/>
                <a:cs typeface="ヒラギノ角ゴ Pro W3"/>
              </a:rPr>
              <a:t>UPL</a:t>
            </a:r>
            <a:endParaRPr lang="en-US" sz="1600" b="1" dirty="0">
              <a:ea typeface="ヒラギノ角ゴ Pro W3"/>
              <a:cs typeface="ヒラギノ角ゴ Pro W3"/>
            </a:endParaRPr>
          </a:p>
        </p:txBody>
      </p:sp>
      <p:sp>
        <p:nvSpPr>
          <p:cNvPr id="29" name="Line 15"/>
          <p:cNvSpPr>
            <a:spLocks noChangeShapeType="1"/>
          </p:cNvSpPr>
          <p:nvPr/>
        </p:nvSpPr>
        <p:spPr bwMode="auto">
          <a:xfrm>
            <a:off x="2057400" y="2386013"/>
            <a:ext cx="5578475" cy="1588"/>
          </a:xfrm>
          <a:prstGeom prst="line">
            <a:avLst/>
          </a:prstGeom>
          <a:noFill/>
          <a:ln w="9525">
            <a:solidFill>
              <a:schemeClr val="tx1"/>
            </a:solidFill>
            <a:prstDash val="dash"/>
            <a:round/>
            <a:headEnd/>
            <a:tailEnd/>
          </a:ln>
          <a:effectLst/>
        </p:spPr>
        <p:txBody>
          <a:bodyPr/>
          <a:lstStyle/>
          <a:p>
            <a:endParaRPr lang="en-US" dirty="0"/>
          </a:p>
        </p:txBody>
      </p:sp>
      <p:sp>
        <p:nvSpPr>
          <p:cNvPr id="30" name="Text Box 16"/>
          <p:cNvSpPr txBox="1">
            <a:spLocks noChangeArrowheads="1"/>
          </p:cNvSpPr>
          <p:nvPr/>
        </p:nvSpPr>
        <p:spPr bwMode="auto">
          <a:xfrm>
            <a:off x="3270326" y="2514600"/>
            <a:ext cx="593432" cy="338554"/>
          </a:xfrm>
          <a:prstGeom prst="rect">
            <a:avLst/>
          </a:prstGeom>
          <a:noFill/>
          <a:ln w="9525">
            <a:noFill/>
            <a:miter lim="800000"/>
            <a:headEnd/>
            <a:tailEnd/>
          </a:ln>
          <a:effectLst/>
        </p:spPr>
        <p:txBody>
          <a:bodyPr wrap="none">
            <a:spAutoFit/>
          </a:bodyPr>
          <a:lstStyle/>
          <a:p>
            <a:r>
              <a:rPr lang="en-US" sz="1600" b="1" dirty="0">
                <a:solidFill>
                  <a:schemeClr val="bg1"/>
                </a:solidFill>
                <a:ea typeface="ヒラギノ角ゴ Pro W3"/>
                <a:cs typeface="ヒラギノ角ゴ Pro W3"/>
              </a:rPr>
              <a:t>UPL</a:t>
            </a:r>
          </a:p>
        </p:txBody>
      </p:sp>
      <p:sp>
        <p:nvSpPr>
          <p:cNvPr id="31" name="Text Box 17"/>
          <p:cNvSpPr txBox="1">
            <a:spLocks noChangeArrowheads="1"/>
          </p:cNvSpPr>
          <p:nvPr/>
        </p:nvSpPr>
        <p:spPr bwMode="auto">
          <a:xfrm>
            <a:off x="2913744" y="3395246"/>
            <a:ext cx="1341521" cy="338554"/>
          </a:xfrm>
          <a:prstGeom prst="rect">
            <a:avLst/>
          </a:prstGeom>
          <a:solidFill>
            <a:schemeClr val="bg1">
              <a:alpha val="43000"/>
            </a:schemeClr>
          </a:solidFill>
          <a:ln w="9525" algn="ctr">
            <a:noFill/>
            <a:miter lim="800000"/>
            <a:headEnd/>
            <a:tailEnd/>
          </a:ln>
          <a:effectLst/>
        </p:spPr>
        <p:txBody>
          <a:bodyPr wrap="none">
            <a:spAutoFit/>
          </a:bodyPr>
          <a:lstStyle/>
          <a:p>
            <a:r>
              <a:rPr lang="en-US" sz="1600" b="1" dirty="0">
                <a:ea typeface="ヒラギノ角ゴ Pro W3"/>
                <a:cs typeface="ヒラギノ角ゴ Pro W3"/>
              </a:rPr>
              <a:t>UPL or DSH</a:t>
            </a:r>
          </a:p>
        </p:txBody>
      </p:sp>
      <p:sp>
        <p:nvSpPr>
          <p:cNvPr id="32" name="Text Box 9"/>
          <p:cNvSpPr txBox="1">
            <a:spLocks noChangeArrowheads="1"/>
          </p:cNvSpPr>
          <p:nvPr/>
        </p:nvSpPr>
        <p:spPr bwMode="auto">
          <a:xfrm>
            <a:off x="6242050" y="5080170"/>
            <a:ext cx="1377950" cy="338554"/>
          </a:xfrm>
          <a:prstGeom prst="rect">
            <a:avLst/>
          </a:prstGeom>
          <a:noFill/>
          <a:ln w="9525">
            <a:noFill/>
            <a:miter lim="800000"/>
            <a:headEnd/>
            <a:tailEnd/>
          </a:ln>
          <a:effectLst/>
        </p:spPr>
        <p:txBody>
          <a:bodyPr wrap="square">
            <a:spAutoFit/>
          </a:bodyPr>
          <a:lstStyle/>
          <a:p>
            <a:r>
              <a:rPr lang="en-US" sz="1600" b="1" dirty="0" smtClean="0">
                <a:ea typeface="ヒラギノ角ゴ Pro W3"/>
                <a:cs typeface="ヒラギノ角ゴ Pro W3"/>
              </a:rPr>
              <a:t>Self Pay</a:t>
            </a:r>
            <a:endParaRPr lang="en-US" sz="1600" b="1" dirty="0">
              <a:ea typeface="ヒラギノ角ゴ Pro W3"/>
              <a:cs typeface="ヒラギノ角ゴ Pro W3"/>
            </a:endParaRPr>
          </a:p>
        </p:txBody>
      </p:sp>
    </p:spTree>
    <p:extLst>
      <p:ext uri="{BB962C8B-B14F-4D97-AF65-F5344CB8AC3E}">
        <p14:creationId xmlns:p14="http://schemas.microsoft.com/office/powerpoint/2010/main" val="2765799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New Agency and Legislative Scrutiny</a:t>
            </a:r>
            <a:endParaRPr lang="en-US" dirty="0"/>
          </a:p>
        </p:txBody>
      </p:sp>
      <p:sp>
        <p:nvSpPr>
          <p:cNvPr id="3" name="Title 2"/>
          <p:cNvSpPr>
            <a:spLocks noGrp="1"/>
          </p:cNvSpPr>
          <p:nvPr>
            <p:ph type="title"/>
          </p:nvPr>
        </p:nvSpPr>
        <p:spPr/>
        <p:txBody>
          <a:bodyPr>
            <a:noAutofit/>
          </a:bodyPr>
          <a:lstStyle/>
          <a:p>
            <a:r>
              <a:rPr lang="en-US" sz="3800" dirty="0" smtClean="0"/>
              <a:t>Medicaid Non-DSH Supplemental Payments</a:t>
            </a:r>
            <a:endParaRPr lang="en-US" sz="3800" dirty="0"/>
          </a:p>
        </p:txBody>
      </p:sp>
    </p:spTree>
    <p:extLst>
      <p:ext uri="{BB962C8B-B14F-4D97-AF65-F5344CB8AC3E}">
        <p14:creationId xmlns:p14="http://schemas.microsoft.com/office/powerpoint/2010/main" val="3619650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8</a:t>
            </a:fld>
            <a:endParaRPr kumimoji="0" lang="en-US" dirty="0">
              <a:solidFill>
                <a:schemeClr val="tx2"/>
              </a:solidFill>
            </a:endParaRPr>
          </a:p>
        </p:txBody>
      </p:sp>
      <p:pic>
        <p:nvPicPr>
          <p:cNvPr id="3" name="Picture 2"/>
          <p:cNvPicPr>
            <a:picLocks noChangeAspect="1"/>
          </p:cNvPicPr>
          <p:nvPr/>
        </p:nvPicPr>
        <p:blipFill>
          <a:blip r:embed="rId2"/>
          <a:stretch>
            <a:fillRect/>
          </a:stretch>
        </p:blipFill>
        <p:spPr>
          <a:xfrm>
            <a:off x="3533775" y="2328862"/>
            <a:ext cx="2076450" cy="2200275"/>
          </a:xfrm>
          <a:prstGeom prst="rect">
            <a:avLst/>
          </a:prstGeom>
        </p:spPr>
      </p:pic>
      <p:pic>
        <p:nvPicPr>
          <p:cNvPr id="5" name="Picture 4"/>
          <p:cNvPicPr>
            <a:picLocks noChangeAspect="1"/>
          </p:cNvPicPr>
          <p:nvPr/>
        </p:nvPicPr>
        <p:blipFill>
          <a:blip r:embed="rId3"/>
          <a:stretch>
            <a:fillRect/>
          </a:stretch>
        </p:blipFill>
        <p:spPr>
          <a:xfrm>
            <a:off x="370196" y="457200"/>
            <a:ext cx="3190875" cy="1428750"/>
          </a:xfrm>
          <a:prstGeom prst="rect">
            <a:avLst/>
          </a:prstGeom>
        </p:spPr>
      </p:pic>
      <p:pic>
        <p:nvPicPr>
          <p:cNvPr id="6" name="Picture 5"/>
          <p:cNvPicPr>
            <a:picLocks noChangeAspect="1"/>
          </p:cNvPicPr>
          <p:nvPr/>
        </p:nvPicPr>
        <p:blipFill>
          <a:blip r:embed="rId4">
            <a:clrChange>
              <a:clrFrom>
                <a:srgbClr val="ECECED"/>
              </a:clrFrom>
              <a:clrTo>
                <a:srgbClr val="ECECED">
                  <a:alpha val="0"/>
                </a:srgbClr>
              </a:clrTo>
            </a:clrChange>
          </a:blip>
          <a:stretch>
            <a:fillRect/>
          </a:stretch>
        </p:blipFill>
        <p:spPr>
          <a:xfrm>
            <a:off x="289446" y="4540510"/>
            <a:ext cx="3113715" cy="1295400"/>
          </a:xfrm>
          <a:prstGeom prst="rect">
            <a:avLst/>
          </a:prstGeom>
        </p:spPr>
      </p:pic>
      <p:pic>
        <p:nvPicPr>
          <p:cNvPr id="8" name="Picture 7"/>
          <p:cNvPicPr>
            <a:picLocks noChangeAspect="1"/>
          </p:cNvPicPr>
          <p:nvPr/>
        </p:nvPicPr>
        <p:blipFill>
          <a:blip r:embed="rId5"/>
          <a:stretch>
            <a:fillRect/>
          </a:stretch>
        </p:blipFill>
        <p:spPr>
          <a:xfrm>
            <a:off x="5791200" y="895350"/>
            <a:ext cx="2847975" cy="990600"/>
          </a:xfrm>
          <a:prstGeom prst="rect">
            <a:avLst/>
          </a:prstGeom>
        </p:spPr>
      </p:pic>
      <p:pic>
        <p:nvPicPr>
          <p:cNvPr id="9" name="Picture 8"/>
          <p:cNvPicPr>
            <a:picLocks noChangeAspect="1"/>
          </p:cNvPicPr>
          <p:nvPr/>
        </p:nvPicPr>
        <p:blipFill>
          <a:blip r:embed="rId6"/>
          <a:stretch>
            <a:fillRect/>
          </a:stretch>
        </p:blipFill>
        <p:spPr>
          <a:xfrm>
            <a:off x="6262687" y="4578610"/>
            <a:ext cx="1905000" cy="1257300"/>
          </a:xfrm>
          <a:prstGeom prst="rect">
            <a:avLst/>
          </a:prstGeom>
        </p:spPr>
      </p:pic>
    </p:spTree>
    <p:extLst>
      <p:ext uri="{BB962C8B-B14F-4D97-AF65-F5344CB8AC3E}">
        <p14:creationId xmlns:p14="http://schemas.microsoft.com/office/powerpoint/2010/main" val="3447463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457200"/>
            <a:ext cx="8153400" cy="990600"/>
          </a:xfrm>
        </p:spPr>
        <p:txBody>
          <a:bodyPr>
            <a:normAutofit fontScale="90000"/>
          </a:bodyPr>
          <a:lstStyle/>
          <a:p>
            <a:r>
              <a:rPr lang="en-US" sz="4000" dirty="0" smtClean="0"/>
              <a:t>MACPAC Dissatisfied with CMS Accountability</a:t>
            </a:r>
            <a:r>
              <a:rPr lang="en-US" dirty="0"/>
              <a:t/>
            </a:r>
            <a:br>
              <a:rPr lang="en-US" dirty="0"/>
            </a:br>
            <a:endParaRPr lang="en-US" dirty="0"/>
          </a:p>
        </p:txBody>
      </p:sp>
      <p:sp>
        <p:nvSpPr>
          <p:cNvPr id="6" name="Content Placeholder 5"/>
          <p:cNvSpPr>
            <a:spLocks noGrp="1"/>
          </p:cNvSpPr>
          <p:nvPr>
            <p:ph sz="quarter" idx="2"/>
          </p:nvPr>
        </p:nvSpPr>
        <p:spPr>
          <a:xfrm>
            <a:off x="266700" y="1676400"/>
            <a:ext cx="8714159" cy="4572000"/>
          </a:xfrm>
        </p:spPr>
        <p:txBody>
          <a:bodyPr>
            <a:normAutofit/>
          </a:bodyPr>
          <a:lstStyle/>
          <a:p>
            <a:r>
              <a:rPr lang="en-US" sz="2800" b="1" dirty="0" smtClean="0"/>
              <a:t>March 2012: </a:t>
            </a:r>
            <a:r>
              <a:rPr lang="en-US" sz="2800" dirty="0" smtClean="0"/>
              <a:t>“State Approaches for Financing Medicaid”</a:t>
            </a:r>
          </a:p>
          <a:p>
            <a:r>
              <a:rPr lang="en-US" sz="2800" b="1" dirty="0" smtClean="0"/>
              <a:t>March 2014: </a:t>
            </a:r>
            <a:r>
              <a:rPr lang="en-US" sz="2800" dirty="0" smtClean="0"/>
              <a:t>“Examining the Policy Implications of Medicaid Non-Disproportionate Share Hospital Supplemental Payments”</a:t>
            </a:r>
          </a:p>
        </p:txBody>
      </p:sp>
      <p:sp>
        <p:nvSpPr>
          <p:cNvPr id="4" name="Slide Number Placeholder 3"/>
          <p:cNvSpPr>
            <a:spLocks noGrp="1"/>
          </p:cNvSpPr>
          <p:nvPr>
            <p:ph type="sldNum" sz="quarter" idx="16"/>
          </p:nvPr>
        </p:nvSpPr>
        <p:spPr/>
        <p:txBody>
          <a:bodyPr>
            <a:normAutofit fontScale="85000" lnSpcReduction="20000"/>
          </a:bodyPr>
          <a:lstStyle/>
          <a:p>
            <a:pPr eaLnBrk="1" latinLnBrk="0" hangingPunct="1"/>
            <a:fld id="{F0C94032-CD4C-4C25-B0C2-CEC720522D92}" type="slidenum">
              <a:rPr kumimoji="0" lang="en-US" smtClean="0"/>
              <a:pPr eaLnBrk="1" latinLnBrk="0" hangingPunct="1"/>
              <a:t>9</a:t>
            </a:fld>
            <a:endParaRPr kumimoji="0" lang="en-US" dirty="0">
              <a:solidFill>
                <a:srgbClr val="FFFFFF"/>
              </a:solidFill>
            </a:endParaRPr>
          </a:p>
        </p:txBody>
      </p:sp>
      <p:pic>
        <p:nvPicPr>
          <p:cNvPr id="3" name="Picture 2"/>
          <p:cNvPicPr>
            <a:picLocks noChangeAspect="1"/>
          </p:cNvPicPr>
          <p:nvPr/>
        </p:nvPicPr>
        <p:blipFill>
          <a:blip r:embed="rId3"/>
          <a:stretch>
            <a:fillRect/>
          </a:stretch>
        </p:blipFill>
        <p:spPr>
          <a:xfrm>
            <a:off x="3124200" y="4114800"/>
            <a:ext cx="4890925" cy="2590800"/>
          </a:xfrm>
          <a:prstGeom prst="rect">
            <a:avLst/>
          </a:prstGeom>
        </p:spPr>
      </p:pic>
      <p:pic>
        <p:nvPicPr>
          <p:cNvPr id="5" name="Picture 4"/>
          <p:cNvPicPr>
            <a:picLocks noChangeAspect="1"/>
          </p:cNvPicPr>
          <p:nvPr/>
        </p:nvPicPr>
        <p:blipFill>
          <a:blip r:embed="rId4">
            <a:clrChange>
              <a:clrFrom>
                <a:srgbClr val="ECECED"/>
              </a:clrFrom>
              <a:clrTo>
                <a:srgbClr val="ECECED">
                  <a:alpha val="0"/>
                </a:srgbClr>
              </a:clrTo>
            </a:clrChange>
          </a:blip>
          <a:stretch>
            <a:fillRect/>
          </a:stretch>
        </p:blipFill>
        <p:spPr>
          <a:xfrm>
            <a:off x="504825" y="4572000"/>
            <a:ext cx="2079908" cy="865305"/>
          </a:xfrm>
          <a:prstGeom prst="rect">
            <a:avLst/>
          </a:prstGeom>
        </p:spPr>
      </p:pic>
      <p:pic>
        <p:nvPicPr>
          <p:cNvPr id="7" name="Picture 6"/>
          <p:cNvPicPr>
            <a:picLocks noChangeAspect="1"/>
          </p:cNvPicPr>
          <p:nvPr/>
        </p:nvPicPr>
        <p:blipFill>
          <a:blip r:embed="rId5"/>
          <a:stretch>
            <a:fillRect/>
          </a:stretch>
        </p:blipFill>
        <p:spPr>
          <a:xfrm>
            <a:off x="504825" y="5281966"/>
            <a:ext cx="2466975" cy="609600"/>
          </a:xfrm>
          <a:prstGeom prst="rect">
            <a:avLst/>
          </a:prstGeom>
        </p:spPr>
      </p:pic>
    </p:spTree>
    <p:extLst>
      <p:ext uri="{BB962C8B-B14F-4D97-AF65-F5344CB8AC3E}">
        <p14:creationId xmlns:p14="http://schemas.microsoft.com/office/powerpoint/2010/main" val="1236543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1793</Words>
  <Application>Microsoft Office PowerPoint</Application>
  <PresentationFormat>On-screen Show (4:3)</PresentationFormat>
  <Paragraphs>314</Paragraphs>
  <Slides>40</Slides>
  <Notes>22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3" baseType="lpstr">
      <vt:lpstr>Arial</vt:lpstr>
      <vt:lpstr>Cabin Bold</vt:lpstr>
      <vt:lpstr>Cabin Regular</vt:lpstr>
      <vt:lpstr>Calibri</vt:lpstr>
      <vt:lpstr>Georgia</vt:lpstr>
      <vt:lpstr>Lucida Grande</vt:lpstr>
      <vt:lpstr>Tw Cen MT</vt:lpstr>
      <vt:lpstr>Wingdings</vt:lpstr>
      <vt:lpstr>Wingdings 2</vt:lpstr>
      <vt:lpstr>ヒラギノ角ゴ Pro W3</vt:lpstr>
      <vt:lpstr>Median</vt:lpstr>
      <vt:lpstr>2_Custom Design</vt:lpstr>
      <vt:lpstr>Chart</vt:lpstr>
      <vt:lpstr>         Latest Challenges in Medicaid Payments and Financing  Sarah Mutinsky Eyman Associates</vt:lpstr>
      <vt:lpstr>Overview</vt:lpstr>
      <vt:lpstr>Medicaid Non-DSH Supplemental Payments</vt:lpstr>
      <vt:lpstr>Refresher: Rules Governing “UPL” Payments</vt:lpstr>
      <vt:lpstr>CMS Accountability Initiative (2013)</vt:lpstr>
      <vt:lpstr>Reminder Interaction of UPL &amp; DSH Payments</vt:lpstr>
      <vt:lpstr>Medicaid Non-DSH Supplemental Payments</vt:lpstr>
      <vt:lpstr>PowerPoint Presentation</vt:lpstr>
      <vt:lpstr>MACPAC Dissatisfied with CMS Accountability </vt:lpstr>
      <vt:lpstr>Renewed Government Accountability Office (GAO) Scrutiny</vt:lpstr>
      <vt:lpstr>GAO Findings, April 2015</vt:lpstr>
      <vt:lpstr>CMS Response</vt:lpstr>
      <vt:lpstr>Renewed Congressional Interest</vt:lpstr>
      <vt:lpstr>CMS Working on Supplemental Payments Rule</vt:lpstr>
      <vt:lpstr>Medicaid Non-DSH Supplemental Payments</vt:lpstr>
      <vt:lpstr>Challenge of Adequate Support Under Managed Care</vt:lpstr>
      <vt:lpstr>State “Workarounds”</vt:lpstr>
      <vt:lpstr>Simplified Model FFS vs. Managed Care</vt:lpstr>
      <vt:lpstr>Direct Pay Prohibition</vt:lpstr>
      <vt:lpstr>Enhanced Payments through MCOs</vt:lpstr>
      <vt:lpstr>Prior to Managed Care Proposed Rule</vt:lpstr>
      <vt:lpstr>Proposed Managed Care Rule</vt:lpstr>
      <vt:lpstr>Proposed Rule on Directing Payments through MCOs</vt:lpstr>
      <vt:lpstr>Medicaid Non-DSH Supplemental Payments</vt:lpstr>
      <vt:lpstr>CMS’ Evolving Position on DSRIPs</vt:lpstr>
      <vt:lpstr>CMS’ Evolving position on Uncompensated Care Pools</vt:lpstr>
      <vt:lpstr>Example Waiver Terms</vt:lpstr>
      <vt:lpstr>Significant Challenges to Each Avenue of Supplemental Payment</vt:lpstr>
      <vt:lpstr>Where does this leave you?</vt:lpstr>
      <vt:lpstr>Financing Challenges</vt:lpstr>
      <vt:lpstr>Provider-Related Donations</vt:lpstr>
      <vt:lpstr>Recall permissible to fund private hospital payments with IGTS</vt:lpstr>
      <vt:lpstr>But IGT cannot be funds from private provider</vt:lpstr>
      <vt:lpstr>CMS’ Evolving Policy on Provider Donations</vt:lpstr>
      <vt:lpstr>Examples of Potential Donations from May 2014 Guidance</vt:lpstr>
      <vt:lpstr>No Payment without Permissible Source of Non-Federal Share</vt:lpstr>
      <vt:lpstr>Conclusion</vt:lpstr>
      <vt:lpstr>The Stakes are High</vt:lpstr>
      <vt:lpstr>PowerPoint Presentation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2014-09-22T20:09:45Z</dcterms:created>
  <dcterms:modified xsi:type="dcterms:W3CDTF">2015-07-23T16:59:25Z</dcterms:modified>
</cp:coreProperties>
</file>