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4"/>
  </p:sldMasterIdLst>
  <p:notesMasterIdLst>
    <p:notesMasterId r:id="rId15"/>
  </p:notesMasterIdLst>
  <p:sldIdLst>
    <p:sldId id="256" r:id="rId5"/>
    <p:sldId id="265" r:id="rId6"/>
    <p:sldId id="268" r:id="rId7"/>
    <p:sldId id="271" r:id="rId8"/>
    <p:sldId id="269" r:id="rId9"/>
    <p:sldId id="272" r:id="rId10"/>
    <p:sldId id="273" r:id="rId11"/>
    <p:sldId id="270" r:id="rId12"/>
    <p:sldId id="274"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3807F-D49C-4A41-AD48-8DC8D3C999B1}"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0475B-DD2C-4FF6-B8E9-6D5C9903F6BB}" type="slidenum">
              <a:rPr lang="en-US" smtClean="0"/>
              <a:t>‹#›</a:t>
            </a:fld>
            <a:endParaRPr lang="en-US"/>
          </a:p>
        </p:txBody>
      </p:sp>
    </p:spTree>
    <p:extLst>
      <p:ext uri="{BB962C8B-B14F-4D97-AF65-F5344CB8AC3E}">
        <p14:creationId xmlns:p14="http://schemas.microsoft.com/office/powerpoint/2010/main" val="3090686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08FCF06-72C5-47C9-BA66-663ED994C210}" type="datetime1">
              <a:rPr lang="en-US" smtClean="0"/>
              <a:t>12/13/2022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D90FD52-3802-4AE0-81E0-64C1F68EF06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5673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0D31EE-84BF-4132-AE82-75C8E7FF427A}"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FD52-3802-4AE0-81E0-64C1F68EF06B}" type="slidenum">
              <a:rPr lang="en-US" smtClean="0"/>
              <a:t>‹#›</a:t>
            </a:fld>
            <a:endParaRPr lang="en-US"/>
          </a:p>
        </p:txBody>
      </p:sp>
    </p:spTree>
    <p:extLst>
      <p:ext uri="{BB962C8B-B14F-4D97-AF65-F5344CB8AC3E}">
        <p14:creationId xmlns:p14="http://schemas.microsoft.com/office/powerpoint/2010/main" val="316591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CA1DC-288C-44AA-99B0-43CEDDD400F2}"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FD52-3802-4AE0-81E0-64C1F68EF06B}" type="slidenum">
              <a:rPr lang="en-US" smtClean="0"/>
              <a:t>‹#›</a:t>
            </a:fld>
            <a:endParaRPr lang="en-US"/>
          </a:p>
        </p:txBody>
      </p:sp>
    </p:spTree>
    <p:extLst>
      <p:ext uri="{BB962C8B-B14F-4D97-AF65-F5344CB8AC3E}">
        <p14:creationId xmlns:p14="http://schemas.microsoft.com/office/powerpoint/2010/main" val="74066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E275EE-34F9-4717-9B2B-44288EB98674}"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FD52-3802-4AE0-81E0-64C1F68EF06B}" type="slidenum">
              <a:rPr lang="en-US" smtClean="0"/>
              <a:t>‹#›</a:t>
            </a:fld>
            <a:endParaRPr lang="en-US"/>
          </a:p>
        </p:txBody>
      </p:sp>
    </p:spTree>
    <p:extLst>
      <p:ext uri="{BB962C8B-B14F-4D97-AF65-F5344CB8AC3E}">
        <p14:creationId xmlns:p14="http://schemas.microsoft.com/office/powerpoint/2010/main" val="422307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C95BC-9F48-4B8C-B8E5-74206417AE4D}"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FD52-3802-4AE0-81E0-64C1F68EF06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643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4677DD-D350-4B12-86BA-F53AA6C1C3F9}"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0FD52-3802-4AE0-81E0-64C1F68EF06B}" type="slidenum">
              <a:rPr lang="en-US" smtClean="0"/>
              <a:t>‹#›</a:t>
            </a:fld>
            <a:endParaRPr lang="en-US"/>
          </a:p>
        </p:txBody>
      </p:sp>
    </p:spTree>
    <p:extLst>
      <p:ext uri="{BB962C8B-B14F-4D97-AF65-F5344CB8AC3E}">
        <p14:creationId xmlns:p14="http://schemas.microsoft.com/office/powerpoint/2010/main" val="218991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866820-DE10-43AB-AC62-02C53FF19B3C}" type="datetime1">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0FD52-3802-4AE0-81E0-64C1F68EF06B}" type="slidenum">
              <a:rPr lang="en-US" smtClean="0"/>
              <a:t>‹#›</a:t>
            </a:fld>
            <a:endParaRPr lang="en-US"/>
          </a:p>
        </p:txBody>
      </p:sp>
    </p:spTree>
    <p:extLst>
      <p:ext uri="{BB962C8B-B14F-4D97-AF65-F5344CB8AC3E}">
        <p14:creationId xmlns:p14="http://schemas.microsoft.com/office/powerpoint/2010/main" val="346731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53EA78-83FD-4860-85DA-F652D7E18959}" type="datetime1">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90FD52-3802-4AE0-81E0-64C1F68EF06B}" type="slidenum">
              <a:rPr lang="en-US" smtClean="0"/>
              <a:t>‹#›</a:t>
            </a:fld>
            <a:endParaRPr lang="en-US"/>
          </a:p>
        </p:txBody>
      </p:sp>
    </p:spTree>
    <p:extLst>
      <p:ext uri="{BB962C8B-B14F-4D97-AF65-F5344CB8AC3E}">
        <p14:creationId xmlns:p14="http://schemas.microsoft.com/office/powerpoint/2010/main" val="287242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02F45-187E-4A80-B5BF-3B5C4E8FD3A0}" type="datetime1">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90FD52-3802-4AE0-81E0-64C1F68EF06B}" type="slidenum">
              <a:rPr lang="en-US" smtClean="0"/>
              <a:t>‹#›</a:t>
            </a:fld>
            <a:endParaRPr lang="en-US"/>
          </a:p>
        </p:txBody>
      </p:sp>
    </p:spTree>
    <p:extLst>
      <p:ext uri="{BB962C8B-B14F-4D97-AF65-F5344CB8AC3E}">
        <p14:creationId xmlns:p14="http://schemas.microsoft.com/office/powerpoint/2010/main" val="86355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3EFE70-AA1D-467E-A688-B3C16FDBE841}"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0FD52-3802-4AE0-81E0-64C1F68EF06B}" type="slidenum">
              <a:rPr lang="en-US" smtClean="0"/>
              <a:t>‹#›</a:t>
            </a:fld>
            <a:endParaRPr lang="en-US"/>
          </a:p>
        </p:txBody>
      </p:sp>
    </p:spTree>
    <p:extLst>
      <p:ext uri="{BB962C8B-B14F-4D97-AF65-F5344CB8AC3E}">
        <p14:creationId xmlns:p14="http://schemas.microsoft.com/office/powerpoint/2010/main" val="82052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A5EC0-6A99-402E-A45B-C23F0BA3197F}"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0FD52-3802-4AE0-81E0-64C1F68EF06B}" type="slidenum">
              <a:rPr lang="en-US" smtClean="0"/>
              <a:t>‹#›</a:t>
            </a:fld>
            <a:endParaRPr lang="en-US"/>
          </a:p>
        </p:txBody>
      </p:sp>
    </p:spTree>
    <p:extLst>
      <p:ext uri="{BB962C8B-B14F-4D97-AF65-F5344CB8AC3E}">
        <p14:creationId xmlns:p14="http://schemas.microsoft.com/office/powerpoint/2010/main" val="396254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C393F06-C0A2-4A9B-A9A2-624F1817059D}" type="datetime1">
              <a:rPr lang="en-US" smtClean="0"/>
              <a:t>12/13/2022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D90FD52-3802-4AE0-81E0-64C1F68EF06B}" type="slidenum">
              <a:rPr lang="en-US" smtClean="0"/>
              <a:t>‹#›</a:t>
            </a:fld>
            <a:endParaRPr lang="en-US"/>
          </a:p>
        </p:txBody>
      </p:sp>
    </p:spTree>
    <p:extLst>
      <p:ext uri="{BB962C8B-B14F-4D97-AF65-F5344CB8AC3E}">
        <p14:creationId xmlns:p14="http://schemas.microsoft.com/office/powerpoint/2010/main" val="4031315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DD9B-CB15-ED3C-959B-76B99DE991CB}"/>
              </a:ext>
            </a:extLst>
          </p:cNvPr>
          <p:cNvSpPr>
            <a:spLocks noGrp="1"/>
          </p:cNvSpPr>
          <p:nvPr>
            <p:ph type="ctrTitle"/>
          </p:nvPr>
        </p:nvSpPr>
        <p:spPr/>
        <p:txBody>
          <a:bodyPr/>
          <a:lstStyle/>
          <a:p>
            <a:r>
              <a:rPr lang="en-US" dirty="0"/>
              <a:t>Asteroid Game Capstone Project</a:t>
            </a:r>
          </a:p>
        </p:txBody>
      </p:sp>
      <p:sp>
        <p:nvSpPr>
          <p:cNvPr id="3" name="Subtitle 2">
            <a:extLst>
              <a:ext uri="{FF2B5EF4-FFF2-40B4-BE49-F238E27FC236}">
                <a16:creationId xmlns:a16="http://schemas.microsoft.com/office/drawing/2014/main" id="{C921D4B9-700F-A9F5-BF58-6BA5BD64ED20}"/>
              </a:ext>
            </a:extLst>
          </p:cNvPr>
          <p:cNvSpPr>
            <a:spLocks noGrp="1"/>
          </p:cNvSpPr>
          <p:nvPr>
            <p:ph type="subTitle" idx="1"/>
          </p:nvPr>
        </p:nvSpPr>
        <p:spPr/>
        <p:txBody>
          <a:bodyPr vert="horz" lIns="91440" tIns="45720" rIns="91440" bIns="45720" rtlCol="0" anchor="t">
            <a:normAutofit/>
          </a:bodyPr>
          <a:lstStyle/>
          <a:p>
            <a:r>
              <a:rPr lang="en-US" dirty="0"/>
              <a:t>Conner Stephens, Josh </a:t>
            </a:r>
            <a:r>
              <a:rPr lang="en-US" dirty="0" err="1"/>
              <a:t>Duplaa</a:t>
            </a:r>
            <a:r>
              <a:rPr lang="en-US" dirty="0"/>
              <a:t>, Megan Beavers</a:t>
            </a:r>
          </a:p>
          <a:p>
            <a:endParaRPr lang="en-US" dirty="0"/>
          </a:p>
        </p:txBody>
      </p:sp>
    </p:spTree>
    <p:extLst>
      <p:ext uri="{BB962C8B-B14F-4D97-AF65-F5344CB8AC3E}">
        <p14:creationId xmlns:p14="http://schemas.microsoft.com/office/powerpoint/2010/main" val="4240798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BA3B395-1E68-D66E-CC62-9E273B995D45}"/>
              </a:ext>
            </a:extLst>
          </p:cNvPr>
          <p:cNvSpPr>
            <a:spLocks noGrp="1"/>
          </p:cNvSpPr>
          <p:nvPr>
            <p:ph type="title"/>
          </p:nvPr>
        </p:nvSpPr>
        <p:spPr>
          <a:xfrm>
            <a:off x="1261872" y="1028699"/>
            <a:ext cx="9418320" cy="3862083"/>
          </a:xfrm>
        </p:spPr>
        <p:txBody>
          <a:bodyPr vert="horz" lIns="91440" tIns="45720" rIns="91440" bIns="45720" rtlCol="0" anchor="ctr">
            <a:normAutofit/>
          </a:bodyPr>
          <a:lstStyle/>
          <a:p>
            <a:pPr algn="ctr">
              <a:lnSpc>
                <a:spcPct val="85000"/>
              </a:lnSpc>
            </a:pPr>
            <a:r>
              <a:rPr lang="en-US" sz="6000" dirty="0"/>
              <a:t>Thank you!</a:t>
            </a:r>
            <a:br>
              <a:rPr lang="en-US" sz="6000" dirty="0"/>
            </a:br>
            <a:r>
              <a:rPr lang="en-US" sz="6000" dirty="0"/>
              <a:t>Any Questions?</a:t>
            </a:r>
          </a:p>
        </p:txBody>
      </p:sp>
      <p:cxnSp>
        <p:nvCxnSpPr>
          <p:cNvPr id="10" name="Straight Connector 9">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6C26AB5-C8AE-44C0-3FFB-F09B003693B5}"/>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r>
              <a:rPr lang="en-US">
                <a:solidFill>
                  <a:schemeClr val="tx1">
                    <a:alpha val="70000"/>
                  </a:schemeClr>
                </a:solidFill>
              </a:rPr>
              <a:t>14</a:t>
            </a:r>
            <a:endParaRPr lang="en-US" kern="1200">
              <a:solidFill>
                <a:schemeClr val="tx1">
                  <a:alpha val="70000"/>
                </a:schemeClr>
              </a:solidFill>
              <a:latin typeface="+mn-lt"/>
            </a:endParaRPr>
          </a:p>
        </p:txBody>
      </p:sp>
    </p:spTree>
    <p:extLst>
      <p:ext uri="{BB962C8B-B14F-4D97-AF65-F5344CB8AC3E}">
        <p14:creationId xmlns:p14="http://schemas.microsoft.com/office/powerpoint/2010/main" val="196499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3884-9B07-1533-24D4-C3B6594695B7}"/>
              </a:ext>
            </a:extLst>
          </p:cNvPr>
          <p:cNvSpPr>
            <a:spLocks noGrp="1"/>
          </p:cNvSpPr>
          <p:nvPr>
            <p:ph type="title"/>
          </p:nvPr>
        </p:nvSpPr>
        <p:spPr/>
        <p:txBody>
          <a:bodyPr/>
          <a:lstStyle/>
          <a:p>
            <a:r>
              <a:rPr lang="en-US" dirty="0"/>
              <a:t>Project Overview &amp; Objectives</a:t>
            </a:r>
          </a:p>
        </p:txBody>
      </p:sp>
      <p:sp>
        <p:nvSpPr>
          <p:cNvPr id="3" name="Content Placeholder 2">
            <a:extLst>
              <a:ext uri="{FF2B5EF4-FFF2-40B4-BE49-F238E27FC236}">
                <a16:creationId xmlns:a16="http://schemas.microsoft.com/office/drawing/2014/main" id="{7F6255E0-9074-F3C0-4148-B92D55685889}"/>
              </a:ext>
            </a:extLst>
          </p:cNvPr>
          <p:cNvSpPr>
            <a:spLocks noGrp="1"/>
          </p:cNvSpPr>
          <p:nvPr>
            <p:ph idx="1"/>
          </p:nvPr>
        </p:nvSpPr>
        <p:spPr/>
        <p:txBody>
          <a:bodyPr/>
          <a:lstStyle/>
          <a:p>
            <a:r>
              <a:rPr lang="en-US" dirty="0"/>
              <a:t>For this project we were tasked with designing and implementing a “flappy bird” style game on the ATmega328P. The game needed to use an LCD display, 2 buttons and an EEPROM. The game should also have a “start” scene, “game” scene and a “game over” scene. The difficulty of the game should increase, and a high score should be saved to the EEPROM.</a:t>
            </a:r>
          </a:p>
          <a:p>
            <a:endParaRPr lang="en-US" dirty="0"/>
          </a:p>
        </p:txBody>
      </p:sp>
      <p:sp>
        <p:nvSpPr>
          <p:cNvPr id="4" name="Slide Number Placeholder 3">
            <a:extLst>
              <a:ext uri="{FF2B5EF4-FFF2-40B4-BE49-F238E27FC236}">
                <a16:creationId xmlns:a16="http://schemas.microsoft.com/office/drawing/2014/main" id="{88741D1A-2A27-2188-C38F-CE78F8B2C27A}"/>
              </a:ext>
            </a:extLst>
          </p:cNvPr>
          <p:cNvSpPr>
            <a:spLocks noGrp="1"/>
          </p:cNvSpPr>
          <p:nvPr>
            <p:ph type="sldNum" sz="quarter" idx="12"/>
          </p:nvPr>
        </p:nvSpPr>
        <p:spPr/>
        <p:txBody>
          <a:bodyPr>
            <a:normAutofit fontScale="47500" lnSpcReduction="20000"/>
          </a:bodyPr>
          <a:lstStyle/>
          <a:p>
            <a:fld id="{5D90FD52-3802-4AE0-81E0-64C1F68EF06B}" type="slidenum">
              <a:rPr lang="en-US" smtClean="0"/>
              <a:t>2</a:t>
            </a:fld>
            <a:r>
              <a:rPr lang="en-US" dirty="0"/>
              <a:t>-Conner</a:t>
            </a:r>
          </a:p>
        </p:txBody>
      </p:sp>
    </p:spTree>
    <p:extLst>
      <p:ext uri="{BB962C8B-B14F-4D97-AF65-F5344CB8AC3E}">
        <p14:creationId xmlns:p14="http://schemas.microsoft.com/office/powerpoint/2010/main" val="131826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CAF1C0-8E7B-F7A7-81B3-F0A19E6498D9}"/>
              </a:ext>
            </a:extLst>
          </p:cNvPr>
          <p:cNvSpPr>
            <a:spLocks noGrp="1"/>
          </p:cNvSpPr>
          <p:nvPr>
            <p:ph type="title"/>
          </p:nvPr>
        </p:nvSpPr>
        <p:spPr>
          <a:xfrm>
            <a:off x="8465431" y="451042"/>
            <a:ext cx="2802194" cy="1368428"/>
          </a:xfrm>
        </p:spPr>
        <p:txBody>
          <a:bodyPr vert="horz" lIns="91440" tIns="45720" rIns="91440" bIns="45720" rtlCol="0" anchor="b">
            <a:normAutofit/>
          </a:bodyPr>
          <a:lstStyle/>
          <a:p>
            <a:pPr>
              <a:lnSpc>
                <a:spcPct val="85000"/>
              </a:lnSpc>
            </a:pPr>
            <a:r>
              <a:rPr lang="en-US" dirty="0">
                <a:solidFill>
                  <a:srgbClr val="FFFFFF"/>
                </a:solidFill>
              </a:rPr>
              <a:t>Hardware Schematic</a:t>
            </a:r>
          </a:p>
        </p:txBody>
      </p:sp>
      <p:sp useBgFill="1">
        <p:nvSpPr>
          <p:cNvPr id="27" name="Rectangle 2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electronics&#10;&#10;Description automatically generated">
            <a:extLst>
              <a:ext uri="{FF2B5EF4-FFF2-40B4-BE49-F238E27FC236}">
                <a16:creationId xmlns:a16="http://schemas.microsoft.com/office/drawing/2014/main" id="{67139C10-D70E-693D-9B62-CE02FE0BF9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072" b="1"/>
          <a:stretch/>
        </p:blipFill>
        <p:spPr>
          <a:xfrm>
            <a:off x="924375" y="756837"/>
            <a:ext cx="6616823" cy="5337838"/>
          </a:xfrm>
          <a:prstGeom prst="rect">
            <a:avLst/>
          </a:prstGeom>
        </p:spPr>
      </p:pic>
      <p:sp>
        <p:nvSpPr>
          <p:cNvPr id="29" name="Rectangle 2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DE617AB-2EE9-166A-1CFB-1B8A82817CBD}"/>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fld id="{5D90FD52-3802-4AE0-81E0-64C1F68EF06B}" type="slidenum">
              <a:rPr lang="en-US">
                <a:solidFill>
                  <a:srgbClr val="A6A6A6"/>
                </a:solidFill>
              </a:rPr>
              <a:pPr>
                <a:lnSpc>
                  <a:spcPct val="90000"/>
                </a:lnSpc>
                <a:spcAft>
                  <a:spcPts val="600"/>
                </a:spcAft>
              </a:pPr>
              <a:t>3</a:t>
            </a:fld>
            <a:endParaRPr lang="en-US">
              <a:solidFill>
                <a:srgbClr val="A6A6A6"/>
              </a:solidFill>
            </a:endParaRPr>
          </a:p>
        </p:txBody>
      </p:sp>
      <p:sp>
        <p:nvSpPr>
          <p:cNvPr id="14" name="TextBox 13">
            <a:extLst>
              <a:ext uri="{FF2B5EF4-FFF2-40B4-BE49-F238E27FC236}">
                <a16:creationId xmlns:a16="http://schemas.microsoft.com/office/drawing/2014/main" id="{FBCD9923-2E53-48C7-B51E-F4C83CE29787}"/>
              </a:ext>
            </a:extLst>
          </p:cNvPr>
          <p:cNvSpPr txBox="1"/>
          <p:nvPr/>
        </p:nvSpPr>
        <p:spPr>
          <a:xfrm>
            <a:off x="8434313" y="1817442"/>
            <a:ext cx="3039214" cy="5293757"/>
          </a:xfrm>
          <a:prstGeom prst="rect">
            <a:avLst/>
          </a:prstGeom>
          <a:noFill/>
        </p:spPr>
        <p:txBody>
          <a:bodyPr wrap="square" lIns="91440" tIns="45720" rIns="91440" bIns="45720" rtlCol="0" anchor="t">
            <a:spAutoFit/>
          </a:bodyPr>
          <a:lstStyle/>
          <a:p>
            <a:r>
              <a:rPr lang="en-US" sz="1600">
                <a:solidFill>
                  <a:schemeClr val="bg1"/>
                </a:solidFill>
                <a:ea typeface="+mn-lt"/>
                <a:cs typeface="+mn-lt"/>
              </a:rPr>
              <a:t>We connected the LCD with the potentiometer to VO</a:t>
            </a:r>
            <a:endParaRPr lang="en-US" sz="1600">
              <a:solidFill>
                <a:schemeClr val="bg1"/>
              </a:solidFill>
            </a:endParaRPr>
          </a:p>
          <a:p>
            <a:r>
              <a:rPr lang="en-US" sz="1600">
                <a:solidFill>
                  <a:schemeClr val="bg1"/>
                </a:solidFill>
                <a:ea typeface="+mn-lt"/>
                <a:cs typeface="+mn-lt"/>
              </a:rPr>
              <a:t>Then as we go down the LCD VSS, VDD, RW, and K are directly connected to the breadboard. RS is connected to portD 7 and enable pin is connected to portD 6. Next, we have D4-D7 for data transfer between module and the Arduino. The buttons are connected to portD 8 and portD 9 to trigger external interrupts, so the Arduino responds to the button press. We used resistors to ensure that when the button is pressed the input is connected to 0 or 1.</a:t>
            </a:r>
          </a:p>
          <a:p>
            <a:endParaRPr lang="en-US" sz="1600">
              <a:solidFill>
                <a:schemeClr val="bg1"/>
              </a:solidFill>
            </a:endParaRPr>
          </a:p>
          <a:p>
            <a:endParaRPr lang="en-US">
              <a:solidFill>
                <a:srgbClr val="FFFFFF"/>
              </a:solidFill>
            </a:endParaRPr>
          </a:p>
        </p:txBody>
      </p:sp>
    </p:spTree>
    <p:extLst>
      <p:ext uri="{BB962C8B-B14F-4D97-AF65-F5344CB8AC3E}">
        <p14:creationId xmlns:p14="http://schemas.microsoft.com/office/powerpoint/2010/main" val="214573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4ABE-F2A0-3605-6FA1-2B89D4D8E687}"/>
              </a:ext>
            </a:extLst>
          </p:cNvPr>
          <p:cNvSpPr>
            <a:spLocks noGrp="1"/>
          </p:cNvSpPr>
          <p:nvPr>
            <p:ph type="title"/>
          </p:nvPr>
        </p:nvSpPr>
        <p:spPr/>
        <p:txBody>
          <a:bodyPr/>
          <a:lstStyle/>
          <a:p>
            <a:r>
              <a:rPr lang="en-US" dirty="0"/>
              <a:t>Software Flowchart</a:t>
            </a:r>
          </a:p>
        </p:txBody>
      </p:sp>
      <p:pic>
        <p:nvPicPr>
          <p:cNvPr id="6" name="Content Placeholder 5" descr="Diagram&#10;&#10;Description automatically generated">
            <a:extLst>
              <a:ext uri="{FF2B5EF4-FFF2-40B4-BE49-F238E27FC236}">
                <a16:creationId xmlns:a16="http://schemas.microsoft.com/office/drawing/2014/main" id="{058E5CD2-7BDF-6610-CFDC-E2F9ECA815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53" y="1828800"/>
            <a:ext cx="7117545" cy="4351338"/>
          </a:xfrm>
        </p:spPr>
      </p:pic>
      <p:sp>
        <p:nvSpPr>
          <p:cNvPr id="4" name="Slide Number Placeholder 3">
            <a:extLst>
              <a:ext uri="{FF2B5EF4-FFF2-40B4-BE49-F238E27FC236}">
                <a16:creationId xmlns:a16="http://schemas.microsoft.com/office/drawing/2014/main" id="{428D12CB-813C-CFAA-F784-562787FB04DA}"/>
              </a:ext>
            </a:extLst>
          </p:cNvPr>
          <p:cNvSpPr>
            <a:spLocks noGrp="1"/>
          </p:cNvSpPr>
          <p:nvPr>
            <p:ph type="sldNum" sz="quarter" idx="12"/>
          </p:nvPr>
        </p:nvSpPr>
        <p:spPr/>
        <p:txBody>
          <a:bodyPr>
            <a:normAutofit lnSpcReduction="10000"/>
          </a:bodyPr>
          <a:lstStyle/>
          <a:p>
            <a:fld id="{5D90FD52-3802-4AE0-81E0-64C1F68EF06B}" type="slidenum">
              <a:rPr lang="en-US" smtClean="0"/>
              <a:t>4</a:t>
            </a:fld>
            <a:endParaRPr lang="en-US"/>
          </a:p>
        </p:txBody>
      </p:sp>
    </p:spTree>
    <p:extLst>
      <p:ext uri="{BB962C8B-B14F-4D97-AF65-F5344CB8AC3E}">
        <p14:creationId xmlns:p14="http://schemas.microsoft.com/office/powerpoint/2010/main" val="119750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0762-BCA2-5CD9-CF80-50606074CB14}"/>
              </a:ext>
            </a:extLst>
          </p:cNvPr>
          <p:cNvSpPr>
            <a:spLocks noGrp="1"/>
          </p:cNvSpPr>
          <p:nvPr>
            <p:ph type="title"/>
          </p:nvPr>
        </p:nvSpPr>
        <p:spPr/>
        <p:txBody>
          <a:bodyPr/>
          <a:lstStyle/>
          <a:p>
            <a:r>
              <a:rPr lang="en-US" dirty="0"/>
              <a:t>Technical Game Design</a:t>
            </a:r>
          </a:p>
        </p:txBody>
      </p:sp>
      <p:sp>
        <p:nvSpPr>
          <p:cNvPr id="3" name="Content Placeholder 2">
            <a:extLst>
              <a:ext uri="{FF2B5EF4-FFF2-40B4-BE49-F238E27FC236}">
                <a16:creationId xmlns:a16="http://schemas.microsoft.com/office/drawing/2014/main" id="{133390A1-D60E-81A8-D10C-AFF81211FE9B}"/>
              </a:ext>
            </a:extLst>
          </p:cNvPr>
          <p:cNvSpPr>
            <a:spLocks noGrp="1"/>
          </p:cNvSpPr>
          <p:nvPr>
            <p:ph idx="1"/>
          </p:nvPr>
        </p:nvSpPr>
        <p:spPr/>
        <p:txBody>
          <a:bodyPr>
            <a:normAutofit fontScale="85000" lnSpcReduction="10000"/>
          </a:bodyPr>
          <a:lstStyle/>
          <a:p>
            <a:r>
              <a:rPr lang="en-US" dirty="0"/>
              <a:t>The game being designed is a type of asteroids game.</a:t>
            </a:r>
          </a:p>
          <a:p>
            <a:r>
              <a:rPr lang="en-US" dirty="0"/>
              <a:t>The objective is to navigate your ship through holes in walls or “asteroids”.</a:t>
            </a:r>
          </a:p>
          <a:p>
            <a:r>
              <a:rPr lang="en-US" dirty="0"/>
              <a:t>The LCD initializes with a clear screen command, along with setting selection for 2 lined mode, 4 digit select mode as well as creation of our custom characters in slots 0-7.</a:t>
            </a:r>
          </a:p>
          <a:p>
            <a:r>
              <a:rPr lang="en-US" dirty="0"/>
              <a:t>The game begins on the start screen waiting for a any button push at all to begin the game.</a:t>
            </a:r>
          </a:p>
          <a:p>
            <a:r>
              <a:rPr lang="en-US" dirty="0"/>
              <a:t>Upon the game beginning the bottom-line rewrites with the ship and the first obstacle on the far right. The LCD continually rewrites with new obstacles on the far right with the shifting of all previous obstacles across the screen to the left.</a:t>
            </a:r>
          </a:p>
          <a:p>
            <a:r>
              <a:rPr lang="en-US" dirty="0"/>
              <a:t>One button is made for the ship to go up and another for the ship to go down, pushing the button to go up or down at the edge of the screen causes a game over, not being lined up with the hole in the wall prior to a rewrite results in a game over</a:t>
            </a:r>
          </a:p>
          <a:p>
            <a:r>
              <a:rPr lang="en-US" dirty="0"/>
              <a:t>Upon any game over result, the LCD will be looped permanently with its screen until reset to play again.</a:t>
            </a:r>
          </a:p>
        </p:txBody>
      </p:sp>
      <p:sp>
        <p:nvSpPr>
          <p:cNvPr id="4" name="Slide Number Placeholder 3">
            <a:extLst>
              <a:ext uri="{FF2B5EF4-FFF2-40B4-BE49-F238E27FC236}">
                <a16:creationId xmlns:a16="http://schemas.microsoft.com/office/drawing/2014/main" id="{0DF64726-671B-7745-6C47-CBFBD8197DB2}"/>
              </a:ext>
            </a:extLst>
          </p:cNvPr>
          <p:cNvSpPr>
            <a:spLocks noGrp="1"/>
          </p:cNvSpPr>
          <p:nvPr>
            <p:ph type="sldNum" sz="quarter" idx="12"/>
          </p:nvPr>
        </p:nvSpPr>
        <p:spPr/>
        <p:txBody>
          <a:bodyPr>
            <a:normAutofit fontScale="92500" lnSpcReduction="10000"/>
          </a:bodyPr>
          <a:lstStyle/>
          <a:p>
            <a:fld id="{5D90FD52-3802-4AE0-81E0-64C1F68EF06B}" type="slidenum">
              <a:rPr lang="en-US" smtClean="0"/>
              <a:t>5</a:t>
            </a:fld>
            <a:endParaRPr lang="en-US" dirty="0"/>
          </a:p>
        </p:txBody>
      </p:sp>
    </p:spTree>
    <p:extLst>
      <p:ext uri="{BB962C8B-B14F-4D97-AF65-F5344CB8AC3E}">
        <p14:creationId xmlns:p14="http://schemas.microsoft.com/office/powerpoint/2010/main" val="334563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31A99D-4799-C0E9-D017-E0528A4D753F}"/>
              </a:ext>
            </a:extLst>
          </p:cNvPr>
          <p:cNvSpPr>
            <a:spLocks noGrp="1"/>
          </p:cNvSpPr>
          <p:nvPr>
            <p:ph type="title"/>
          </p:nvPr>
        </p:nvSpPr>
        <p:spPr>
          <a:xfrm>
            <a:off x="8180438" y="758952"/>
            <a:ext cx="2853005" cy="4041648"/>
          </a:xfrm>
        </p:spPr>
        <p:txBody>
          <a:bodyPr vert="horz" lIns="91440" tIns="45720" rIns="91440" bIns="45720" rtlCol="0" anchor="b">
            <a:normAutofit/>
          </a:bodyPr>
          <a:lstStyle/>
          <a:p>
            <a:pPr>
              <a:lnSpc>
                <a:spcPct val="85000"/>
              </a:lnSpc>
            </a:pPr>
            <a:r>
              <a:rPr lang="en-US" sz="5100"/>
              <a:t>DDRAM Figure</a:t>
            </a:r>
          </a:p>
        </p:txBody>
      </p:sp>
      <p:pic>
        <p:nvPicPr>
          <p:cNvPr id="6" name="Picture 5">
            <a:extLst>
              <a:ext uri="{FF2B5EF4-FFF2-40B4-BE49-F238E27FC236}">
                <a16:creationId xmlns:a16="http://schemas.microsoft.com/office/drawing/2014/main" id="{F9450669-E7C8-5D4B-1E3C-86425F35279E}"/>
              </a:ext>
            </a:extLst>
          </p:cNvPr>
          <p:cNvPicPr>
            <a:picLocks noChangeAspect="1"/>
          </p:cNvPicPr>
          <p:nvPr/>
        </p:nvPicPr>
        <p:blipFill>
          <a:blip r:embed="rId2"/>
          <a:stretch>
            <a:fillRect/>
          </a:stretch>
        </p:blipFill>
        <p:spPr>
          <a:xfrm>
            <a:off x="944183" y="1687535"/>
            <a:ext cx="6616823" cy="3473831"/>
          </a:xfrm>
          <a:prstGeom prst="rect">
            <a:avLst/>
          </a:prstGeom>
        </p:spPr>
      </p:pic>
      <p:sp>
        <p:nvSpPr>
          <p:cNvPr id="4" name="Slide Number Placeholder 3">
            <a:extLst>
              <a:ext uri="{FF2B5EF4-FFF2-40B4-BE49-F238E27FC236}">
                <a16:creationId xmlns:a16="http://schemas.microsoft.com/office/drawing/2014/main" id="{D456D4DE-06C5-F66F-BCD6-642DAF6B546D}"/>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fld id="{5D90FD52-3802-4AE0-81E0-64C1F68EF06B}" type="slidenum">
              <a:rPr lang="en-US" smtClean="0">
                <a:solidFill>
                  <a:schemeClr val="tx1">
                    <a:lumMod val="65000"/>
                  </a:schemeClr>
                </a:solidFill>
              </a:rPr>
              <a:pPr>
                <a:lnSpc>
                  <a:spcPct val="90000"/>
                </a:lnSpc>
                <a:spcAft>
                  <a:spcPts val="600"/>
                </a:spcAft>
              </a:pPr>
              <a:t>6</a:t>
            </a:fld>
            <a:endParaRPr lang="en-US">
              <a:solidFill>
                <a:schemeClr val="tx1">
                  <a:lumMod val="65000"/>
                </a:schemeClr>
              </a:solidFill>
            </a:endParaRPr>
          </a:p>
        </p:txBody>
      </p:sp>
    </p:spTree>
    <p:extLst>
      <p:ext uri="{BB962C8B-B14F-4D97-AF65-F5344CB8AC3E}">
        <p14:creationId xmlns:p14="http://schemas.microsoft.com/office/powerpoint/2010/main" val="279869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E31A99D-4799-C0E9-D017-E0528A4D753F}"/>
              </a:ext>
            </a:extLst>
          </p:cNvPr>
          <p:cNvSpPr>
            <a:spLocks noGrp="1"/>
          </p:cNvSpPr>
          <p:nvPr>
            <p:ph type="title"/>
          </p:nvPr>
        </p:nvSpPr>
        <p:spPr>
          <a:xfrm>
            <a:off x="7916869" y="758952"/>
            <a:ext cx="3634424" cy="4041648"/>
          </a:xfrm>
        </p:spPr>
        <p:txBody>
          <a:bodyPr vert="horz" lIns="91440" tIns="45720" rIns="91440" bIns="45720" rtlCol="0" anchor="b">
            <a:normAutofit/>
          </a:bodyPr>
          <a:lstStyle/>
          <a:p>
            <a:pPr>
              <a:lnSpc>
                <a:spcPct val="85000"/>
              </a:lnSpc>
            </a:pPr>
            <a:r>
              <a:rPr lang="en-US" dirty="0">
                <a:solidFill>
                  <a:srgbClr val="FFFFFF"/>
                </a:solidFill>
              </a:rPr>
              <a:t>LCD Initialization Figure</a:t>
            </a:r>
          </a:p>
        </p:txBody>
      </p:sp>
      <p:sp useBgFill="1">
        <p:nvSpPr>
          <p:cNvPr id="22" name="Rectangle 21">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3CFF63E-CAA9-B91A-8232-44B89A7C1AF8}"/>
              </a:ext>
            </a:extLst>
          </p:cNvPr>
          <p:cNvPicPr>
            <a:picLocks noChangeAspect="1"/>
          </p:cNvPicPr>
          <p:nvPr/>
        </p:nvPicPr>
        <p:blipFill>
          <a:blip r:embed="rId2"/>
          <a:stretch>
            <a:fillRect/>
          </a:stretch>
        </p:blipFill>
        <p:spPr>
          <a:xfrm>
            <a:off x="1931357" y="484632"/>
            <a:ext cx="4602858" cy="5882248"/>
          </a:xfrm>
          <a:prstGeom prst="rect">
            <a:avLst/>
          </a:prstGeom>
        </p:spPr>
      </p:pic>
      <p:sp>
        <p:nvSpPr>
          <p:cNvPr id="24" name="Rectangle 23">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456D4DE-06C5-F66F-BCD6-642DAF6B546D}"/>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fld id="{5D90FD52-3802-4AE0-81E0-64C1F68EF06B}" type="slidenum">
              <a:rPr lang="en-US">
                <a:solidFill>
                  <a:srgbClr val="A6A6A6"/>
                </a:solidFill>
              </a:rPr>
              <a:pPr>
                <a:lnSpc>
                  <a:spcPct val="90000"/>
                </a:lnSpc>
                <a:spcAft>
                  <a:spcPts val="600"/>
                </a:spcAft>
              </a:pPr>
              <a:t>7</a:t>
            </a:fld>
            <a:endParaRPr lang="en-US">
              <a:solidFill>
                <a:srgbClr val="A6A6A6"/>
              </a:solidFill>
            </a:endParaRPr>
          </a:p>
        </p:txBody>
      </p:sp>
    </p:spTree>
    <p:extLst>
      <p:ext uri="{BB962C8B-B14F-4D97-AF65-F5344CB8AC3E}">
        <p14:creationId xmlns:p14="http://schemas.microsoft.com/office/powerpoint/2010/main" val="251390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0CB9-7A4A-50C5-0E17-FBC6959A2007}"/>
              </a:ext>
            </a:extLst>
          </p:cNvPr>
          <p:cNvSpPr>
            <a:spLocks noGrp="1"/>
          </p:cNvSpPr>
          <p:nvPr>
            <p:ph type="title"/>
          </p:nvPr>
        </p:nvSpPr>
        <p:spPr/>
        <p:txBody>
          <a:bodyPr/>
          <a:lstStyle/>
          <a:p>
            <a:r>
              <a:rPr lang="en-US" dirty="0"/>
              <a:t>Technical Software Implementation</a:t>
            </a:r>
          </a:p>
        </p:txBody>
      </p:sp>
      <p:sp>
        <p:nvSpPr>
          <p:cNvPr id="3" name="Content Placeholder 2">
            <a:extLst>
              <a:ext uri="{FF2B5EF4-FFF2-40B4-BE49-F238E27FC236}">
                <a16:creationId xmlns:a16="http://schemas.microsoft.com/office/drawing/2014/main" id="{1A3D84BD-E576-1244-FC4D-BBFCCFFFBB8B}"/>
              </a:ext>
            </a:extLst>
          </p:cNvPr>
          <p:cNvSpPr>
            <a:spLocks noGrp="1"/>
          </p:cNvSpPr>
          <p:nvPr>
            <p:ph idx="1"/>
          </p:nvPr>
        </p:nvSpPr>
        <p:spPr/>
        <p:txBody>
          <a:bodyPr vert="horz" lIns="91440" tIns="45720" rIns="91440" bIns="45720" rtlCol="0" anchor="t">
            <a:normAutofit fontScale="70000" lnSpcReduction="20000"/>
          </a:bodyPr>
          <a:lstStyle/>
          <a:p>
            <a:r>
              <a:rPr lang="en-US" dirty="0"/>
              <a:t>The implementation of the aforementioned game design elements were nearly complete. The missing design specifications were saving a score to the EEPROM and a scaling difficulty of the game, although it starts off fairly difficult as is.</a:t>
            </a:r>
          </a:p>
          <a:p>
            <a:pPr marL="0" indent="0">
              <a:buNone/>
            </a:pPr>
            <a:r>
              <a:rPr lang="en-US" dirty="0"/>
              <a:t>Key points of game design:</a:t>
            </a:r>
          </a:p>
          <a:p>
            <a:r>
              <a:rPr lang="en-US" dirty="0"/>
              <a:t>With custom character creation. Each character position and obstacle are made so the only passing position for the character is set in the DDRAM before it.</a:t>
            </a:r>
          </a:p>
          <a:p>
            <a:r>
              <a:rPr lang="en-US" dirty="0"/>
              <a:t>Utilizes a register to track an environment piece on the LCD(one of the 5x8 pads), the LCD game environment is shifted by using MOV across each register(R23-R30) and creating a new obstacle at R31.</a:t>
            </a:r>
          </a:p>
          <a:p>
            <a:r>
              <a:rPr lang="en-US" dirty="0"/>
              <a:t>R31 is responsible for the obstacle creation, it does pseudo random obstacles as any button push increases R31 to a new value resulting in a new object, R31 is constrained with OR/AND statements to not rise too large and keep things somewhat random.</a:t>
            </a:r>
          </a:p>
          <a:p>
            <a:r>
              <a:rPr lang="en-US" dirty="0"/>
              <a:t>There are </a:t>
            </a:r>
            <a:r>
              <a:rPr lang="en-US" dirty="0" err="1"/>
              <a:t>command_wrt</a:t>
            </a:r>
            <a:r>
              <a:rPr lang="en-US" dirty="0"/>
              <a:t> and </a:t>
            </a:r>
            <a:r>
              <a:rPr lang="en-US" dirty="0" err="1"/>
              <a:t>data_wrt</a:t>
            </a:r>
            <a:r>
              <a:rPr lang="en-US" dirty="0"/>
              <a:t> subroutines set for easy calling and changing of data within the LCD, R16 is used for all command and data exchanges with the LCD.</a:t>
            </a:r>
          </a:p>
          <a:p>
            <a:r>
              <a:rPr lang="en-US" dirty="0"/>
              <a:t>There are 3 different timer delays used for delaying and stops for communication with LCD, a micro-second delay, a milli-second delay and a quarter of a second delay. These are used for keeping timing for communication with the LCD.</a:t>
            </a:r>
          </a:p>
          <a:p>
            <a:r>
              <a:rPr lang="en-US" dirty="0"/>
              <a:t>There are external interrupts that are triggered by the buttons on the breadboard, the interrupts are triggered on the falling edge of the input to try and keep from having multiple inputs. One button raises player position, the other lowers.</a:t>
            </a:r>
          </a:p>
        </p:txBody>
      </p:sp>
      <p:sp>
        <p:nvSpPr>
          <p:cNvPr id="4" name="Slide Number Placeholder 3">
            <a:extLst>
              <a:ext uri="{FF2B5EF4-FFF2-40B4-BE49-F238E27FC236}">
                <a16:creationId xmlns:a16="http://schemas.microsoft.com/office/drawing/2014/main" id="{77A0D642-7E86-B6E1-5985-8D69AAE5272A}"/>
              </a:ext>
            </a:extLst>
          </p:cNvPr>
          <p:cNvSpPr>
            <a:spLocks noGrp="1"/>
          </p:cNvSpPr>
          <p:nvPr>
            <p:ph type="sldNum" sz="quarter" idx="12"/>
          </p:nvPr>
        </p:nvSpPr>
        <p:spPr/>
        <p:txBody>
          <a:bodyPr>
            <a:normAutofit lnSpcReduction="10000"/>
          </a:bodyPr>
          <a:lstStyle/>
          <a:p>
            <a:fld id="{5D90FD52-3802-4AE0-81E0-64C1F68EF06B}" type="slidenum">
              <a:rPr lang="en-US" smtClean="0"/>
              <a:t>8</a:t>
            </a:fld>
            <a:endParaRPr lang="en-US"/>
          </a:p>
        </p:txBody>
      </p:sp>
    </p:spTree>
    <p:extLst>
      <p:ext uri="{BB962C8B-B14F-4D97-AF65-F5344CB8AC3E}">
        <p14:creationId xmlns:p14="http://schemas.microsoft.com/office/powerpoint/2010/main" val="403417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CC5B-742C-D421-6989-500EE9EC2745}"/>
              </a:ext>
            </a:extLst>
          </p:cNvPr>
          <p:cNvSpPr>
            <a:spLocks noGrp="1"/>
          </p:cNvSpPr>
          <p:nvPr>
            <p:ph type="title"/>
          </p:nvPr>
        </p:nvSpPr>
        <p:spPr/>
        <p:txBody>
          <a:bodyPr/>
          <a:lstStyle/>
          <a:p>
            <a:r>
              <a:rPr lang="en-US" dirty="0"/>
              <a:t>Shortcomings of The Project</a:t>
            </a:r>
          </a:p>
        </p:txBody>
      </p:sp>
      <p:sp>
        <p:nvSpPr>
          <p:cNvPr id="3" name="Content Placeholder 2">
            <a:extLst>
              <a:ext uri="{FF2B5EF4-FFF2-40B4-BE49-F238E27FC236}">
                <a16:creationId xmlns:a16="http://schemas.microsoft.com/office/drawing/2014/main" id="{82D40110-1177-08A7-EA7E-8C8CDAC85466}"/>
              </a:ext>
            </a:extLst>
          </p:cNvPr>
          <p:cNvSpPr>
            <a:spLocks noGrp="1"/>
          </p:cNvSpPr>
          <p:nvPr>
            <p:ph idx="1"/>
          </p:nvPr>
        </p:nvSpPr>
        <p:spPr/>
        <p:txBody>
          <a:bodyPr vert="horz" lIns="91440" tIns="45720" rIns="91440" bIns="45720" rtlCol="0" anchor="t">
            <a:normAutofit/>
          </a:bodyPr>
          <a:lstStyle/>
          <a:p>
            <a:r>
              <a:rPr lang="en-US" dirty="0"/>
              <a:t>Unfortunately, some things did not get 100% finished within Project asteroid.</a:t>
            </a:r>
          </a:p>
          <a:p>
            <a:r>
              <a:rPr lang="en-US" dirty="0"/>
              <a:t>Most notably, the game currently does not output a score to the screen the score, calculated by a point for every half second of survival, is saved in data address $100. This unfortunately never got pushed over to the EEPROM and does not save a high score.</a:t>
            </a:r>
          </a:p>
          <a:p>
            <a:r>
              <a:rPr lang="en-US" dirty="0"/>
              <a:t>The other shortcoming was the lag the buttons can have with the LCD, the majority of the time the button press reads as a single input but can occasionally read as 2 presses, this can result in some unfortunate game overs.</a:t>
            </a:r>
          </a:p>
          <a:p>
            <a:r>
              <a:rPr lang="en-US" dirty="0"/>
              <a:t>The obstacle placing system currently is not fully functioning either, ideally</a:t>
            </a:r>
            <a:r>
              <a:rPr lang="en-US"/>
              <a:t>,</a:t>
            </a:r>
            <a:r>
              <a:rPr lang="en-US" dirty="0"/>
              <a:t> we would’ve wanted the system to alternate between open space and an obstacle</a:t>
            </a:r>
            <a:r>
              <a:rPr lang="en-US"/>
              <a:t>,</a:t>
            </a:r>
            <a:r>
              <a:rPr lang="en-US" dirty="0"/>
              <a:t> but this could not get fully integrated in time.</a:t>
            </a:r>
          </a:p>
        </p:txBody>
      </p:sp>
      <p:sp>
        <p:nvSpPr>
          <p:cNvPr id="4" name="Slide Number Placeholder 3">
            <a:extLst>
              <a:ext uri="{FF2B5EF4-FFF2-40B4-BE49-F238E27FC236}">
                <a16:creationId xmlns:a16="http://schemas.microsoft.com/office/drawing/2014/main" id="{B9CFEF1C-C5CB-F42C-3F24-CD0AF2C66054}"/>
              </a:ext>
            </a:extLst>
          </p:cNvPr>
          <p:cNvSpPr>
            <a:spLocks noGrp="1"/>
          </p:cNvSpPr>
          <p:nvPr>
            <p:ph type="sldNum" sz="quarter" idx="12"/>
          </p:nvPr>
        </p:nvSpPr>
        <p:spPr/>
        <p:txBody>
          <a:bodyPr>
            <a:normAutofit lnSpcReduction="10000"/>
          </a:bodyPr>
          <a:lstStyle/>
          <a:p>
            <a:fld id="{5D90FD52-3802-4AE0-81E0-64C1F68EF06B}" type="slidenum">
              <a:rPr lang="en-US" smtClean="0"/>
              <a:t>9</a:t>
            </a:fld>
            <a:endParaRPr lang="en-US"/>
          </a:p>
        </p:txBody>
      </p:sp>
      <p:pic>
        <p:nvPicPr>
          <p:cNvPr id="6" name="Picture 5" descr="Frowning alarm clock face">
            <a:extLst>
              <a:ext uri="{FF2B5EF4-FFF2-40B4-BE49-F238E27FC236}">
                <a16:creationId xmlns:a16="http://schemas.microsoft.com/office/drawing/2014/main" id="{90A4E017-D308-20B2-6E4C-BA8F75C0B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0025" y="0"/>
            <a:ext cx="2313991" cy="2313991"/>
          </a:xfrm>
          <a:prstGeom prst="rect">
            <a:avLst/>
          </a:prstGeom>
        </p:spPr>
      </p:pic>
    </p:spTree>
    <p:extLst>
      <p:ext uri="{BB962C8B-B14F-4D97-AF65-F5344CB8AC3E}">
        <p14:creationId xmlns:p14="http://schemas.microsoft.com/office/powerpoint/2010/main" val="79231870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4C455C0BD1BD42A2E499483D3587F5" ma:contentTypeVersion="4" ma:contentTypeDescription="Create a new document." ma:contentTypeScope="" ma:versionID="2ace5144653239269abe41ca79ab12cf">
  <xsd:schema xmlns:xsd="http://www.w3.org/2001/XMLSchema" xmlns:xs="http://www.w3.org/2001/XMLSchema" xmlns:p="http://schemas.microsoft.com/office/2006/metadata/properties" xmlns:ns3="f1962856-0914-43f7-81ad-5e335b883f20" targetNamespace="http://schemas.microsoft.com/office/2006/metadata/properties" ma:root="true" ma:fieldsID="ad1fa55165e131a26a17a6ed8a32437f" ns3:_="">
    <xsd:import namespace="f1962856-0914-43f7-81ad-5e335b883f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962856-0914-43f7-81ad-5e335b883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DACA89-0AFB-4F0D-A1B8-B7A90096F92A}">
  <ds:schemaRefs>
    <ds:schemaRef ds:uri="http://schemas.microsoft.com/sharepoint/v3/contenttype/forms"/>
  </ds:schemaRefs>
</ds:datastoreItem>
</file>

<file path=customXml/itemProps2.xml><?xml version="1.0" encoding="utf-8"?>
<ds:datastoreItem xmlns:ds="http://schemas.openxmlformats.org/officeDocument/2006/customXml" ds:itemID="{61972EB4-7095-45E3-84A9-DE3ABDE8F21A}">
  <ds:schemaRefs>
    <ds:schemaRef ds:uri="f1962856-0914-43f7-81ad-5e335b883f2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39F0E0A-FC7D-4129-8309-61C775E324C1}">
  <ds:schemaRefs>
    <ds:schemaRef ds:uri="http://purl.org/dc/dcmitype/"/>
    <ds:schemaRef ds:uri="http://schemas.microsoft.com/office/2006/documentManagement/types"/>
    <ds:schemaRef ds:uri="f1962856-0914-43f7-81ad-5e335b883f20"/>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Lab Presentation Week Sept 27</Template>
  <TotalTime>1347</TotalTime>
  <Words>868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Schoolbook</vt:lpstr>
      <vt:lpstr>Wingdings 2</vt:lpstr>
      <vt:lpstr>View</vt:lpstr>
      <vt:lpstr>Asteroid Game Capstone Project</vt:lpstr>
      <vt:lpstr>Project Overview &amp; Objectives</vt:lpstr>
      <vt:lpstr>Hardware Schematic</vt:lpstr>
      <vt:lpstr>Software Flowchart</vt:lpstr>
      <vt:lpstr>Technical Game Design</vt:lpstr>
      <vt:lpstr>DDRAM Figure</vt:lpstr>
      <vt:lpstr>LCD Initialization Figure</vt:lpstr>
      <vt:lpstr>Technical Software Implementation</vt:lpstr>
      <vt:lpstr>Shortcomings of The Project</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Lab Presentation</dc:title>
  <dc:creator>Stephens, Conner</dc:creator>
  <cp:lastModifiedBy>Conner Stephens</cp:lastModifiedBy>
  <cp:revision>3</cp:revision>
  <dcterms:created xsi:type="dcterms:W3CDTF">2022-10-04T01:33:40Z</dcterms:created>
  <dcterms:modified xsi:type="dcterms:W3CDTF">2022-12-13T18:38:20Z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0x010100424C455C0BD1BD42A2E499483D3587F5</vt:lpwstr>
  </property>
  <property fmtid="{D5CDD505-2E9C-101B-9397-08002B2CF9AE}" pid="3" name="MediaServiceImageTags">
    <vt:lpwstr/>
  </property>
</Properties>
</file>