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7" r:id="rId11"/>
    <p:sldId id="268" r:id="rId12"/>
    <p:sldId id="278" r:id="rId13"/>
    <p:sldId id="279" r:id="rId14"/>
    <p:sldId id="277"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30F5-25CD-4888-8CC9-BF80176830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D5963CC-7CC8-41F8-A691-7FAA4BBD25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8CC9081-1D2A-484A-9E4A-41CFD80020BE}"/>
              </a:ext>
            </a:extLst>
          </p:cNvPr>
          <p:cNvSpPr>
            <a:spLocks noGrp="1"/>
          </p:cNvSpPr>
          <p:nvPr>
            <p:ph type="dt" sz="half" idx="10"/>
          </p:nvPr>
        </p:nvSpPr>
        <p:spPr/>
        <p:txBody>
          <a:bodyPr/>
          <a:lstStyle/>
          <a:p>
            <a:fld id="{0C176900-018F-4690-B370-8BDF571DF528}" type="datetimeFigureOut">
              <a:rPr lang="en-GB" smtClean="0"/>
              <a:t>13/05/2021</a:t>
            </a:fld>
            <a:endParaRPr lang="en-GB"/>
          </a:p>
        </p:txBody>
      </p:sp>
      <p:sp>
        <p:nvSpPr>
          <p:cNvPr id="5" name="Footer Placeholder 4">
            <a:extLst>
              <a:ext uri="{FF2B5EF4-FFF2-40B4-BE49-F238E27FC236}">
                <a16:creationId xmlns:a16="http://schemas.microsoft.com/office/drawing/2014/main" id="{A2EC3F26-4BC7-47F4-BF30-EF7B0F0A7D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223813-8647-4614-ABF4-EB8C193BD4C0}"/>
              </a:ext>
            </a:extLst>
          </p:cNvPr>
          <p:cNvSpPr>
            <a:spLocks noGrp="1"/>
          </p:cNvSpPr>
          <p:nvPr>
            <p:ph type="sldNum" sz="quarter" idx="12"/>
          </p:nvPr>
        </p:nvSpPr>
        <p:spPr/>
        <p:txBody>
          <a:bodyPr/>
          <a:lstStyle/>
          <a:p>
            <a:fld id="{3640404E-0679-46CB-B1F1-4FDD1FE6CCC0}" type="slidenum">
              <a:rPr lang="en-GB" smtClean="0"/>
              <a:t>‹#›</a:t>
            </a:fld>
            <a:endParaRPr lang="en-GB"/>
          </a:p>
        </p:txBody>
      </p:sp>
    </p:spTree>
    <p:extLst>
      <p:ext uri="{BB962C8B-B14F-4D97-AF65-F5344CB8AC3E}">
        <p14:creationId xmlns:p14="http://schemas.microsoft.com/office/powerpoint/2010/main" val="359017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C2C7-62A0-440F-9ADC-E0B8FBCA213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2DE248-1F8C-42A3-9339-6E06AD4035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AA54A8-E8E5-4311-9315-B234D9869A20}"/>
              </a:ext>
            </a:extLst>
          </p:cNvPr>
          <p:cNvSpPr>
            <a:spLocks noGrp="1"/>
          </p:cNvSpPr>
          <p:nvPr>
            <p:ph type="dt" sz="half" idx="10"/>
          </p:nvPr>
        </p:nvSpPr>
        <p:spPr/>
        <p:txBody>
          <a:bodyPr/>
          <a:lstStyle/>
          <a:p>
            <a:fld id="{0C176900-018F-4690-B370-8BDF571DF528}" type="datetimeFigureOut">
              <a:rPr lang="en-GB" smtClean="0"/>
              <a:t>13/05/2021</a:t>
            </a:fld>
            <a:endParaRPr lang="en-GB"/>
          </a:p>
        </p:txBody>
      </p:sp>
      <p:sp>
        <p:nvSpPr>
          <p:cNvPr id="5" name="Footer Placeholder 4">
            <a:extLst>
              <a:ext uri="{FF2B5EF4-FFF2-40B4-BE49-F238E27FC236}">
                <a16:creationId xmlns:a16="http://schemas.microsoft.com/office/drawing/2014/main" id="{BFC2F55B-6CD2-4843-81AC-62CB85906B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E812B4-B055-443E-A98F-7BF5EABC3AF2}"/>
              </a:ext>
            </a:extLst>
          </p:cNvPr>
          <p:cNvSpPr>
            <a:spLocks noGrp="1"/>
          </p:cNvSpPr>
          <p:nvPr>
            <p:ph type="sldNum" sz="quarter" idx="12"/>
          </p:nvPr>
        </p:nvSpPr>
        <p:spPr/>
        <p:txBody>
          <a:bodyPr/>
          <a:lstStyle/>
          <a:p>
            <a:fld id="{3640404E-0679-46CB-B1F1-4FDD1FE6CCC0}" type="slidenum">
              <a:rPr lang="en-GB" smtClean="0"/>
              <a:t>‹#›</a:t>
            </a:fld>
            <a:endParaRPr lang="en-GB"/>
          </a:p>
        </p:txBody>
      </p:sp>
    </p:spTree>
    <p:extLst>
      <p:ext uri="{BB962C8B-B14F-4D97-AF65-F5344CB8AC3E}">
        <p14:creationId xmlns:p14="http://schemas.microsoft.com/office/powerpoint/2010/main" val="2350992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919885-1DA7-4201-9898-37D8884700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49386C1-5062-4D97-95FA-49425BD47E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65D9DC-1995-479A-A3E3-13FC432F663B}"/>
              </a:ext>
            </a:extLst>
          </p:cNvPr>
          <p:cNvSpPr>
            <a:spLocks noGrp="1"/>
          </p:cNvSpPr>
          <p:nvPr>
            <p:ph type="dt" sz="half" idx="10"/>
          </p:nvPr>
        </p:nvSpPr>
        <p:spPr/>
        <p:txBody>
          <a:bodyPr/>
          <a:lstStyle/>
          <a:p>
            <a:fld id="{0C176900-018F-4690-B370-8BDF571DF528}" type="datetimeFigureOut">
              <a:rPr lang="en-GB" smtClean="0"/>
              <a:t>13/05/2021</a:t>
            </a:fld>
            <a:endParaRPr lang="en-GB"/>
          </a:p>
        </p:txBody>
      </p:sp>
      <p:sp>
        <p:nvSpPr>
          <p:cNvPr id="5" name="Footer Placeholder 4">
            <a:extLst>
              <a:ext uri="{FF2B5EF4-FFF2-40B4-BE49-F238E27FC236}">
                <a16:creationId xmlns:a16="http://schemas.microsoft.com/office/drawing/2014/main" id="{00C581DD-581C-4F2D-9F4C-09018A77E65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C1F659-AF24-4BC4-9523-5F20416CA2F0}"/>
              </a:ext>
            </a:extLst>
          </p:cNvPr>
          <p:cNvSpPr>
            <a:spLocks noGrp="1"/>
          </p:cNvSpPr>
          <p:nvPr>
            <p:ph type="sldNum" sz="quarter" idx="12"/>
          </p:nvPr>
        </p:nvSpPr>
        <p:spPr/>
        <p:txBody>
          <a:bodyPr/>
          <a:lstStyle/>
          <a:p>
            <a:fld id="{3640404E-0679-46CB-B1F1-4FDD1FE6CCC0}" type="slidenum">
              <a:rPr lang="en-GB" smtClean="0"/>
              <a:t>‹#›</a:t>
            </a:fld>
            <a:endParaRPr lang="en-GB"/>
          </a:p>
        </p:txBody>
      </p:sp>
    </p:spTree>
    <p:extLst>
      <p:ext uri="{BB962C8B-B14F-4D97-AF65-F5344CB8AC3E}">
        <p14:creationId xmlns:p14="http://schemas.microsoft.com/office/powerpoint/2010/main" val="3902439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F5FB-751A-40E8-A73F-3C7C2B16318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ED36334-0C5A-42B3-A6A2-01B218EF56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E1030C-B5B9-46B1-975A-3E5CCFFA17ED}"/>
              </a:ext>
            </a:extLst>
          </p:cNvPr>
          <p:cNvSpPr>
            <a:spLocks noGrp="1"/>
          </p:cNvSpPr>
          <p:nvPr>
            <p:ph type="dt" sz="half" idx="10"/>
          </p:nvPr>
        </p:nvSpPr>
        <p:spPr/>
        <p:txBody>
          <a:bodyPr/>
          <a:lstStyle/>
          <a:p>
            <a:fld id="{0C176900-018F-4690-B370-8BDF571DF528}" type="datetimeFigureOut">
              <a:rPr lang="en-GB" smtClean="0"/>
              <a:t>13/05/2021</a:t>
            </a:fld>
            <a:endParaRPr lang="en-GB"/>
          </a:p>
        </p:txBody>
      </p:sp>
      <p:sp>
        <p:nvSpPr>
          <p:cNvPr id="5" name="Footer Placeholder 4">
            <a:extLst>
              <a:ext uri="{FF2B5EF4-FFF2-40B4-BE49-F238E27FC236}">
                <a16:creationId xmlns:a16="http://schemas.microsoft.com/office/drawing/2014/main" id="{6BD57654-8BF0-4615-B259-CEEB928BB6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CA574A-982C-4892-8A97-FA44479C4FD0}"/>
              </a:ext>
            </a:extLst>
          </p:cNvPr>
          <p:cNvSpPr>
            <a:spLocks noGrp="1"/>
          </p:cNvSpPr>
          <p:nvPr>
            <p:ph type="sldNum" sz="quarter" idx="12"/>
          </p:nvPr>
        </p:nvSpPr>
        <p:spPr/>
        <p:txBody>
          <a:bodyPr/>
          <a:lstStyle/>
          <a:p>
            <a:fld id="{3640404E-0679-46CB-B1F1-4FDD1FE6CCC0}" type="slidenum">
              <a:rPr lang="en-GB" smtClean="0"/>
              <a:t>‹#›</a:t>
            </a:fld>
            <a:endParaRPr lang="en-GB"/>
          </a:p>
        </p:txBody>
      </p:sp>
    </p:spTree>
    <p:extLst>
      <p:ext uri="{BB962C8B-B14F-4D97-AF65-F5344CB8AC3E}">
        <p14:creationId xmlns:p14="http://schemas.microsoft.com/office/powerpoint/2010/main" val="3804236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12B45-3E25-474E-B320-4D9E049DAB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589D1ED-659D-479F-8559-A4777527EB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BAD6B5-7F90-41E8-A8A8-360C49F27F2C}"/>
              </a:ext>
            </a:extLst>
          </p:cNvPr>
          <p:cNvSpPr>
            <a:spLocks noGrp="1"/>
          </p:cNvSpPr>
          <p:nvPr>
            <p:ph type="dt" sz="half" idx="10"/>
          </p:nvPr>
        </p:nvSpPr>
        <p:spPr/>
        <p:txBody>
          <a:bodyPr/>
          <a:lstStyle/>
          <a:p>
            <a:fld id="{0C176900-018F-4690-B370-8BDF571DF528}" type="datetimeFigureOut">
              <a:rPr lang="en-GB" smtClean="0"/>
              <a:t>13/05/2021</a:t>
            </a:fld>
            <a:endParaRPr lang="en-GB"/>
          </a:p>
        </p:txBody>
      </p:sp>
      <p:sp>
        <p:nvSpPr>
          <p:cNvPr id="5" name="Footer Placeholder 4">
            <a:extLst>
              <a:ext uri="{FF2B5EF4-FFF2-40B4-BE49-F238E27FC236}">
                <a16:creationId xmlns:a16="http://schemas.microsoft.com/office/drawing/2014/main" id="{553933FC-5183-4DCD-8771-687F47FDDD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F5CAC9-AFC9-4511-B8B0-7546CC17ACEC}"/>
              </a:ext>
            </a:extLst>
          </p:cNvPr>
          <p:cNvSpPr>
            <a:spLocks noGrp="1"/>
          </p:cNvSpPr>
          <p:nvPr>
            <p:ph type="sldNum" sz="quarter" idx="12"/>
          </p:nvPr>
        </p:nvSpPr>
        <p:spPr/>
        <p:txBody>
          <a:bodyPr/>
          <a:lstStyle/>
          <a:p>
            <a:fld id="{3640404E-0679-46CB-B1F1-4FDD1FE6CCC0}" type="slidenum">
              <a:rPr lang="en-GB" smtClean="0"/>
              <a:t>‹#›</a:t>
            </a:fld>
            <a:endParaRPr lang="en-GB"/>
          </a:p>
        </p:txBody>
      </p:sp>
    </p:spTree>
    <p:extLst>
      <p:ext uri="{BB962C8B-B14F-4D97-AF65-F5344CB8AC3E}">
        <p14:creationId xmlns:p14="http://schemas.microsoft.com/office/powerpoint/2010/main" val="1318848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18CBC-FBB5-4874-9863-E9DAF1863D7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6347D0-2FB8-48AB-B16D-30F54D3CF0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C7BB822-7DAF-4262-B8C3-E048397BD5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901A7E1-2BD2-46F7-BD8D-DCE7E2F5F6FA}"/>
              </a:ext>
            </a:extLst>
          </p:cNvPr>
          <p:cNvSpPr>
            <a:spLocks noGrp="1"/>
          </p:cNvSpPr>
          <p:nvPr>
            <p:ph type="dt" sz="half" idx="10"/>
          </p:nvPr>
        </p:nvSpPr>
        <p:spPr/>
        <p:txBody>
          <a:bodyPr/>
          <a:lstStyle/>
          <a:p>
            <a:fld id="{0C176900-018F-4690-B370-8BDF571DF528}" type="datetimeFigureOut">
              <a:rPr lang="en-GB" smtClean="0"/>
              <a:t>13/05/2021</a:t>
            </a:fld>
            <a:endParaRPr lang="en-GB"/>
          </a:p>
        </p:txBody>
      </p:sp>
      <p:sp>
        <p:nvSpPr>
          <p:cNvPr id="6" name="Footer Placeholder 5">
            <a:extLst>
              <a:ext uri="{FF2B5EF4-FFF2-40B4-BE49-F238E27FC236}">
                <a16:creationId xmlns:a16="http://schemas.microsoft.com/office/drawing/2014/main" id="{9F485BBE-1F3F-43DA-B0AB-7A1F0F31AB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045497-5DAB-48BC-8071-9C3A66BFF9BF}"/>
              </a:ext>
            </a:extLst>
          </p:cNvPr>
          <p:cNvSpPr>
            <a:spLocks noGrp="1"/>
          </p:cNvSpPr>
          <p:nvPr>
            <p:ph type="sldNum" sz="quarter" idx="12"/>
          </p:nvPr>
        </p:nvSpPr>
        <p:spPr/>
        <p:txBody>
          <a:bodyPr/>
          <a:lstStyle/>
          <a:p>
            <a:fld id="{3640404E-0679-46CB-B1F1-4FDD1FE6CCC0}" type="slidenum">
              <a:rPr lang="en-GB" smtClean="0"/>
              <a:t>‹#›</a:t>
            </a:fld>
            <a:endParaRPr lang="en-GB"/>
          </a:p>
        </p:txBody>
      </p:sp>
    </p:spTree>
    <p:extLst>
      <p:ext uri="{BB962C8B-B14F-4D97-AF65-F5344CB8AC3E}">
        <p14:creationId xmlns:p14="http://schemas.microsoft.com/office/powerpoint/2010/main" val="3665411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010DC-5B7C-4E16-BED6-F9619204EB2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DECD4E8-EBE2-44B1-BC4C-37E75A11A9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F05DC3-002E-4D14-AD15-0BD4F2969A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E473039-9620-4688-9F47-6026C399C0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E8A656-F3F8-4D27-9C5D-29C12ACFEB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5DC7512-CEBF-4993-9D62-077178C6C445}"/>
              </a:ext>
            </a:extLst>
          </p:cNvPr>
          <p:cNvSpPr>
            <a:spLocks noGrp="1"/>
          </p:cNvSpPr>
          <p:nvPr>
            <p:ph type="dt" sz="half" idx="10"/>
          </p:nvPr>
        </p:nvSpPr>
        <p:spPr/>
        <p:txBody>
          <a:bodyPr/>
          <a:lstStyle/>
          <a:p>
            <a:fld id="{0C176900-018F-4690-B370-8BDF571DF528}" type="datetimeFigureOut">
              <a:rPr lang="en-GB" smtClean="0"/>
              <a:t>13/05/2021</a:t>
            </a:fld>
            <a:endParaRPr lang="en-GB"/>
          </a:p>
        </p:txBody>
      </p:sp>
      <p:sp>
        <p:nvSpPr>
          <p:cNvPr id="8" name="Footer Placeholder 7">
            <a:extLst>
              <a:ext uri="{FF2B5EF4-FFF2-40B4-BE49-F238E27FC236}">
                <a16:creationId xmlns:a16="http://schemas.microsoft.com/office/drawing/2014/main" id="{73AA27EA-5A02-44EA-AF5D-BCD757A900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8A19DFE-3E76-4912-869F-6E3113280C80}"/>
              </a:ext>
            </a:extLst>
          </p:cNvPr>
          <p:cNvSpPr>
            <a:spLocks noGrp="1"/>
          </p:cNvSpPr>
          <p:nvPr>
            <p:ph type="sldNum" sz="quarter" idx="12"/>
          </p:nvPr>
        </p:nvSpPr>
        <p:spPr/>
        <p:txBody>
          <a:bodyPr/>
          <a:lstStyle/>
          <a:p>
            <a:fld id="{3640404E-0679-46CB-B1F1-4FDD1FE6CCC0}" type="slidenum">
              <a:rPr lang="en-GB" smtClean="0"/>
              <a:t>‹#›</a:t>
            </a:fld>
            <a:endParaRPr lang="en-GB"/>
          </a:p>
        </p:txBody>
      </p:sp>
    </p:spTree>
    <p:extLst>
      <p:ext uri="{BB962C8B-B14F-4D97-AF65-F5344CB8AC3E}">
        <p14:creationId xmlns:p14="http://schemas.microsoft.com/office/powerpoint/2010/main" val="2922300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35F83-7B79-45DE-9F9A-51732389F6A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3B73769-7CF8-476D-96A2-5B7AA0BC58C1}"/>
              </a:ext>
            </a:extLst>
          </p:cNvPr>
          <p:cNvSpPr>
            <a:spLocks noGrp="1"/>
          </p:cNvSpPr>
          <p:nvPr>
            <p:ph type="dt" sz="half" idx="10"/>
          </p:nvPr>
        </p:nvSpPr>
        <p:spPr/>
        <p:txBody>
          <a:bodyPr/>
          <a:lstStyle/>
          <a:p>
            <a:fld id="{0C176900-018F-4690-B370-8BDF571DF528}" type="datetimeFigureOut">
              <a:rPr lang="en-GB" smtClean="0"/>
              <a:t>13/05/2021</a:t>
            </a:fld>
            <a:endParaRPr lang="en-GB"/>
          </a:p>
        </p:txBody>
      </p:sp>
      <p:sp>
        <p:nvSpPr>
          <p:cNvPr id="4" name="Footer Placeholder 3">
            <a:extLst>
              <a:ext uri="{FF2B5EF4-FFF2-40B4-BE49-F238E27FC236}">
                <a16:creationId xmlns:a16="http://schemas.microsoft.com/office/drawing/2014/main" id="{F6802343-C5F2-43C5-B2F1-60668F5C325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AF3DE1B-A639-4005-8465-06F7F230DF75}"/>
              </a:ext>
            </a:extLst>
          </p:cNvPr>
          <p:cNvSpPr>
            <a:spLocks noGrp="1"/>
          </p:cNvSpPr>
          <p:nvPr>
            <p:ph type="sldNum" sz="quarter" idx="12"/>
          </p:nvPr>
        </p:nvSpPr>
        <p:spPr/>
        <p:txBody>
          <a:bodyPr/>
          <a:lstStyle/>
          <a:p>
            <a:fld id="{3640404E-0679-46CB-B1F1-4FDD1FE6CCC0}" type="slidenum">
              <a:rPr lang="en-GB" smtClean="0"/>
              <a:t>‹#›</a:t>
            </a:fld>
            <a:endParaRPr lang="en-GB"/>
          </a:p>
        </p:txBody>
      </p:sp>
    </p:spTree>
    <p:extLst>
      <p:ext uri="{BB962C8B-B14F-4D97-AF65-F5344CB8AC3E}">
        <p14:creationId xmlns:p14="http://schemas.microsoft.com/office/powerpoint/2010/main" val="4267424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F57566-7E9B-4BD1-A956-2DF1F27B991D}"/>
              </a:ext>
            </a:extLst>
          </p:cNvPr>
          <p:cNvSpPr>
            <a:spLocks noGrp="1"/>
          </p:cNvSpPr>
          <p:nvPr>
            <p:ph type="dt" sz="half" idx="10"/>
          </p:nvPr>
        </p:nvSpPr>
        <p:spPr/>
        <p:txBody>
          <a:bodyPr/>
          <a:lstStyle/>
          <a:p>
            <a:fld id="{0C176900-018F-4690-B370-8BDF571DF528}" type="datetimeFigureOut">
              <a:rPr lang="en-GB" smtClean="0"/>
              <a:t>13/05/2021</a:t>
            </a:fld>
            <a:endParaRPr lang="en-GB"/>
          </a:p>
        </p:txBody>
      </p:sp>
      <p:sp>
        <p:nvSpPr>
          <p:cNvPr id="3" name="Footer Placeholder 2">
            <a:extLst>
              <a:ext uri="{FF2B5EF4-FFF2-40B4-BE49-F238E27FC236}">
                <a16:creationId xmlns:a16="http://schemas.microsoft.com/office/drawing/2014/main" id="{A896C684-8D64-44CF-BC04-15B15F49CCC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E8E2E0C-381A-44FA-9774-13FF7B8E40DF}"/>
              </a:ext>
            </a:extLst>
          </p:cNvPr>
          <p:cNvSpPr>
            <a:spLocks noGrp="1"/>
          </p:cNvSpPr>
          <p:nvPr>
            <p:ph type="sldNum" sz="quarter" idx="12"/>
          </p:nvPr>
        </p:nvSpPr>
        <p:spPr/>
        <p:txBody>
          <a:bodyPr/>
          <a:lstStyle/>
          <a:p>
            <a:fld id="{3640404E-0679-46CB-B1F1-4FDD1FE6CCC0}" type="slidenum">
              <a:rPr lang="en-GB" smtClean="0"/>
              <a:t>‹#›</a:t>
            </a:fld>
            <a:endParaRPr lang="en-GB"/>
          </a:p>
        </p:txBody>
      </p:sp>
    </p:spTree>
    <p:extLst>
      <p:ext uri="{BB962C8B-B14F-4D97-AF65-F5344CB8AC3E}">
        <p14:creationId xmlns:p14="http://schemas.microsoft.com/office/powerpoint/2010/main" val="3613634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7FB3-FE8C-48AC-83D1-95831D6B34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D1071DA-345F-4D45-8932-72BE9D7F43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71045A9-A339-4EDC-8C50-76D7E35AF0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D31244-E76B-476A-B78E-B1F5BD6E1380}"/>
              </a:ext>
            </a:extLst>
          </p:cNvPr>
          <p:cNvSpPr>
            <a:spLocks noGrp="1"/>
          </p:cNvSpPr>
          <p:nvPr>
            <p:ph type="dt" sz="half" idx="10"/>
          </p:nvPr>
        </p:nvSpPr>
        <p:spPr/>
        <p:txBody>
          <a:bodyPr/>
          <a:lstStyle/>
          <a:p>
            <a:fld id="{0C176900-018F-4690-B370-8BDF571DF528}" type="datetimeFigureOut">
              <a:rPr lang="en-GB" smtClean="0"/>
              <a:t>13/05/2021</a:t>
            </a:fld>
            <a:endParaRPr lang="en-GB"/>
          </a:p>
        </p:txBody>
      </p:sp>
      <p:sp>
        <p:nvSpPr>
          <p:cNvPr id="6" name="Footer Placeholder 5">
            <a:extLst>
              <a:ext uri="{FF2B5EF4-FFF2-40B4-BE49-F238E27FC236}">
                <a16:creationId xmlns:a16="http://schemas.microsoft.com/office/drawing/2014/main" id="{BDDFB110-DDA4-4712-B23F-39BF3292FA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1F6102B-3E3A-4B37-9A16-5D94AAFA94A5}"/>
              </a:ext>
            </a:extLst>
          </p:cNvPr>
          <p:cNvSpPr>
            <a:spLocks noGrp="1"/>
          </p:cNvSpPr>
          <p:nvPr>
            <p:ph type="sldNum" sz="quarter" idx="12"/>
          </p:nvPr>
        </p:nvSpPr>
        <p:spPr/>
        <p:txBody>
          <a:bodyPr/>
          <a:lstStyle/>
          <a:p>
            <a:fld id="{3640404E-0679-46CB-B1F1-4FDD1FE6CCC0}" type="slidenum">
              <a:rPr lang="en-GB" smtClean="0"/>
              <a:t>‹#›</a:t>
            </a:fld>
            <a:endParaRPr lang="en-GB"/>
          </a:p>
        </p:txBody>
      </p:sp>
    </p:spTree>
    <p:extLst>
      <p:ext uri="{BB962C8B-B14F-4D97-AF65-F5344CB8AC3E}">
        <p14:creationId xmlns:p14="http://schemas.microsoft.com/office/powerpoint/2010/main" val="2156763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B4D2C-A3EE-4E9F-A215-09C0AEF98F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CDFADF8-96A0-4551-9649-5EED104108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A6C7FBE-1D75-48D1-BF84-5B6A8B56F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114870-FD2B-421A-827C-7EF34F995D1B}"/>
              </a:ext>
            </a:extLst>
          </p:cNvPr>
          <p:cNvSpPr>
            <a:spLocks noGrp="1"/>
          </p:cNvSpPr>
          <p:nvPr>
            <p:ph type="dt" sz="half" idx="10"/>
          </p:nvPr>
        </p:nvSpPr>
        <p:spPr/>
        <p:txBody>
          <a:bodyPr/>
          <a:lstStyle/>
          <a:p>
            <a:fld id="{0C176900-018F-4690-B370-8BDF571DF528}" type="datetimeFigureOut">
              <a:rPr lang="en-GB" smtClean="0"/>
              <a:t>13/05/2021</a:t>
            </a:fld>
            <a:endParaRPr lang="en-GB"/>
          </a:p>
        </p:txBody>
      </p:sp>
      <p:sp>
        <p:nvSpPr>
          <p:cNvPr id="6" name="Footer Placeholder 5">
            <a:extLst>
              <a:ext uri="{FF2B5EF4-FFF2-40B4-BE49-F238E27FC236}">
                <a16:creationId xmlns:a16="http://schemas.microsoft.com/office/drawing/2014/main" id="{C004E1B0-7618-4987-A69C-BAF8D9D3F9B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D1E869-424D-475B-9B1D-C96593767890}"/>
              </a:ext>
            </a:extLst>
          </p:cNvPr>
          <p:cNvSpPr>
            <a:spLocks noGrp="1"/>
          </p:cNvSpPr>
          <p:nvPr>
            <p:ph type="sldNum" sz="quarter" idx="12"/>
          </p:nvPr>
        </p:nvSpPr>
        <p:spPr/>
        <p:txBody>
          <a:bodyPr/>
          <a:lstStyle/>
          <a:p>
            <a:fld id="{3640404E-0679-46CB-B1F1-4FDD1FE6CCC0}" type="slidenum">
              <a:rPr lang="en-GB" smtClean="0"/>
              <a:t>‹#›</a:t>
            </a:fld>
            <a:endParaRPr lang="en-GB"/>
          </a:p>
        </p:txBody>
      </p:sp>
    </p:spTree>
    <p:extLst>
      <p:ext uri="{BB962C8B-B14F-4D97-AF65-F5344CB8AC3E}">
        <p14:creationId xmlns:p14="http://schemas.microsoft.com/office/powerpoint/2010/main" val="2385149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8C3340-5B31-4ACD-B271-443CFB233F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90C2F0F-276B-4E39-8F80-43883801D0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D2A867-5CA4-46DD-997A-8EDCD2496E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76900-018F-4690-B370-8BDF571DF528}" type="datetimeFigureOut">
              <a:rPr lang="en-GB" smtClean="0"/>
              <a:t>13/05/2021</a:t>
            </a:fld>
            <a:endParaRPr lang="en-GB"/>
          </a:p>
        </p:txBody>
      </p:sp>
      <p:sp>
        <p:nvSpPr>
          <p:cNvPr id="5" name="Footer Placeholder 4">
            <a:extLst>
              <a:ext uri="{FF2B5EF4-FFF2-40B4-BE49-F238E27FC236}">
                <a16:creationId xmlns:a16="http://schemas.microsoft.com/office/drawing/2014/main" id="{62C4F2FC-4505-4241-A807-02B830EEC2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A6540D3-BC30-4CDC-9C75-A5A80061F1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40404E-0679-46CB-B1F1-4FDD1FE6CCC0}" type="slidenum">
              <a:rPr lang="en-GB" smtClean="0"/>
              <a:t>‹#›</a:t>
            </a:fld>
            <a:endParaRPr lang="en-GB"/>
          </a:p>
        </p:txBody>
      </p:sp>
    </p:spTree>
    <p:extLst>
      <p:ext uri="{BB962C8B-B14F-4D97-AF65-F5344CB8AC3E}">
        <p14:creationId xmlns:p14="http://schemas.microsoft.com/office/powerpoint/2010/main" val="1757838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17E93-3BFC-4F5C-BA97-205390BAAC8A}"/>
              </a:ext>
            </a:extLst>
          </p:cNvPr>
          <p:cNvSpPr>
            <a:spLocks noGrp="1"/>
          </p:cNvSpPr>
          <p:nvPr>
            <p:ph type="ctrTitle"/>
          </p:nvPr>
        </p:nvSpPr>
        <p:spPr/>
        <p:txBody>
          <a:bodyPr/>
          <a:lstStyle/>
          <a:p>
            <a:r>
              <a:rPr lang="en-GB" dirty="0"/>
              <a:t>Data Investigation Task</a:t>
            </a:r>
          </a:p>
        </p:txBody>
      </p:sp>
      <p:sp>
        <p:nvSpPr>
          <p:cNvPr id="3" name="Subtitle 2">
            <a:extLst>
              <a:ext uri="{FF2B5EF4-FFF2-40B4-BE49-F238E27FC236}">
                <a16:creationId xmlns:a16="http://schemas.microsoft.com/office/drawing/2014/main" id="{69F0CCE1-F220-4DAC-B59A-D86318ECB201}"/>
              </a:ext>
            </a:extLst>
          </p:cNvPr>
          <p:cNvSpPr>
            <a:spLocks noGrp="1"/>
          </p:cNvSpPr>
          <p:nvPr>
            <p:ph type="subTitle" idx="1"/>
          </p:nvPr>
        </p:nvSpPr>
        <p:spPr/>
        <p:txBody>
          <a:bodyPr/>
          <a:lstStyle/>
          <a:p>
            <a:endParaRPr lang="en-GB" dirty="0"/>
          </a:p>
          <a:p>
            <a:r>
              <a:rPr lang="en-GB" dirty="0"/>
              <a:t>Presented by Joshua Edwards</a:t>
            </a:r>
          </a:p>
        </p:txBody>
      </p:sp>
    </p:spTree>
    <p:extLst>
      <p:ext uri="{BB962C8B-B14F-4D97-AF65-F5344CB8AC3E}">
        <p14:creationId xmlns:p14="http://schemas.microsoft.com/office/powerpoint/2010/main" val="109042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886E-9944-45DC-AA25-D65026F8255D}"/>
              </a:ext>
            </a:extLst>
          </p:cNvPr>
          <p:cNvSpPr>
            <a:spLocks noGrp="1"/>
          </p:cNvSpPr>
          <p:nvPr>
            <p:ph type="title"/>
          </p:nvPr>
        </p:nvSpPr>
        <p:spPr>
          <a:xfrm>
            <a:off x="190500" y="141287"/>
            <a:ext cx="10515600" cy="539750"/>
          </a:xfrm>
        </p:spPr>
        <p:txBody>
          <a:bodyPr>
            <a:noAutofit/>
          </a:bodyPr>
          <a:lstStyle/>
          <a:p>
            <a:r>
              <a:rPr lang="en-GB" sz="2800" dirty="0"/>
              <a:t>Analysis by subscriber type template</a:t>
            </a:r>
          </a:p>
        </p:txBody>
      </p:sp>
      <p:sp>
        <p:nvSpPr>
          <p:cNvPr id="3" name="Content Placeholder 2">
            <a:extLst>
              <a:ext uri="{FF2B5EF4-FFF2-40B4-BE49-F238E27FC236}">
                <a16:creationId xmlns:a16="http://schemas.microsoft.com/office/drawing/2014/main" id="{DAB9E8C1-F130-4F33-98C4-7107EFAC563B}"/>
              </a:ext>
            </a:extLst>
          </p:cNvPr>
          <p:cNvSpPr>
            <a:spLocks noGrp="1"/>
          </p:cNvSpPr>
          <p:nvPr>
            <p:ph idx="1"/>
          </p:nvPr>
        </p:nvSpPr>
        <p:spPr>
          <a:xfrm>
            <a:off x="190499" y="681037"/>
            <a:ext cx="11401425" cy="5938838"/>
          </a:xfrm>
        </p:spPr>
        <p:txBody>
          <a:bodyPr>
            <a:normAutofit fontScale="25000" lnSpcReduction="20000"/>
          </a:bodyPr>
          <a:lstStyle/>
          <a:p>
            <a:r>
              <a:rPr lang="en-GB" b="0" dirty="0">
                <a:solidFill>
                  <a:srgbClr val="3367D6"/>
                </a:solidFill>
                <a:effectLst/>
                <a:latin typeface="Roboto Mono"/>
              </a:rPr>
              <a:t>SELECT</a:t>
            </a:r>
            <a:r>
              <a:rPr lang="en-GB" b="0" dirty="0">
                <a:solidFill>
                  <a:srgbClr val="000000"/>
                </a:solidFill>
                <a:effectLst/>
                <a:latin typeface="Roboto Mono"/>
              </a:rPr>
              <a:t> </a:t>
            </a:r>
            <a:r>
              <a:rPr lang="en-GB" b="0" dirty="0">
                <a:solidFill>
                  <a:srgbClr val="37474F"/>
                </a:solidFill>
                <a:effectLst/>
                <a:latin typeface="Roboto Mono"/>
              </a:rPr>
              <a:t>*</a:t>
            </a:r>
            <a:endParaRPr lang="en-GB" b="0" dirty="0">
              <a:solidFill>
                <a:srgbClr val="000000"/>
              </a:solidFill>
              <a:effectLst/>
              <a:latin typeface="Roboto Mono"/>
            </a:endParaRPr>
          </a:p>
          <a:p>
            <a:r>
              <a:rPr lang="en-GB" b="0" dirty="0">
                <a:solidFill>
                  <a:srgbClr val="3367D6"/>
                </a:solidFill>
                <a:effectLst/>
                <a:latin typeface="Roboto Mono"/>
              </a:rPr>
              <a:t>FROM</a:t>
            </a:r>
            <a:r>
              <a:rPr lang="en-GB" b="0" dirty="0">
                <a:solidFill>
                  <a:srgbClr val="000000"/>
                </a:solidFill>
                <a:effectLst/>
                <a:latin typeface="Roboto Mono"/>
              </a:rPr>
              <a:t>    </a:t>
            </a:r>
          </a:p>
          <a:p>
            <a:r>
              <a:rPr lang="en-GB" b="0" dirty="0">
                <a:solidFill>
                  <a:srgbClr val="000000"/>
                </a:solidFill>
                <a:effectLst/>
                <a:latin typeface="Roboto Mono"/>
              </a:rPr>
              <a:t>    </a:t>
            </a:r>
          </a:p>
          <a:p>
            <a:r>
              <a:rPr lang="en-GB" b="0" dirty="0">
                <a:solidFill>
                  <a:srgbClr val="37474F"/>
                </a:solidFill>
                <a:effectLst/>
                <a:latin typeface="Roboto Mono"/>
              </a:rPr>
              <a:t>(</a:t>
            </a:r>
            <a:r>
              <a:rPr lang="en-GB" b="0" dirty="0">
                <a:solidFill>
                  <a:srgbClr val="3367D6"/>
                </a:solidFill>
                <a:effectLst/>
                <a:latin typeface="Roboto Mono"/>
              </a:rPr>
              <a:t>SELECT</a:t>
            </a:r>
            <a:r>
              <a:rPr lang="en-GB" b="0" dirty="0">
                <a:solidFill>
                  <a:srgbClr val="000000"/>
                </a:solidFill>
                <a:effectLst/>
                <a:latin typeface="Roboto Mono"/>
              </a:rPr>
              <a:t> </a:t>
            </a:r>
            <a:r>
              <a:rPr lang="en-GB" b="0" dirty="0" err="1">
                <a:solidFill>
                  <a:srgbClr val="000000"/>
                </a:solidFill>
                <a:effectLst/>
                <a:latin typeface="Roboto Mono"/>
              </a:rPr>
              <a:t>subscriber_type</a:t>
            </a:r>
            <a:r>
              <a:rPr lang="en-GB" b="0" dirty="0">
                <a:solidFill>
                  <a:srgbClr val="000000"/>
                </a:solidFill>
                <a:effectLst/>
                <a:latin typeface="Roboto Mono"/>
              </a:rPr>
              <a:t>, </a:t>
            </a:r>
            <a:r>
              <a:rPr lang="en-GB" b="0" dirty="0">
                <a:solidFill>
                  <a:srgbClr val="3367D6"/>
                </a:solidFill>
                <a:effectLst/>
                <a:latin typeface="Roboto Mono"/>
              </a:rPr>
              <a:t>COUNT</a:t>
            </a:r>
            <a:r>
              <a:rPr lang="en-GB" b="0" dirty="0">
                <a:solidFill>
                  <a:srgbClr val="37474F"/>
                </a:solidFill>
                <a:effectLst/>
                <a:latin typeface="Roboto Mono"/>
              </a:rPr>
              <a:t>(</a:t>
            </a:r>
            <a:r>
              <a:rPr lang="en-GB" b="0" dirty="0" err="1">
                <a:solidFill>
                  <a:srgbClr val="000000"/>
                </a:solidFill>
                <a:effectLst/>
                <a:latin typeface="Roboto Mono"/>
              </a:rPr>
              <a:t>trip_id</a:t>
            </a:r>
            <a:r>
              <a:rPr lang="en-GB" b="0" dirty="0">
                <a:solidFill>
                  <a:srgbClr val="37474F"/>
                </a:solidFill>
                <a:effectLst/>
                <a:latin typeface="Roboto Mono"/>
              </a:rPr>
              <a:t>)</a:t>
            </a:r>
            <a:r>
              <a:rPr lang="en-GB" b="0" dirty="0">
                <a:solidFill>
                  <a:srgbClr val="000000"/>
                </a:solidFill>
                <a:effectLst/>
                <a:latin typeface="Roboto Mono"/>
              </a:rPr>
              <a:t> </a:t>
            </a:r>
            <a:r>
              <a:rPr lang="en-GB" b="0" dirty="0">
                <a:solidFill>
                  <a:srgbClr val="3367D6"/>
                </a:solidFill>
                <a:effectLst/>
                <a:latin typeface="Roboto Mono"/>
              </a:rPr>
              <a:t>AS</a:t>
            </a:r>
            <a:r>
              <a:rPr lang="en-GB" b="0" dirty="0">
                <a:solidFill>
                  <a:srgbClr val="000000"/>
                </a:solidFill>
                <a:effectLst/>
                <a:latin typeface="Roboto Mono"/>
              </a:rPr>
              <a:t> </a:t>
            </a:r>
            <a:r>
              <a:rPr lang="en-GB" b="0" dirty="0" err="1">
                <a:solidFill>
                  <a:srgbClr val="000000"/>
                </a:solidFill>
                <a:effectLst/>
                <a:latin typeface="Roboto Mono"/>
              </a:rPr>
              <a:t>tripcount_faulty</a:t>
            </a:r>
            <a:endParaRPr lang="en-GB" b="0" dirty="0">
              <a:solidFill>
                <a:srgbClr val="000000"/>
              </a:solidFill>
              <a:effectLst/>
              <a:latin typeface="Roboto Mono"/>
            </a:endParaRPr>
          </a:p>
          <a:p>
            <a:br>
              <a:rPr lang="en-GB" b="0" dirty="0">
                <a:solidFill>
                  <a:srgbClr val="000000"/>
                </a:solidFill>
                <a:effectLst/>
                <a:latin typeface="Roboto Mono"/>
              </a:rPr>
            </a:br>
            <a:r>
              <a:rPr lang="en-GB" b="0" dirty="0">
                <a:solidFill>
                  <a:srgbClr val="3367D6"/>
                </a:solidFill>
                <a:effectLst/>
                <a:latin typeface="Roboto Mono"/>
              </a:rPr>
              <a:t>FROM</a:t>
            </a:r>
            <a:r>
              <a:rPr lang="en-GB" b="0" dirty="0">
                <a:solidFill>
                  <a:srgbClr val="000000"/>
                </a:solidFill>
                <a:effectLst/>
                <a:latin typeface="Roboto Mono"/>
              </a:rPr>
              <a:t> </a:t>
            </a:r>
          </a:p>
          <a:p>
            <a:r>
              <a:rPr lang="en-GB" b="0" dirty="0">
                <a:solidFill>
                  <a:srgbClr val="37474F"/>
                </a:solidFill>
                <a:effectLst/>
                <a:latin typeface="Roboto Mono"/>
              </a:rPr>
              <a:t>(</a:t>
            </a:r>
            <a:r>
              <a:rPr lang="en-GB" b="0" dirty="0">
                <a:solidFill>
                  <a:srgbClr val="3367D6"/>
                </a:solidFill>
                <a:effectLst/>
                <a:latin typeface="Roboto Mono"/>
              </a:rPr>
              <a:t>SELECT</a:t>
            </a:r>
            <a:r>
              <a:rPr lang="en-GB" b="0" dirty="0">
                <a:solidFill>
                  <a:srgbClr val="000000"/>
                </a:solidFill>
                <a:effectLst/>
                <a:latin typeface="Roboto Mono"/>
              </a:rPr>
              <a:t> </a:t>
            </a:r>
            <a:r>
              <a:rPr lang="en-GB" b="0" dirty="0">
                <a:solidFill>
                  <a:srgbClr val="37474F"/>
                </a:solidFill>
                <a:effectLst/>
                <a:latin typeface="Roboto Mono"/>
              </a:rPr>
              <a:t>*</a:t>
            </a:r>
            <a:r>
              <a:rPr lang="en-GB" b="0" dirty="0">
                <a:solidFill>
                  <a:srgbClr val="000000"/>
                </a:solidFill>
                <a:effectLst/>
                <a:latin typeface="Roboto Mono"/>
              </a:rPr>
              <a:t> </a:t>
            </a:r>
            <a:r>
              <a:rPr lang="en-GB" b="0" dirty="0">
                <a:solidFill>
                  <a:srgbClr val="3367D6"/>
                </a:solidFill>
                <a:effectLst/>
                <a:latin typeface="Roboto Mono"/>
              </a:rPr>
              <a:t>FROM</a:t>
            </a:r>
            <a:r>
              <a:rPr lang="en-GB" b="0" dirty="0">
                <a:solidFill>
                  <a:srgbClr val="000000"/>
                </a:solidFill>
                <a:effectLst/>
                <a:latin typeface="Roboto Mono"/>
              </a:rPr>
              <a:t> </a:t>
            </a:r>
            <a:r>
              <a:rPr lang="en-GB" b="0" dirty="0">
                <a:solidFill>
                  <a:srgbClr val="0D904F"/>
                </a:solidFill>
                <a:effectLst/>
                <a:latin typeface="Roboto Mono"/>
              </a:rPr>
              <a:t>`</a:t>
            </a:r>
            <a:r>
              <a:rPr lang="en-GB" b="0" dirty="0" err="1">
                <a:solidFill>
                  <a:srgbClr val="0D904F"/>
                </a:solidFill>
                <a:effectLst/>
                <a:latin typeface="Roboto Mono"/>
              </a:rPr>
              <a:t>bigquery</a:t>
            </a:r>
            <a:r>
              <a:rPr lang="en-GB" b="0" dirty="0">
                <a:solidFill>
                  <a:srgbClr val="0D904F"/>
                </a:solidFill>
                <a:effectLst/>
                <a:latin typeface="Roboto Mono"/>
              </a:rPr>
              <a:t>-public-</a:t>
            </a:r>
            <a:r>
              <a:rPr lang="en-GB" b="0" dirty="0" err="1">
                <a:solidFill>
                  <a:srgbClr val="0D904F"/>
                </a:solidFill>
                <a:effectLst/>
                <a:latin typeface="Roboto Mono"/>
              </a:rPr>
              <a:t>data.austin_bikeshare.bikeshare_trips</a:t>
            </a:r>
            <a:r>
              <a:rPr lang="en-GB" b="0" dirty="0">
                <a:solidFill>
                  <a:srgbClr val="0D904F"/>
                </a:solidFill>
                <a:effectLst/>
                <a:latin typeface="Roboto Mono"/>
              </a:rPr>
              <a:t>`</a:t>
            </a:r>
            <a:endParaRPr lang="en-GB" b="0" dirty="0">
              <a:solidFill>
                <a:srgbClr val="000000"/>
              </a:solidFill>
              <a:effectLst/>
              <a:latin typeface="Roboto Mono"/>
            </a:endParaRPr>
          </a:p>
          <a:p>
            <a:r>
              <a:rPr lang="en-GB" b="0" dirty="0">
                <a:solidFill>
                  <a:srgbClr val="3367D6"/>
                </a:solidFill>
                <a:effectLst/>
                <a:latin typeface="Roboto Mono"/>
              </a:rPr>
              <a:t>WHERE</a:t>
            </a:r>
            <a:r>
              <a:rPr lang="en-GB" b="0" dirty="0">
                <a:solidFill>
                  <a:srgbClr val="000000"/>
                </a:solidFill>
                <a:effectLst/>
                <a:latin typeface="Roboto Mono"/>
              </a:rPr>
              <a:t> </a:t>
            </a:r>
            <a:r>
              <a:rPr lang="en-GB" b="0" dirty="0" err="1">
                <a:solidFill>
                  <a:srgbClr val="800000"/>
                </a:solidFill>
                <a:effectLst/>
                <a:latin typeface="Roboto Mono"/>
              </a:rPr>
              <a:t>start_station_name</a:t>
            </a:r>
            <a:r>
              <a:rPr lang="en-GB" b="0" dirty="0">
                <a:solidFill>
                  <a:srgbClr val="000000"/>
                </a:solidFill>
                <a:effectLst/>
                <a:latin typeface="Roboto Mono"/>
              </a:rPr>
              <a:t>=</a:t>
            </a:r>
            <a:r>
              <a:rPr lang="en-GB" b="0" dirty="0" err="1">
                <a:solidFill>
                  <a:srgbClr val="000000"/>
                </a:solidFill>
                <a:effectLst/>
                <a:latin typeface="Roboto Mono"/>
              </a:rPr>
              <a:t>end_station_name</a:t>
            </a:r>
            <a:r>
              <a:rPr lang="en-GB" b="0" dirty="0">
                <a:solidFill>
                  <a:srgbClr val="000000"/>
                </a:solidFill>
                <a:effectLst/>
                <a:latin typeface="Roboto Mono"/>
              </a:rPr>
              <a:t> </a:t>
            </a:r>
            <a:r>
              <a:rPr lang="en-GB" b="0" dirty="0">
                <a:solidFill>
                  <a:srgbClr val="3367D6"/>
                </a:solidFill>
                <a:effectLst/>
                <a:latin typeface="Roboto Mono"/>
              </a:rPr>
              <a:t>AND</a:t>
            </a:r>
            <a:r>
              <a:rPr lang="en-GB" b="0" dirty="0">
                <a:solidFill>
                  <a:srgbClr val="000000"/>
                </a:solidFill>
                <a:effectLst/>
                <a:latin typeface="Roboto Mono"/>
              </a:rPr>
              <a:t> </a:t>
            </a:r>
            <a:r>
              <a:rPr lang="en-GB" b="0" dirty="0" err="1">
                <a:solidFill>
                  <a:srgbClr val="800000"/>
                </a:solidFill>
                <a:effectLst/>
                <a:latin typeface="Roboto Mono"/>
              </a:rPr>
              <a:t>duration_minutes</a:t>
            </a:r>
            <a:r>
              <a:rPr lang="en-GB" b="0" dirty="0">
                <a:solidFill>
                  <a:srgbClr val="000000"/>
                </a:solidFill>
                <a:effectLst/>
                <a:latin typeface="Roboto Mono"/>
              </a:rPr>
              <a:t>=</a:t>
            </a:r>
            <a:r>
              <a:rPr lang="en-GB" b="0" dirty="0">
                <a:solidFill>
                  <a:srgbClr val="F4511E"/>
                </a:solidFill>
                <a:effectLst/>
                <a:latin typeface="Roboto Mono"/>
              </a:rPr>
              <a:t>0</a:t>
            </a:r>
            <a:r>
              <a:rPr lang="en-GB" b="0" dirty="0">
                <a:solidFill>
                  <a:srgbClr val="37474F"/>
                </a:solidFill>
                <a:effectLst/>
                <a:latin typeface="Roboto Mono"/>
              </a:rPr>
              <a:t>)</a:t>
            </a:r>
            <a:endParaRPr lang="en-GB" b="0" dirty="0">
              <a:solidFill>
                <a:srgbClr val="000000"/>
              </a:solidFill>
              <a:effectLst/>
              <a:latin typeface="Roboto Mono"/>
            </a:endParaRPr>
          </a:p>
          <a:p>
            <a:r>
              <a:rPr lang="en-GB" b="0" dirty="0">
                <a:solidFill>
                  <a:srgbClr val="3367D6"/>
                </a:solidFill>
                <a:effectLst/>
                <a:latin typeface="Roboto Mono"/>
              </a:rPr>
              <a:t>AS</a:t>
            </a:r>
            <a:r>
              <a:rPr lang="en-GB" b="0" dirty="0">
                <a:solidFill>
                  <a:srgbClr val="000000"/>
                </a:solidFill>
                <a:effectLst/>
                <a:latin typeface="Roboto Mono"/>
              </a:rPr>
              <a:t> a</a:t>
            </a:r>
          </a:p>
          <a:p>
            <a:r>
              <a:rPr lang="en-GB" b="0" dirty="0">
                <a:solidFill>
                  <a:srgbClr val="3367D6"/>
                </a:solidFill>
                <a:effectLst/>
                <a:latin typeface="Roboto Mono"/>
              </a:rPr>
              <a:t>INNER</a:t>
            </a:r>
            <a:r>
              <a:rPr lang="en-GB" b="0" dirty="0">
                <a:solidFill>
                  <a:srgbClr val="000000"/>
                </a:solidFill>
                <a:effectLst/>
                <a:latin typeface="Roboto Mono"/>
              </a:rPr>
              <a:t> </a:t>
            </a:r>
            <a:r>
              <a:rPr lang="en-GB" b="0" dirty="0">
                <a:solidFill>
                  <a:srgbClr val="3367D6"/>
                </a:solidFill>
                <a:effectLst/>
                <a:latin typeface="Roboto Mono"/>
              </a:rPr>
              <a:t>JOIN</a:t>
            </a:r>
            <a:r>
              <a:rPr lang="en-GB" b="0" dirty="0">
                <a:solidFill>
                  <a:srgbClr val="000000"/>
                </a:solidFill>
                <a:effectLst/>
                <a:latin typeface="Roboto Mono"/>
              </a:rPr>
              <a:t> </a:t>
            </a:r>
          </a:p>
          <a:p>
            <a:r>
              <a:rPr lang="en-GB" b="0" dirty="0">
                <a:solidFill>
                  <a:srgbClr val="37474F"/>
                </a:solidFill>
                <a:effectLst/>
                <a:latin typeface="Roboto Mono"/>
              </a:rPr>
              <a:t>(</a:t>
            </a:r>
            <a:r>
              <a:rPr lang="en-GB" b="0" dirty="0">
                <a:solidFill>
                  <a:srgbClr val="3367D6"/>
                </a:solidFill>
                <a:effectLst/>
                <a:latin typeface="Roboto Mono"/>
              </a:rPr>
              <a:t>SELECT</a:t>
            </a:r>
            <a:r>
              <a:rPr lang="en-GB" b="0" dirty="0">
                <a:solidFill>
                  <a:srgbClr val="000000"/>
                </a:solidFill>
                <a:effectLst/>
                <a:latin typeface="Roboto Mono"/>
              </a:rPr>
              <a:t> </a:t>
            </a:r>
            <a:r>
              <a:rPr lang="en-GB" b="0" dirty="0">
                <a:solidFill>
                  <a:srgbClr val="37474F"/>
                </a:solidFill>
                <a:effectLst/>
                <a:latin typeface="Roboto Mono"/>
              </a:rPr>
              <a:t>*</a:t>
            </a:r>
            <a:r>
              <a:rPr lang="en-GB" b="0" dirty="0">
                <a:solidFill>
                  <a:srgbClr val="000000"/>
                </a:solidFill>
                <a:effectLst/>
                <a:latin typeface="Roboto Mono"/>
              </a:rPr>
              <a:t> </a:t>
            </a:r>
            <a:r>
              <a:rPr lang="en-GB" b="0" dirty="0">
                <a:solidFill>
                  <a:srgbClr val="3367D6"/>
                </a:solidFill>
                <a:effectLst/>
                <a:latin typeface="Roboto Mono"/>
              </a:rPr>
              <a:t>FROM</a:t>
            </a:r>
            <a:r>
              <a:rPr lang="en-GB" b="0" dirty="0">
                <a:solidFill>
                  <a:srgbClr val="000000"/>
                </a:solidFill>
                <a:effectLst/>
                <a:latin typeface="Roboto Mono"/>
              </a:rPr>
              <a:t> </a:t>
            </a:r>
            <a:r>
              <a:rPr lang="en-GB" b="0" dirty="0">
                <a:solidFill>
                  <a:srgbClr val="0D904F"/>
                </a:solidFill>
                <a:effectLst/>
                <a:latin typeface="Roboto Mono"/>
              </a:rPr>
              <a:t>`</a:t>
            </a:r>
            <a:r>
              <a:rPr lang="en-GB" b="0" dirty="0" err="1">
                <a:solidFill>
                  <a:srgbClr val="0D904F"/>
                </a:solidFill>
                <a:effectLst/>
                <a:latin typeface="Roboto Mono"/>
              </a:rPr>
              <a:t>bigquery</a:t>
            </a:r>
            <a:r>
              <a:rPr lang="en-GB" b="0" dirty="0">
                <a:solidFill>
                  <a:srgbClr val="0D904F"/>
                </a:solidFill>
                <a:effectLst/>
                <a:latin typeface="Roboto Mono"/>
              </a:rPr>
              <a:t>-public-</a:t>
            </a:r>
            <a:r>
              <a:rPr lang="en-GB" b="0" dirty="0" err="1">
                <a:solidFill>
                  <a:srgbClr val="0D904F"/>
                </a:solidFill>
                <a:effectLst/>
                <a:latin typeface="Roboto Mono"/>
              </a:rPr>
              <a:t>data.austin_bikeshare.bikeshare_stations</a:t>
            </a:r>
            <a:r>
              <a:rPr lang="en-GB" b="0" dirty="0">
                <a:solidFill>
                  <a:srgbClr val="0D904F"/>
                </a:solidFill>
                <a:effectLst/>
                <a:latin typeface="Roboto Mono"/>
              </a:rPr>
              <a:t>`</a:t>
            </a:r>
            <a:r>
              <a:rPr lang="en-GB" b="0" dirty="0">
                <a:solidFill>
                  <a:srgbClr val="37474F"/>
                </a:solidFill>
                <a:effectLst/>
                <a:latin typeface="Roboto Mono"/>
              </a:rPr>
              <a:t>)</a:t>
            </a:r>
            <a:endParaRPr lang="en-GB" b="0" dirty="0">
              <a:solidFill>
                <a:srgbClr val="000000"/>
              </a:solidFill>
              <a:effectLst/>
              <a:latin typeface="Roboto Mono"/>
            </a:endParaRPr>
          </a:p>
          <a:p>
            <a:r>
              <a:rPr lang="en-GB" b="0" dirty="0">
                <a:solidFill>
                  <a:srgbClr val="3367D6"/>
                </a:solidFill>
                <a:effectLst/>
                <a:latin typeface="Roboto Mono"/>
              </a:rPr>
              <a:t>AS</a:t>
            </a:r>
            <a:r>
              <a:rPr lang="en-GB" b="0" dirty="0">
                <a:solidFill>
                  <a:srgbClr val="000000"/>
                </a:solidFill>
                <a:effectLst/>
                <a:latin typeface="Roboto Mono"/>
              </a:rPr>
              <a:t> b</a:t>
            </a:r>
          </a:p>
          <a:p>
            <a:r>
              <a:rPr lang="en-GB" b="0" dirty="0">
                <a:solidFill>
                  <a:srgbClr val="3367D6"/>
                </a:solidFill>
                <a:effectLst/>
                <a:latin typeface="Roboto Mono"/>
              </a:rPr>
              <a:t>ON</a:t>
            </a:r>
            <a:r>
              <a:rPr lang="en-GB" b="0" dirty="0">
                <a:solidFill>
                  <a:srgbClr val="000000"/>
                </a:solidFill>
                <a:effectLst/>
                <a:latin typeface="Roboto Mono"/>
              </a:rPr>
              <a:t> </a:t>
            </a:r>
            <a:r>
              <a:rPr lang="en-GB" b="0" dirty="0" err="1">
                <a:solidFill>
                  <a:srgbClr val="000000"/>
                </a:solidFill>
                <a:effectLst/>
                <a:latin typeface="Roboto Mono"/>
              </a:rPr>
              <a:t>a.</a:t>
            </a:r>
            <a:r>
              <a:rPr lang="en-GB" b="0" dirty="0" err="1">
                <a:solidFill>
                  <a:srgbClr val="800000"/>
                </a:solidFill>
                <a:effectLst/>
                <a:latin typeface="Roboto Mono"/>
              </a:rPr>
              <a:t>start_station_id</a:t>
            </a:r>
            <a:r>
              <a:rPr lang="en-GB" b="0" dirty="0">
                <a:solidFill>
                  <a:srgbClr val="000000"/>
                </a:solidFill>
                <a:effectLst/>
                <a:latin typeface="Roboto Mono"/>
              </a:rPr>
              <a:t>=</a:t>
            </a:r>
            <a:r>
              <a:rPr lang="en-GB" b="0" dirty="0" err="1">
                <a:solidFill>
                  <a:srgbClr val="000000"/>
                </a:solidFill>
                <a:effectLst/>
                <a:latin typeface="Roboto Mono"/>
              </a:rPr>
              <a:t>b.station_id</a:t>
            </a:r>
            <a:endParaRPr lang="en-GB" b="0" dirty="0">
              <a:solidFill>
                <a:srgbClr val="000000"/>
              </a:solidFill>
              <a:effectLst/>
              <a:latin typeface="Roboto Mono"/>
            </a:endParaRPr>
          </a:p>
          <a:p>
            <a:br>
              <a:rPr lang="en-GB" b="0" dirty="0">
                <a:solidFill>
                  <a:srgbClr val="000000"/>
                </a:solidFill>
                <a:effectLst/>
                <a:latin typeface="Roboto Mono"/>
              </a:rPr>
            </a:br>
            <a:r>
              <a:rPr lang="en-GB" b="0" dirty="0">
                <a:solidFill>
                  <a:srgbClr val="3367D6"/>
                </a:solidFill>
                <a:effectLst/>
                <a:latin typeface="Roboto Mono"/>
              </a:rPr>
              <a:t>GROUP</a:t>
            </a:r>
            <a:r>
              <a:rPr lang="en-GB" b="0" dirty="0">
                <a:solidFill>
                  <a:srgbClr val="000000"/>
                </a:solidFill>
                <a:effectLst/>
                <a:latin typeface="Roboto Mono"/>
              </a:rPr>
              <a:t> </a:t>
            </a:r>
            <a:r>
              <a:rPr lang="en-GB" b="0" dirty="0">
                <a:solidFill>
                  <a:srgbClr val="3367D6"/>
                </a:solidFill>
                <a:effectLst/>
                <a:latin typeface="Roboto Mono"/>
              </a:rPr>
              <a:t>BY</a:t>
            </a:r>
            <a:r>
              <a:rPr lang="en-GB" b="0" dirty="0">
                <a:solidFill>
                  <a:srgbClr val="000000"/>
                </a:solidFill>
                <a:effectLst/>
                <a:latin typeface="Roboto Mono"/>
              </a:rPr>
              <a:t> </a:t>
            </a:r>
            <a:r>
              <a:rPr lang="en-GB" b="0" dirty="0" err="1">
                <a:solidFill>
                  <a:srgbClr val="000000"/>
                </a:solidFill>
                <a:effectLst/>
                <a:latin typeface="Roboto Mono"/>
              </a:rPr>
              <a:t>subscriber_type</a:t>
            </a:r>
            <a:r>
              <a:rPr lang="en-GB" b="0" dirty="0">
                <a:solidFill>
                  <a:srgbClr val="37474F"/>
                </a:solidFill>
                <a:effectLst/>
                <a:latin typeface="Roboto Mono"/>
              </a:rPr>
              <a:t>)</a:t>
            </a:r>
            <a:endParaRPr lang="en-GB" b="0" dirty="0">
              <a:solidFill>
                <a:srgbClr val="000000"/>
              </a:solidFill>
              <a:effectLst/>
              <a:latin typeface="Roboto Mono"/>
            </a:endParaRPr>
          </a:p>
          <a:p>
            <a:br>
              <a:rPr lang="en-GB" b="0" dirty="0">
                <a:solidFill>
                  <a:srgbClr val="000000"/>
                </a:solidFill>
                <a:effectLst/>
                <a:latin typeface="Roboto Mono"/>
              </a:rPr>
            </a:br>
            <a:endParaRPr lang="en-GB" b="0" dirty="0">
              <a:solidFill>
                <a:srgbClr val="000000"/>
              </a:solidFill>
              <a:effectLst/>
              <a:latin typeface="Roboto Mono"/>
            </a:endParaRPr>
          </a:p>
          <a:p>
            <a:r>
              <a:rPr lang="en-GB" b="0" dirty="0">
                <a:solidFill>
                  <a:srgbClr val="3367D6"/>
                </a:solidFill>
                <a:effectLst/>
                <a:latin typeface="Roboto Mono"/>
              </a:rPr>
              <a:t>INNER</a:t>
            </a:r>
            <a:r>
              <a:rPr lang="en-GB" b="0" dirty="0">
                <a:solidFill>
                  <a:srgbClr val="000000"/>
                </a:solidFill>
                <a:effectLst/>
                <a:latin typeface="Roboto Mono"/>
              </a:rPr>
              <a:t> </a:t>
            </a:r>
            <a:r>
              <a:rPr lang="en-GB" b="0" dirty="0">
                <a:solidFill>
                  <a:srgbClr val="3367D6"/>
                </a:solidFill>
                <a:effectLst/>
                <a:latin typeface="Roboto Mono"/>
              </a:rPr>
              <a:t>JOIN</a:t>
            </a:r>
            <a:endParaRPr lang="en-GB" b="0" dirty="0">
              <a:solidFill>
                <a:srgbClr val="000000"/>
              </a:solidFill>
              <a:effectLst/>
              <a:latin typeface="Roboto Mono"/>
            </a:endParaRPr>
          </a:p>
          <a:p>
            <a:br>
              <a:rPr lang="en-GB" b="0" dirty="0">
                <a:solidFill>
                  <a:srgbClr val="000000"/>
                </a:solidFill>
                <a:effectLst/>
                <a:latin typeface="Roboto Mono"/>
              </a:rPr>
            </a:br>
            <a:br>
              <a:rPr lang="en-GB" b="0" dirty="0">
                <a:solidFill>
                  <a:srgbClr val="000000"/>
                </a:solidFill>
                <a:effectLst/>
                <a:latin typeface="Roboto Mono"/>
              </a:rPr>
            </a:br>
            <a:r>
              <a:rPr lang="en-GB" b="0" dirty="0">
                <a:solidFill>
                  <a:srgbClr val="37474F"/>
                </a:solidFill>
                <a:effectLst/>
                <a:latin typeface="Roboto Mono"/>
              </a:rPr>
              <a:t>(</a:t>
            </a:r>
            <a:r>
              <a:rPr lang="en-GB" b="0" dirty="0">
                <a:solidFill>
                  <a:srgbClr val="3367D6"/>
                </a:solidFill>
                <a:effectLst/>
                <a:latin typeface="Roboto Mono"/>
              </a:rPr>
              <a:t>SELECT</a:t>
            </a:r>
            <a:r>
              <a:rPr lang="en-GB" b="0" dirty="0">
                <a:solidFill>
                  <a:srgbClr val="000000"/>
                </a:solidFill>
                <a:effectLst/>
                <a:latin typeface="Roboto Mono"/>
              </a:rPr>
              <a:t> </a:t>
            </a:r>
            <a:r>
              <a:rPr lang="en-GB" b="0" dirty="0" err="1">
                <a:solidFill>
                  <a:srgbClr val="000000"/>
                </a:solidFill>
                <a:effectLst/>
                <a:latin typeface="Roboto Mono"/>
              </a:rPr>
              <a:t>subscriber_type</a:t>
            </a:r>
            <a:r>
              <a:rPr lang="en-GB" b="0" dirty="0">
                <a:solidFill>
                  <a:srgbClr val="000000"/>
                </a:solidFill>
                <a:effectLst/>
                <a:latin typeface="Roboto Mono"/>
              </a:rPr>
              <a:t>, </a:t>
            </a:r>
            <a:r>
              <a:rPr lang="en-GB" b="0" dirty="0">
                <a:solidFill>
                  <a:srgbClr val="3367D6"/>
                </a:solidFill>
                <a:effectLst/>
                <a:latin typeface="Roboto Mono"/>
              </a:rPr>
              <a:t>COUNT</a:t>
            </a:r>
            <a:r>
              <a:rPr lang="en-GB" b="0" dirty="0">
                <a:solidFill>
                  <a:srgbClr val="37474F"/>
                </a:solidFill>
                <a:effectLst/>
                <a:latin typeface="Roboto Mono"/>
              </a:rPr>
              <a:t>(</a:t>
            </a:r>
            <a:r>
              <a:rPr lang="en-GB" b="0" dirty="0" err="1">
                <a:solidFill>
                  <a:srgbClr val="000000"/>
                </a:solidFill>
                <a:effectLst/>
                <a:latin typeface="Roboto Mono"/>
              </a:rPr>
              <a:t>trip_id</a:t>
            </a:r>
            <a:r>
              <a:rPr lang="en-GB" b="0" dirty="0">
                <a:solidFill>
                  <a:srgbClr val="37474F"/>
                </a:solidFill>
                <a:effectLst/>
                <a:latin typeface="Roboto Mono"/>
              </a:rPr>
              <a:t>)</a:t>
            </a:r>
            <a:r>
              <a:rPr lang="en-GB" b="0" dirty="0">
                <a:solidFill>
                  <a:srgbClr val="000000"/>
                </a:solidFill>
                <a:effectLst/>
                <a:latin typeface="Roboto Mono"/>
              </a:rPr>
              <a:t> </a:t>
            </a:r>
            <a:r>
              <a:rPr lang="en-GB" b="0" dirty="0">
                <a:solidFill>
                  <a:srgbClr val="3367D6"/>
                </a:solidFill>
                <a:effectLst/>
                <a:latin typeface="Roboto Mono"/>
              </a:rPr>
              <a:t>AS</a:t>
            </a:r>
            <a:r>
              <a:rPr lang="en-GB" b="0" dirty="0">
                <a:solidFill>
                  <a:srgbClr val="000000"/>
                </a:solidFill>
                <a:effectLst/>
                <a:latin typeface="Roboto Mono"/>
              </a:rPr>
              <a:t> </a:t>
            </a:r>
            <a:r>
              <a:rPr lang="en-GB" b="0" dirty="0" err="1">
                <a:solidFill>
                  <a:srgbClr val="000000"/>
                </a:solidFill>
                <a:effectLst/>
                <a:latin typeface="Roboto Mono"/>
              </a:rPr>
              <a:t>tripcount</a:t>
            </a:r>
            <a:endParaRPr lang="en-GB" b="0" dirty="0">
              <a:solidFill>
                <a:srgbClr val="000000"/>
              </a:solidFill>
              <a:effectLst/>
              <a:latin typeface="Roboto Mono"/>
            </a:endParaRPr>
          </a:p>
          <a:p>
            <a:br>
              <a:rPr lang="en-GB" b="0" dirty="0">
                <a:solidFill>
                  <a:srgbClr val="000000"/>
                </a:solidFill>
                <a:effectLst/>
                <a:latin typeface="Roboto Mono"/>
              </a:rPr>
            </a:br>
            <a:r>
              <a:rPr lang="en-GB" b="0" dirty="0">
                <a:solidFill>
                  <a:srgbClr val="3367D6"/>
                </a:solidFill>
                <a:effectLst/>
                <a:latin typeface="Roboto Mono"/>
              </a:rPr>
              <a:t>FROM</a:t>
            </a:r>
            <a:r>
              <a:rPr lang="en-GB" b="0" dirty="0">
                <a:solidFill>
                  <a:srgbClr val="000000"/>
                </a:solidFill>
                <a:effectLst/>
                <a:latin typeface="Roboto Mono"/>
              </a:rPr>
              <a:t> </a:t>
            </a:r>
          </a:p>
          <a:p>
            <a:r>
              <a:rPr lang="en-GB" b="0" dirty="0">
                <a:solidFill>
                  <a:srgbClr val="37474F"/>
                </a:solidFill>
                <a:effectLst/>
                <a:latin typeface="Roboto Mono"/>
              </a:rPr>
              <a:t>(</a:t>
            </a:r>
            <a:r>
              <a:rPr lang="en-GB" b="0" dirty="0">
                <a:solidFill>
                  <a:srgbClr val="3367D6"/>
                </a:solidFill>
                <a:effectLst/>
                <a:latin typeface="Roboto Mono"/>
              </a:rPr>
              <a:t>SELECT</a:t>
            </a:r>
            <a:r>
              <a:rPr lang="en-GB" b="0" dirty="0">
                <a:solidFill>
                  <a:srgbClr val="000000"/>
                </a:solidFill>
                <a:effectLst/>
                <a:latin typeface="Roboto Mono"/>
              </a:rPr>
              <a:t> </a:t>
            </a:r>
            <a:r>
              <a:rPr lang="en-GB" b="0" dirty="0">
                <a:solidFill>
                  <a:srgbClr val="37474F"/>
                </a:solidFill>
                <a:effectLst/>
                <a:latin typeface="Roboto Mono"/>
              </a:rPr>
              <a:t>*</a:t>
            </a:r>
            <a:r>
              <a:rPr lang="en-GB" b="0" dirty="0">
                <a:solidFill>
                  <a:srgbClr val="000000"/>
                </a:solidFill>
                <a:effectLst/>
                <a:latin typeface="Roboto Mono"/>
              </a:rPr>
              <a:t> </a:t>
            </a:r>
            <a:r>
              <a:rPr lang="en-GB" b="0" dirty="0">
                <a:solidFill>
                  <a:srgbClr val="3367D6"/>
                </a:solidFill>
                <a:effectLst/>
                <a:latin typeface="Roboto Mono"/>
              </a:rPr>
              <a:t>FROM</a:t>
            </a:r>
            <a:r>
              <a:rPr lang="en-GB" b="0" dirty="0">
                <a:solidFill>
                  <a:srgbClr val="000000"/>
                </a:solidFill>
                <a:effectLst/>
                <a:latin typeface="Roboto Mono"/>
              </a:rPr>
              <a:t> </a:t>
            </a:r>
            <a:r>
              <a:rPr lang="en-GB" b="0" dirty="0">
                <a:solidFill>
                  <a:srgbClr val="0D904F"/>
                </a:solidFill>
                <a:effectLst/>
                <a:latin typeface="Roboto Mono"/>
              </a:rPr>
              <a:t>`</a:t>
            </a:r>
            <a:r>
              <a:rPr lang="en-GB" b="0" dirty="0" err="1">
                <a:solidFill>
                  <a:srgbClr val="0D904F"/>
                </a:solidFill>
                <a:effectLst/>
                <a:latin typeface="Roboto Mono"/>
              </a:rPr>
              <a:t>bigquery</a:t>
            </a:r>
            <a:r>
              <a:rPr lang="en-GB" b="0" dirty="0">
                <a:solidFill>
                  <a:srgbClr val="0D904F"/>
                </a:solidFill>
                <a:effectLst/>
                <a:latin typeface="Roboto Mono"/>
              </a:rPr>
              <a:t>-public-</a:t>
            </a:r>
            <a:r>
              <a:rPr lang="en-GB" b="0" dirty="0" err="1">
                <a:solidFill>
                  <a:srgbClr val="0D904F"/>
                </a:solidFill>
                <a:effectLst/>
                <a:latin typeface="Roboto Mono"/>
              </a:rPr>
              <a:t>data.austin_bikeshare.bikeshare_trips</a:t>
            </a:r>
            <a:r>
              <a:rPr lang="en-GB" b="0" dirty="0">
                <a:solidFill>
                  <a:srgbClr val="0D904F"/>
                </a:solidFill>
                <a:effectLst/>
                <a:latin typeface="Roboto Mono"/>
              </a:rPr>
              <a:t>`</a:t>
            </a:r>
            <a:endParaRPr lang="en-GB" b="0" dirty="0">
              <a:solidFill>
                <a:srgbClr val="000000"/>
              </a:solidFill>
              <a:effectLst/>
              <a:latin typeface="Roboto Mono"/>
            </a:endParaRPr>
          </a:p>
          <a:p>
            <a:r>
              <a:rPr lang="en-GB" b="0" dirty="0">
                <a:solidFill>
                  <a:srgbClr val="37474F"/>
                </a:solidFill>
                <a:effectLst/>
                <a:latin typeface="Roboto Mono"/>
              </a:rPr>
              <a:t>)</a:t>
            </a:r>
            <a:endParaRPr lang="en-GB" b="0" dirty="0">
              <a:solidFill>
                <a:srgbClr val="000000"/>
              </a:solidFill>
              <a:effectLst/>
              <a:latin typeface="Roboto Mono"/>
            </a:endParaRPr>
          </a:p>
          <a:p>
            <a:r>
              <a:rPr lang="en-GB" b="0" dirty="0">
                <a:solidFill>
                  <a:srgbClr val="3367D6"/>
                </a:solidFill>
                <a:effectLst/>
                <a:latin typeface="Roboto Mono"/>
              </a:rPr>
              <a:t>AS</a:t>
            </a:r>
            <a:r>
              <a:rPr lang="en-GB" b="0" dirty="0">
                <a:solidFill>
                  <a:srgbClr val="000000"/>
                </a:solidFill>
                <a:effectLst/>
                <a:latin typeface="Roboto Mono"/>
              </a:rPr>
              <a:t> a</a:t>
            </a:r>
          </a:p>
          <a:p>
            <a:r>
              <a:rPr lang="en-GB" b="0" dirty="0">
                <a:solidFill>
                  <a:srgbClr val="3367D6"/>
                </a:solidFill>
                <a:effectLst/>
                <a:latin typeface="Roboto Mono"/>
              </a:rPr>
              <a:t>INNER</a:t>
            </a:r>
            <a:r>
              <a:rPr lang="en-GB" b="0" dirty="0">
                <a:solidFill>
                  <a:srgbClr val="000000"/>
                </a:solidFill>
                <a:effectLst/>
                <a:latin typeface="Roboto Mono"/>
              </a:rPr>
              <a:t> </a:t>
            </a:r>
            <a:r>
              <a:rPr lang="en-GB" b="0" dirty="0">
                <a:solidFill>
                  <a:srgbClr val="3367D6"/>
                </a:solidFill>
                <a:effectLst/>
                <a:latin typeface="Roboto Mono"/>
              </a:rPr>
              <a:t>JOIN</a:t>
            </a:r>
            <a:r>
              <a:rPr lang="en-GB" b="0" dirty="0">
                <a:solidFill>
                  <a:srgbClr val="000000"/>
                </a:solidFill>
                <a:effectLst/>
                <a:latin typeface="Roboto Mono"/>
              </a:rPr>
              <a:t> </a:t>
            </a:r>
          </a:p>
          <a:p>
            <a:r>
              <a:rPr lang="en-GB" b="0" dirty="0">
                <a:solidFill>
                  <a:srgbClr val="37474F"/>
                </a:solidFill>
                <a:effectLst/>
                <a:latin typeface="Roboto Mono"/>
              </a:rPr>
              <a:t>(</a:t>
            </a:r>
            <a:r>
              <a:rPr lang="en-GB" b="0" dirty="0">
                <a:solidFill>
                  <a:srgbClr val="3367D6"/>
                </a:solidFill>
                <a:effectLst/>
                <a:latin typeface="Roboto Mono"/>
              </a:rPr>
              <a:t>SELECT</a:t>
            </a:r>
            <a:r>
              <a:rPr lang="en-GB" b="0" dirty="0">
                <a:solidFill>
                  <a:srgbClr val="000000"/>
                </a:solidFill>
                <a:effectLst/>
                <a:latin typeface="Roboto Mono"/>
              </a:rPr>
              <a:t> </a:t>
            </a:r>
            <a:r>
              <a:rPr lang="en-GB" b="0" dirty="0">
                <a:solidFill>
                  <a:srgbClr val="37474F"/>
                </a:solidFill>
                <a:effectLst/>
                <a:latin typeface="Roboto Mono"/>
              </a:rPr>
              <a:t>*</a:t>
            </a:r>
            <a:r>
              <a:rPr lang="en-GB" b="0" dirty="0">
                <a:solidFill>
                  <a:srgbClr val="000000"/>
                </a:solidFill>
                <a:effectLst/>
                <a:latin typeface="Roboto Mono"/>
              </a:rPr>
              <a:t> </a:t>
            </a:r>
            <a:r>
              <a:rPr lang="en-GB" b="0" dirty="0">
                <a:solidFill>
                  <a:srgbClr val="3367D6"/>
                </a:solidFill>
                <a:effectLst/>
                <a:latin typeface="Roboto Mono"/>
              </a:rPr>
              <a:t>FROM</a:t>
            </a:r>
            <a:r>
              <a:rPr lang="en-GB" b="0" dirty="0">
                <a:solidFill>
                  <a:srgbClr val="000000"/>
                </a:solidFill>
                <a:effectLst/>
                <a:latin typeface="Roboto Mono"/>
              </a:rPr>
              <a:t> </a:t>
            </a:r>
            <a:r>
              <a:rPr lang="en-GB" b="0" dirty="0">
                <a:solidFill>
                  <a:srgbClr val="0D904F"/>
                </a:solidFill>
                <a:effectLst/>
                <a:latin typeface="Roboto Mono"/>
              </a:rPr>
              <a:t>`</a:t>
            </a:r>
            <a:r>
              <a:rPr lang="en-GB" b="0" dirty="0" err="1">
                <a:solidFill>
                  <a:srgbClr val="0D904F"/>
                </a:solidFill>
                <a:effectLst/>
                <a:latin typeface="Roboto Mono"/>
              </a:rPr>
              <a:t>bigquery</a:t>
            </a:r>
            <a:r>
              <a:rPr lang="en-GB" b="0" dirty="0">
                <a:solidFill>
                  <a:srgbClr val="0D904F"/>
                </a:solidFill>
                <a:effectLst/>
                <a:latin typeface="Roboto Mono"/>
              </a:rPr>
              <a:t>-public-</a:t>
            </a:r>
            <a:r>
              <a:rPr lang="en-GB" b="0" dirty="0" err="1">
                <a:solidFill>
                  <a:srgbClr val="0D904F"/>
                </a:solidFill>
                <a:effectLst/>
                <a:latin typeface="Roboto Mono"/>
              </a:rPr>
              <a:t>data.austin_bikeshare.bikeshare_stations</a:t>
            </a:r>
            <a:r>
              <a:rPr lang="en-GB" b="0" dirty="0">
                <a:solidFill>
                  <a:srgbClr val="0D904F"/>
                </a:solidFill>
                <a:effectLst/>
                <a:latin typeface="Roboto Mono"/>
              </a:rPr>
              <a:t>`</a:t>
            </a:r>
            <a:r>
              <a:rPr lang="en-GB" b="0" dirty="0">
                <a:solidFill>
                  <a:srgbClr val="37474F"/>
                </a:solidFill>
                <a:effectLst/>
                <a:latin typeface="Roboto Mono"/>
              </a:rPr>
              <a:t>)</a:t>
            </a:r>
            <a:endParaRPr lang="en-GB" b="0" dirty="0">
              <a:solidFill>
                <a:srgbClr val="000000"/>
              </a:solidFill>
              <a:effectLst/>
              <a:latin typeface="Roboto Mono"/>
            </a:endParaRPr>
          </a:p>
          <a:p>
            <a:r>
              <a:rPr lang="en-GB" b="0" dirty="0">
                <a:solidFill>
                  <a:srgbClr val="3367D6"/>
                </a:solidFill>
                <a:effectLst/>
                <a:latin typeface="Roboto Mono"/>
              </a:rPr>
              <a:t>AS</a:t>
            </a:r>
            <a:r>
              <a:rPr lang="en-GB" b="0" dirty="0">
                <a:solidFill>
                  <a:srgbClr val="000000"/>
                </a:solidFill>
                <a:effectLst/>
                <a:latin typeface="Roboto Mono"/>
              </a:rPr>
              <a:t> b</a:t>
            </a:r>
          </a:p>
          <a:p>
            <a:r>
              <a:rPr lang="en-GB" b="0" dirty="0">
                <a:solidFill>
                  <a:srgbClr val="3367D6"/>
                </a:solidFill>
                <a:effectLst/>
                <a:latin typeface="Roboto Mono"/>
              </a:rPr>
              <a:t>ON</a:t>
            </a:r>
            <a:r>
              <a:rPr lang="en-GB" b="0" dirty="0">
                <a:solidFill>
                  <a:srgbClr val="000000"/>
                </a:solidFill>
                <a:effectLst/>
                <a:latin typeface="Roboto Mono"/>
              </a:rPr>
              <a:t> </a:t>
            </a:r>
            <a:r>
              <a:rPr lang="en-GB" b="0" dirty="0" err="1">
                <a:solidFill>
                  <a:srgbClr val="000000"/>
                </a:solidFill>
                <a:effectLst/>
                <a:latin typeface="Roboto Mono"/>
              </a:rPr>
              <a:t>a.</a:t>
            </a:r>
            <a:r>
              <a:rPr lang="en-GB" b="0" dirty="0" err="1">
                <a:solidFill>
                  <a:srgbClr val="800000"/>
                </a:solidFill>
                <a:effectLst/>
                <a:latin typeface="Roboto Mono"/>
              </a:rPr>
              <a:t>start_station_id</a:t>
            </a:r>
            <a:r>
              <a:rPr lang="en-GB" b="0" dirty="0">
                <a:solidFill>
                  <a:srgbClr val="000000"/>
                </a:solidFill>
                <a:effectLst/>
                <a:latin typeface="Roboto Mono"/>
              </a:rPr>
              <a:t>=</a:t>
            </a:r>
            <a:r>
              <a:rPr lang="en-GB" b="0" dirty="0" err="1">
                <a:solidFill>
                  <a:srgbClr val="000000"/>
                </a:solidFill>
                <a:effectLst/>
                <a:latin typeface="Roboto Mono"/>
              </a:rPr>
              <a:t>b.station_id</a:t>
            </a:r>
            <a:endParaRPr lang="en-GB" b="0" dirty="0">
              <a:solidFill>
                <a:srgbClr val="000000"/>
              </a:solidFill>
              <a:effectLst/>
              <a:latin typeface="Roboto Mono"/>
            </a:endParaRPr>
          </a:p>
          <a:p>
            <a:r>
              <a:rPr lang="en-GB" b="0" dirty="0">
                <a:solidFill>
                  <a:srgbClr val="3367D6"/>
                </a:solidFill>
                <a:effectLst/>
                <a:latin typeface="Roboto Mono"/>
              </a:rPr>
              <a:t>GROUP</a:t>
            </a:r>
            <a:r>
              <a:rPr lang="en-GB" b="0" dirty="0">
                <a:solidFill>
                  <a:srgbClr val="000000"/>
                </a:solidFill>
                <a:effectLst/>
                <a:latin typeface="Roboto Mono"/>
              </a:rPr>
              <a:t> </a:t>
            </a:r>
            <a:r>
              <a:rPr lang="en-GB" b="0" dirty="0">
                <a:solidFill>
                  <a:srgbClr val="3367D6"/>
                </a:solidFill>
                <a:effectLst/>
                <a:latin typeface="Roboto Mono"/>
              </a:rPr>
              <a:t>BY</a:t>
            </a:r>
            <a:r>
              <a:rPr lang="en-GB" b="0" dirty="0">
                <a:solidFill>
                  <a:srgbClr val="000000"/>
                </a:solidFill>
                <a:effectLst/>
                <a:latin typeface="Roboto Mono"/>
              </a:rPr>
              <a:t> </a:t>
            </a:r>
            <a:r>
              <a:rPr lang="en-GB" b="0" dirty="0" err="1">
                <a:solidFill>
                  <a:srgbClr val="000000"/>
                </a:solidFill>
                <a:effectLst/>
                <a:latin typeface="Roboto Mono"/>
              </a:rPr>
              <a:t>subscriber_type</a:t>
            </a:r>
            <a:r>
              <a:rPr lang="en-GB" b="0" dirty="0">
                <a:solidFill>
                  <a:srgbClr val="37474F"/>
                </a:solidFill>
                <a:effectLst/>
                <a:latin typeface="Roboto Mono"/>
              </a:rPr>
              <a:t>)</a:t>
            </a:r>
            <a:endParaRPr lang="en-GB" b="0" dirty="0">
              <a:solidFill>
                <a:srgbClr val="000000"/>
              </a:solidFill>
              <a:effectLst/>
              <a:latin typeface="Roboto Mono"/>
            </a:endParaRPr>
          </a:p>
          <a:p>
            <a:br>
              <a:rPr lang="en-GB" b="0" dirty="0">
                <a:solidFill>
                  <a:srgbClr val="000000"/>
                </a:solidFill>
                <a:effectLst/>
                <a:latin typeface="Roboto Mono"/>
              </a:rPr>
            </a:br>
            <a:r>
              <a:rPr lang="en-GB" b="0" dirty="0">
                <a:solidFill>
                  <a:srgbClr val="3367D6"/>
                </a:solidFill>
                <a:effectLst/>
                <a:latin typeface="Roboto Mono"/>
              </a:rPr>
              <a:t>USING</a:t>
            </a:r>
            <a:r>
              <a:rPr lang="en-GB" b="0" dirty="0">
                <a:solidFill>
                  <a:srgbClr val="37474F"/>
                </a:solidFill>
                <a:effectLst/>
                <a:latin typeface="Roboto Mono"/>
              </a:rPr>
              <a:t>(</a:t>
            </a:r>
            <a:r>
              <a:rPr lang="en-GB" b="0" dirty="0" err="1">
                <a:solidFill>
                  <a:srgbClr val="000000"/>
                </a:solidFill>
                <a:effectLst/>
                <a:latin typeface="Roboto Mono"/>
              </a:rPr>
              <a:t>subscriber_type</a:t>
            </a:r>
            <a:r>
              <a:rPr lang="en-GB" b="0" dirty="0">
                <a:solidFill>
                  <a:srgbClr val="37474F"/>
                </a:solidFill>
                <a:effectLst/>
                <a:latin typeface="Roboto Mono"/>
              </a:rPr>
              <a:t>)</a:t>
            </a:r>
            <a:endParaRPr lang="en-GB" b="0" dirty="0">
              <a:solidFill>
                <a:srgbClr val="000000"/>
              </a:solidFill>
              <a:effectLst/>
              <a:latin typeface="Roboto Mono"/>
            </a:endParaRPr>
          </a:p>
          <a:p>
            <a:r>
              <a:rPr lang="en-GB" b="0" dirty="0">
                <a:solidFill>
                  <a:srgbClr val="3367D6"/>
                </a:solidFill>
                <a:effectLst/>
                <a:latin typeface="Roboto Mono"/>
              </a:rPr>
              <a:t>ORDER</a:t>
            </a:r>
            <a:r>
              <a:rPr lang="en-GB" b="0" dirty="0">
                <a:solidFill>
                  <a:srgbClr val="000000"/>
                </a:solidFill>
                <a:effectLst/>
                <a:latin typeface="Roboto Mono"/>
              </a:rPr>
              <a:t> </a:t>
            </a:r>
            <a:r>
              <a:rPr lang="en-GB" b="0" dirty="0">
                <a:solidFill>
                  <a:srgbClr val="3367D6"/>
                </a:solidFill>
                <a:effectLst/>
                <a:latin typeface="Roboto Mono"/>
              </a:rPr>
              <a:t>BY</a:t>
            </a:r>
            <a:r>
              <a:rPr lang="en-GB" b="0" dirty="0">
                <a:solidFill>
                  <a:srgbClr val="000000"/>
                </a:solidFill>
                <a:effectLst/>
                <a:latin typeface="Roboto Mono"/>
              </a:rPr>
              <a:t> </a:t>
            </a:r>
            <a:r>
              <a:rPr lang="en-GB" b="0" dirty="0" err="1">
                <a:solidFill>
                  <a:srgbClr val="000000"/>
                </a:solidFill>
                <a:effectLst/>
                <a:latin typeface="Roboto Mono"/>
              </a:rPr>
              <a:t>tripcount_faulty</a:t>
            </a:r>
            <a:r>
              <a:rPr lang="en-GB" b="0" dirty="0">
                <a:solidFill>
                  <a:srgbClr val="000000"/>
                </a:solidFill>
                <a:effectLst/>
                <a:latin typeface="Roboto Mono"/>
              </a:rPr>
              <a:t> </a:t>
            </a:r>
            <a:r>
              <a:rPr lang="en-GB" b="0" dirty="0">
                <a:solidFill>
                  <a:srgbClr val="3367D6"/>
                </a:solidFill>
                <a:effectLst/>
                <a:latin typeface="Roboto Mono"/>
              </a:rPr>
              <a:t>DESC</a:t>
            </a:r>
            <a:endParaRPr lang="en-GB" b="0" dirty="0">
              <a:solidFill>
                <a:srgbClr val="000000"/>
              </a:solidFill>
              <a:effectLst/>
              <a:latin typeface="Roboto Mono"/>
            </a:endParaRPr>
          </a:p>
        </p:txBody>
      </p:sp>
    </p:spTree>
    <p:extLst>
      <p:ext uri="{BB962C8B-B14F-4D97-AF65-F5344CB8AC3E}">
        <p14:creationId xmlns:p14="http://schemas.microsoft.com/office/powerpoint/2010/main" val="4156912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1544-0F1F-48B2-879C-32704CBF2C33}"/>
              </a:ext>
            </a:extLst>
          </p:cNvPr>
          <p:cNvSpPr>
            <a:spLocks noGrp="1"/>
          </p:cNvSpPr>
          <p:nvPr>
            <p:ph type="title"/>
          </p:nvPr>
        </p:nvSpPr>
        <p:spPr>
          <a:xfrm>
            <a:off x="238125" y="184151"/>
            <a:ext cx="10515600" cy="730250"/>
          </a:xfrm>
        </p:spPr>
        <p:txBody>
          <a:bodyPr>
            <a:normAutofit/>
          </a:bodyPr>
          <a:lstStyle/>
          <a:p>
            <a:r>
              <a:rPr lang="en-GB" sz="3200" dirty="0"/>
              <a:t>Analysis by subscriber type cont.</a:t>
            </a:r>
          </a:p>
        </p:txBody>
      </p:sp>
      <p:sp>
        <p:nvSpPr>
          <p:cNvPr id="3" name="Content Placeholder 2">
            <a:extLst>
              <a:ext uri="{FF2B5EF4-FFF2-40B4-BE49-F238E27FC236}">
                <a16:creationId xmlns:a16="http://schemas.microsoft.com/office/drawing/2014/main" id="{08E8515E-BEFC-4BD7-9964-412BAA3ADA5D}"/>
              </a:ext>
            </a:extLst>
          </p:cNvPr>
          <p:cNvSpPr>
            <a:spLocks noGrp="1"/>
          </p:cNvSpPr>
          <p:nvPr>
            <p:ph idx="1"/>
          </p:nvPr>
        </p:nvSpPr>
        <p:spPr>
          <a:xfrm>
            <a:off x="238125" y="987425"/>
            <a:ext cx="11582400" cy="5686424"/>
          </a:xfrm>
        </p:spPr>
        <p:txBody>
          <a:bodyPr/>
          <a:lstStyle/>
          <a:p>
            <a:r>
              <a:rPr lang="en-GB" b="1" u="sng" dirty="0"/>
              <a:t>Findings</a:t>
            </a:r>
          </a:p>
          <a:p>
            <a:r>
              <a:rPr lang="en-GB" dirty="0"/>
              <a:t>45% of all trips conducted in the ‘</a:t>
            </a:r>
            <a:r>
              <a:rPr lang="en-GB" dirty="0" err="1"/>
              <a:t>RideScout</a:t>
            </a:r>
            <a:r>
              <a:rPr lang="en-GB" dirty="0"/>
              <a:t> Single Ride’ category were faulty.</a:t>
            </a:r>
          </a:p>
          <a:p>
            <a:r>
              <a:rPr lang="en-GB" dirty="0"/>
              <a:t>(Other categories also showed high fault levels but for much smaller sample sizes i.e. anomalous results.)</a:t>
            </a:r>
          </a:p>
          <a:p>
            <a:endParaRPr lang="en-GB" dirty="0"/>
          </a:p>
          <a:p>
            <a:r>
              <a:rPr lang="en-GB" dirty="0"/>
              <a:t>Similar analysis using the same template was conducted for;</a:t>
            </a:r>
          </a:p>
          <a:p>
            <a:pPr lvl="1"/>
            <a:r>
              <a:rPr lang="en-GB" dirty="0"/>
              <a:t>Analysis by property type</a:t>
            </a:r>
          </a:p>
          <a:p>
            <a:pPr lvl="1"/>
            <a:r>
              <a:rPr lang="en-GB" dirty="0"/>
              <a:t>Analysis by number of docks</a:t>
            </a:r>
          </a:p>
          <a:p>
            <a:pPr lvl="1"/>
            <a:r>
              <a:rPr lang="en-GB" dirty="0"/>
              <a:t>Analysis by power type</a:t>
            </a:r>
          </a:p>
          <a:p>
            <a:pPr lvl="1"/>
            <a:r>
              <a:rPr lang="en-GB" dirty="0"/>
              <a:t>Analysis by council district</a:t>
            </a:r>
          </a:p>
          <a:p>
            <a:r>
              <a:rPr lang="en-GB" dirty="0"/>
              <a:t>All provided insignificant findings.</a:t>
            </a:r>
          </a:p>
          <a:p>
            <a:endParaRPr lang="en-GB" dirty="0"/>
          </a:p>
        </p:txBody>
      </p:sp>
    </p:spTree>
    <p:extLst>
      <p:ext uri="{BB962C8B-B14F-4D97-AF65-F5344CB8AC3E}">
        <p14:creationId xmlns:p14="http://schemas.microsoft.com/office/powerpoint/2010/main" val="1642896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0040-E6B0-4A97-AF52-6CAF40701D32}"/>
              </a:ext>
            </a:extLst>
          </p:cNvPr>
          <p:cNvSpPr>
            <a:spLocks noGrp="1"/>
          </p:cNvSpPr>
          <p:nvPr>
            <p:ph type="title"/>
          </p:nvPr>
        </p:nvSpPr>
        <p:spPr>
          <a:xfrm>
            <a:off x="266700" y="117476"/>
            <a:ext cx="10010775" cy="315912"/>
          </a:xfrm>
        </p:spPr>
        <p:txBody>
          <a:bodyPr>
            <a:normAutofit fontScale="90000"/>
          </a:bodyPr>
          <a:lstStyle/>
          <a:p>
            <a:r>
              <a:rPr lang="en-GB" dirty="0"/>
              <a:t>Analysis by specific location template</a:t>
            </a:r>
          </a:p>
        </p:txBody>
      </p:sp>
      <p:sp>
        <p:nvSpPr>
          <p:cNvPr id="3" name="Content Placeholder 2">
            <a:extLst>
              <a:ext uri="{FF2B5EF4-FFF2-40B4-BE49-F238E27FC236}">
                <a16:creationId xmlns:a16="http://schemas.microsoft.com/office/drawing/2014/main" id="{78EDE4B7-1886-4A2B-BCE1-DE34536D6D2F}"/>
              </a:ext>
            </a:extLst>
          </p:cNvPr>
          <p:cNvSpPr>
            <a:spLocks noGrp="1"/>
          </p:cNvSpPr>
          <p:nvPr>
            <p:ph idx="1"/>
          </p:nvPr>
        </p:nvSpPr>
        <p:spPr>
          <a:xfrm>
            <a:off x="266700" y="681038"/>
            <a:ext cx="11153775" cy="6176962"/>
          </a:xfrm>
        </p:spPr>
        <p:txBody>
          <a:bodyPr>
            <a:normAutofit fontScale="25000" lnSpcReduction="20000"/>
          </a:bodyPr>
          <a:lstStyle/>
          <a:p>
            <a:r>
              <a:rPr lang="en-GB" b="0" dirty="0">
                <a:solidFill>
                  <a:srgbClr val="3367D6"/>
                </a:solidFill>
                <a:effectLst/>
                <a:latin typeface="Roboto Mono"/>
              </a:rPr>
              <a:t>SELECT</a:t>
            </a:r>
            <a:r>
              <a:rPr lang="en-GB" b="0" dirty="0">
                <a:solidFill>
                  <a:srgbClr val="000000"/>
                </a:solidFill>
                <a:effectLst/>
                <a:latin typeface="Roboto Mono"/>
              </a:rPr>
              <a:t> </a:t>
            </a:r>
            <a:r>
              <a:rPr lang="en-GB" b="0" dirty="0">
                <a:solidFill>
                  <a:srgbClr val="37474F"/>
                </a:solidFill>
                <a:effectLst/>
                <a:latin typeface="Roboto Mono"/>
              </a:rPr>
              <a:t>*</a:t>
            </a:r>
            <a:endParaRPr lang="en-GB" b="0" dirty="0">
              <a:solidFill>
                <a:srgbClr val="000000"/>
              </a:solidFill>
              <a:effectLst/>
              <a:latin typeface="Roboto Mono"/>
            </a:endParaRPr>
          </a:p>
          <a:p>
            <a:r>
              <a:rPr lang="en-GB" b="0" dirty="0">
                <a:solidFill>
                  <a:srgbClr val="3367D6"/>
                </a:solidFill>
                <a:effectLst/>
                <a:latin typeface="Roboto Mono"/>
              </a:rPr>
              <a:t>FROM</a:t>
            </a:r>
            <a:r>
              <a:rPr lang="en-GB" b="0" dirty="0">
                <a:solidFill>
                  <a:srgbClr val="000000"/>
                </a:solidFill>
                <a:effectLst/>
                <a:latin typeface="Roboto Mono"/>
              </a:rPr>
              <a:t>    </a:t>
            </a:r>
          </a:p>
          <a:p>
            <a:r>
              <a:rPr lang="en-GB" b="0" dirty="0">
                <a:solidFill>
                  <a:srgbClr val="000000"/>
                </a:solidFill>
                <a:effectLst/>
                <a:latin typeface="Roboto Mono"/>
              </a:rPr>
              <a:t>    </a:t>
            </a:r>
          </a:p>
          <a:p>
            <a:r>
              <a:rPr lang="en-GB" b="0" dirty="0">
                <a:solidFill>
                  <a:srgbClr val="37474F"/>
                </a:solidFill>
                <a:effectLst/>
                <a:latin typeface="Roboto Mono"/>
              </a:rPr>
              <a:t>(</a:t>
            </a:r>
            <a:r>
              <a:rPr lang="en-GB" b="0" dirty="0">
                <a:solidFill>
                  <a:srgbClr val="3367D6"/>
                </a:solidFill>
                <a:effectLst/>
                <a:latin typeface="Roboto Mono"/>
              </a:rPr>
              <a:t>SELECT</a:t>
            </a:r>
            <a:r>
              <a:rPr lang="en-GB" b="0" dirty="0">
                <a:solidFill>
                  <a:srgbClr val="000000"/>
                </a:solidFill>
                <a:effectLst/>
                <a:latin typeface="Roboto Mono"/>
              </a:rPr>
              <a:t> </a:t>
            </a:r>
            <a:r>
              <a:rPr lang="en-GB" b="0" dirty="0" err="1">
                <a:solidFill>
                  <a:srgbClr val="000000"/>
                </a:solidFill>
                <a:effectLst/>
                <a:latin typeface="Roboto Mono"/>
              </a:rPr>
              <a:t>property_type</a:t>
            </a:r>
            <a:r>
              <a:rPr lang="en-GB" b="0" dirty="0">
                <a:solidFill>
                  <a:srgbClr val="000000"/>
                </a:solidFill>
                <a:effectLst/>
                <a:latin typeface="Roboto Mono"/>
              </a:rPr>
              <a:t>, </a:t>
            </a:r>
            <a:r>
              <a:rPr lang="en-GB" b="0" dirty="0">
                <a:solidFill>
                  <a:srgbClr val="3367D6"/>
                </a:solidFill>
                <a:effectLst/>
                <a:latin typeface="Roboto Mono"/>
              </a:rPr>
              <a:t>COUNT</a:t>
            </a:r>
            <a:r>
              <a:rPr lang="en-GB" b="0" dirty="0">
                <a:solidFill>
                  <a:srgbClr val="37474F"/>
                </a:solidFill>
                <a:effectLst/>
                <a:latin typeface="Roboto Mono"/>
              </a:rPr>
              <a:t>(</a:t>
            </a:r>
            <a:r>
              <a:rPr lang="en-GB" b="0" dirty="0" err="1">
                <a:solidFill>
                  <a:srgbClr val="000000"/>
                </a:solidFill>
                <a:effectLst/>
                <a:latin typeface="Roboto Mono"/>
              </a:rPr>
              <a:t>trip_id</a:t>
            </a:r>
            <a:r>
              <a:rPr lang="en-GB" b="0" dirty="0">
                <a:solidFill>
                  <a:srgbClr val="37474F"/>
                </a:solidFill>
                <a:effectLst/>
                <a:latin typeface="Roboto Mono"/>
              </a:rPr>
              <a:t>)</a:t>
            </a:r>
            <a:r>
              <a:rPr lang="en-GB" b="0" dirty="0">
                <a:solidFill>
                  <a:srgbClr val="000000"/>
                </a:solidFill>
                <a:effectLst/>
                <a:latin typeface="Roboto Mono"/>
              </a:rPr>
              <a:t> </a:t>
            </a:r>
            <a:r>
              <a:rPr lang="en-GB" b="0" dirty="0">
                <a:solidFill>
                  <a:srgbClr val="3367D6"/>
                </a:solidFill>
                <a:effectLst/>
                <a:latin typeface="Roboto Mono"/>
              </a:rPr>
              <a:t>AS</a:t>
            </a:r>
            <a:r>
              <a:rPr lang="en-GB" b="0" dirty="0">
                <a:solidFill>
                  <a:srgbClr val="000000"/>
                </a:solidFill>
                <a:effectLst/>
                <a:latin typeface="Roboto Mono"/>
              </a:rPr>
              <a:t> </a:t>
            </a:r>
            <a:r>
              <a:rPr lang="en-GB" b="0" dirty="0" err="1">
                <a:solidFill>
                  <a:srgbClr val="000000"/>
                </a:solidFill>
                <a:effectLst/>
                <a:latin typeface="Roboto Mono"/>
              </a:rPr>
              <a:t>tripcount_faulty</a:t>
            </a:r>
            <a:endParaRPr lang="en-GB" b="0" dirty="0">
              <a:solidFill>
                <a:srgbClr val="000000"/>
              </a:solidFill>
              <a:effectLst/>
              <a:latin typeface="Roboto Mono"/>
            </a:endParaRPr>
          </a:p>
          <a:p>
            <a:r>
              <a:rPr lang="en-GB" b="0" dirty="0">
                <a:solidFill>
                  <a:srgbClr val="3367D6"/>
                </a:solidFill>
                <a:effectLst/>
                <a:latin typeface="Roboto Mono"/>
              </a:rPr>
              <a:t>FROM</a:t>
            </a:r>
            <a:r>
              <a:rPr lang="en-GB" b="0" dirty="0">
                <a:solidFill>
                  <a:srgbClr val="000000"/>
                </a:solidFill>
                <a:effectLst/>
                <a:latin typeface="Roboto Mono"/>
              </a:rPr>
              <a:t> </a:t>
            </a:r>
          </a:p>
          <a:p>
            <a:r>
              <a:rPr lang="en-GB" b="0" dirty="0">
                <a:solidFill>
                  <a:srgbClr val="37474F"/>
                </a:solidFill>
                <a:effectLst/>
                <a:latin typeface="Roboto Mono"/>
              </a:rPr>
              <a:t>(</a:t>
            </a:r>
            <a:r>
              <a:rPr lang="en-GB" b="0" dirty="0">
                <a:solidFill>
                  <a:srgbClr val="3367D6"/>
                </a:solidFill>
                <a:effectLst/>
                <a:latin typeface="Roboto Mono"/>
              </a:rPr>
              <a:t>SELECT</a:t>
            </a:r>
            <a:r>
              <a:rPr lang="en-GB" b="0" dirty="0">
                <a:solidFill>
                  <a:srgbClr val="000000"/>
                </a:solidFill>
                <a:effectLst/>
                <a:latin typeface="Roboto Mono"/>
              </a:rPr>
              <a:t> </a:t>
            </a:r>
            <a:r>
              <a:rPr lang="en-GB" b="0" dirty="0">
                <a:solidFill>
                  <a:srgbClr val="37474F"/>
                </a:solidFill>
                <a:effectLst/>
                <a:latin typeface="Roboto Mono"/>
              </a:rPr>
              <a:t>*</a:t>
            </a:r>
            <a:r>
              <a:rPr lang="en-GB" b="0" dirty="0">
                <a:solidFill>
                  <a:srgbClr val="000000"/>
                </a:solidFill>
                <a:effectLst/>
                <a:latin typeface="Roboto Mono"/>
              </a:rPr>
              <a:t> </a:t>
            </a:r>
            <a:r>
              <a:rPr lang="en-GB" b="0" dirty="0">
                <a:solidFill>
                  <a:srgbClr val="3367D6"/>
                </a:solidFill>
                <a:effectLst/>
                <a:latin typeface="Roboto Mono"/>
              </a:rPr>
              <a:t>FROM</a:t>
            </a:r>
            <a:r>
              <a:rPr lang="en-GB" b="0" dirty="0">
                <a:solidFill>
                  <a:srgbClr val="000000"/>
                </a:solidFill>
                <a:effectLst/>
                <a:latin typeface="Roboto Mono"/>
              </a:rPr>
              <a:t> </a:t>
            </a:r>
            <a:r>
              <a:rPr lang="en-GB" b="0" dirty="0">
                <a:solidFill>
                  <a:srgbClr val="0D904F"/>
                </a:solidFill>
                <a:effectLst/>
                <a:latin typeface="Roboto Mono"/>
              </a:rPr>
              <a:t>`</a:t>
            </a:r>
            <a:r>
              <a:rPr lang="en-GB" b="0" dirty="0" err="1">
                <a:solidFill>
                  <a:srgbClr val="0D904F"/>
                </a:solidFill>
                <a:effectLst/>
                <a:latin typeface="Roboto Mono"/>
              </a:rPr>
              <a:t>bigquery</a:t>
            </a:r>
            <a:r>
              <a:rPr lang="en-GB" b="0" dirty="0">
                <a:solidFill>
                  <a:srgbClr val="0D904F"/>
                </a:solidFill>
                <a:effectLst/>
                <a:latin typeface="Roboto Mono"/>
              </a:rPr>
              <a:t>-public-</a:t>
            </a:r>
            <a:r>
              <a:rPr lang="en-GB" b="0" dirty="0" err="1">
                <a:solidFill>
                  <a:srgbClr val="0D904F"/>
                </a:solidFill>
                <a:effectLst/>
                <a:latin typeface="Roboto Mono"/>
              </a:rPr>
              <a:t>data.austin_bikeshare.bikeshare_trips</a:t>
            </a:r>
            <a:r>
              <a:rPr lang="en-GB" b="0" dirty="0">
                <a:solidFill>
                  <a:srgbClr val="0D904F"/>
                </a:solidFill>
                <a:effectLst/>
                <a:latin typeface="Roboto Mono"/>
              </a:rPr>
              <a:t>`</a:t>
            </a:r>
            <a:endParaRPr lang="en-GB" b="0" dirty="0">
              <a:solidFill>
                <a:srgbClr val="000000"/>
              </a:solidFill>
              <a:effectLst/>
              <a:latin typeface="Roboto Mono"/>
            </a:endParaRPr>
          </a:p>
          <a:p>
            <a:r>
              <a:rPr lang="en-GB" b="0" dirty="0">
                <a:solidFill>
                  <a:srgbClr val="3367D6"/>
                </a:solidFill>
                <a:effectLst/>
                <a:latin typeface="Roboto Mono"/>
              </a:rPr>
              <a:t>WHERE</a:t>
            </a:r>
            <a:r>
              <a:rPr lang="en-GB" b="0" dirty="0">
                <a:solidFill>
                  <a:srgbClr val="000000"/>
                </a:solidFill>
                <a:effectLst/>
                <a:latin typeface="Roboto Mono"/>
              </a:rPr>
              <a:t> </a:t>
            </a:r>
            <a:r>
              <a:rPr lang="en-GB" b="0" dirty="0" err="1">
                <a:solidFill>
                  <a:srgbClr val="800000"/>
                </a:solidFill>
                <a:effectLst/>
                <a:latin typeface="Roboto Mono"/>
              </a:rPr>
              <a:t>start_station_name</a:t>
            </a:r>
            <a:r>
              <a:rPr lang="en-GB" b="0" dirty="0">
                <a:solidFill>
                  <a:srgbClr val="000000"/>
                </a:solidFill>
                <a:effectLst/>
                <a:latin typeface="Roboto Mono"/>
              </a:rPr>
              <a:t>=</a:t>
            </a:r>
            <a:r>
              <a:rPr lang="en-GB" b="0" dirty="0">
                <a:solidFill>
                  <a:srgbClr val="0D904F"/>
                </a:solidFill>
                <a:effectLst/>
                <a:latin typeface="Roboto Mono"/>
              </a:rPr>
              <a:t>'10th &amp; Red River'</a:t>
            </a:r>
            <a:r>
              <a:rPr lang="en-GB" b="0" dirty="0">
                <a:solidFill>
                  <a:srgbClr val="000000"/>
                </a:solidFill>
                <a:effectLst/>
                <a:latin typeface="Roboto Mono"/>
              </a:rPr>
              <a:t> </a:t>
            </a:r>
            <a:r>
              <a:rPr lang="en-GB" b="0" dirty="0">
                <a:solidFill>
                  <a:srgbClr val="3367D6"/>
                </a:solidFill>
                <a:effectLst/>
                <a:latin typeface="Roboto Mono"/>
              </a:rPr>
              <a:t>AND</a:t>
            </a:r>
            <a:r>
              <a:rPr lang="en-GB" b="0" dirty="0">
                <a:solidFill>
                  <a:srgbClr val="000000"/>
                </a:solidFill>
                <a:effectLst/>
                <a:latin typeface="Roboto Mono"/>
              </a:rPr>
              <a:t> </a:t>
            </a:r>
            <a:r>
              <a:rPr lang="en-GB" b="0" dirty="0" err="1">
                <a:solidFill>
                  <a:srgbClr val="800000"/>
                </a:solidFill>
                <a:effectLst/>
                <a:latin typeface="Roboto Mono"/>
              </a:rPr>
              <a:t>start_station_name</a:t>
            </a:r>
            <a:r>
              <a:rPr lang="en-GB" b="0" dirty="0">
                <a:solidFill>
                  <a:srgbClr val="000000"/>
                </a:solidFill>
                <a:effectLst/>
                <a:latin typeface="Roboto Mono"/>
              </a:rPr>
              <a:t>=</a:t>
            </a:r>
            <a:r>
              <a:rPr lang="en-GB" b="0" dirty="0" err="1">
                <a:solidFill>
                  <a:srgbClr val="000000"/>
                </a:solidFill>
                <a:effectLst/>
                <a:latin typeface="Roboto Mono"/>
              </a:rPr>
              <a:t>end_station_name</a:t>
            </a:r>
            <a:r>
              <a:rPr lang="en-GB" b="0" dirty="0">
                <a:solidFill>
                  <a:srgbClr val="000000"/>
                </a:solidFill>
                <a:effectLst/>
                <a:latin typeface="Roboto Mono"/>
              </a:rPr>
              <a:t> </a:t>
            </a:r>
            <a:r>
              <a:rPr lang="en-GB" b="0" dirty="0">
                <a:solidFill>
                  <a:srgbClr val="3367D6"/>
                </a:solidFill>
                <a:effectLst/>
                <a:latin typeface="Roboto Mono"/>
              </a:rPr>
              <a:t>AND</a:t>
            </a:r>
            <a:r>
              <a:rPr lang="en-GB" b="0" dirty="0">
                <a:solidFill>
                  <a:srgbClr val="000000"/>
                </a:solidFill>
                <a:effectLst/>
                <a:latin typeface="Roboto Mono"/>
              </a:rPr>
              <a:t> </a:t>
            </a:r>
            <a:r>
              <a:rPr lang="en-GB" b="0" dirty="0" err="1">
                <a:solidFill>
                  <a:srgbClr val="800000"/>
                </a:solidFill>
                <a:effectLst/>
                <a:latin typeface="Roboto Mono"/>
              </a:rPr>
              <a:t>duration_minutes</a:t>
            </a:r>
            <a:r>
              <a:rPr lang="en-GB" b="0" dirty="0">
                <a:solidFill>
                  <a:srgbClr val="000000"/>
                </a:solidFill>
                <a:effectLst/>
                <a:latin typeface="Roboto Mono"/>
              </a:rPr>
              <a:t>=</a:t>
            </a:r>
            <a:r>
              <a:rPr lang="en-GB" b="0" dirty="0">
                <a:solidFill>
                  <a:srgbClr val="F4511E"/>
                </a:solidFill>
                <a:effectLst/>
                <a:latin typeface="Roboto Mono"/>
              </a:rPr>
              <a:t>0</a:t>
            </a:r>
            <a:r>
              <a:rPr lang="en-GB" b="0" dirty="0">
                <a:solidFill>
                  <a:srgbClr val="37474F"/>
                </a:solidFill>
                <a:effectLst/>
                <a:latin typeface="Roboto Mono"/>
              </a:rPr>
              <a:t>)</a:t>
            </a:r>
            <a:endParaRPr lang="en-GB" b="0" dirty="0">
              <a:solidFill>
                <a:srgbClr val="000000"/>
              </a:solidFill>
              <a:effectLst/>
              <a:latin typeface="Roboto Mono"/>
            </a:endParaRPr>
          </a:p>
          <a:p>
            <a:r>
              <a:rPr lang="en-GB" b="0" dirty="0">
                <a:solidFill>
                  <a:srgbClr val="3367D6"/>
                </a:solidFill>
                <a:effectLst/>
                <a:latin typeface="Roboto Mono"/>
              </a:rPr>
              <a:t>AS</a:t>
            </a:r>
            <a:r>
              <a:rPr lang="en-GB" b="0" dirty="0">
                <a:solidFill>
                  <a:srgbClr val="000000"/>
                </a:solidFill>
                <a:effectLst/>
                <a:latin typeface="Roboto Mono"/>
              </a:rPr>
              <a:t> a</a:t>
            </a:r>
          </a:p>
          <a:p>
            <a:r>
              <a:rPr lang="en-GB" b="0" dirty="0">
                <a:solidFill>
                  <a:srgbClr val="3367D6"/>
                </a:solidFill>
                <a:effectLst/>
                <a:latin typeface="Roboto Mono"/>
              </a:rPr>
              <a:t>INNER</a:t>
            </a:r>
            <a:r>
              <a:rPr lang="en-GB" b="0" dirty="0">
                <a:solidFill>
                  <a:srgbClr val="000000"/>
                </a:solidFill>
                <a:effectLst/>
                <a:latin typeface="Roboto Mono"/>
              </a:rPr>
              <a:t> </a:t>
            </a:r>
            <a:r>
              <a:rPr lang="en-GB" b="0" dirty="0">
                <a:solidFill>
                  <a:srgbClr val="3367D6"/>
                </a:solidFill>
                <a:effectLst/>
                <a:latin typeface="Roboto Mono"/>
              </a:rPr>
              <a:t>JOIN</a:t>
            </a:r>
            <a:r>
              <a:rPr lang="en-GB" b="0" dirty="0">
                <a:solidFill>
                  <a:srgbClr val="000000"/>
                </a:solidFill>
                <a:effectLst/>
                <a:latin typeface="Roboto Mono"/>
              </a:rPr>
              <a:t> </a:t>
            </a:r>
          </a:p>
          <a:p>
            <a:r>
              <a:rPr lang="en-GB" b="0" dirty="0">
                <a:solidFill>
                  <a:srgbClr val="37474F"/>
                </a:solidFill>
                <a:effectLst/>
                <a:latin typeface="Roboto Mono"/>
              </a:rPr>
              <a:t>(</a:t>
            </a:r>
            <a:r>
              <a:rPr lang="en-GB" b="0" dirty="0">
                <a:solidFill>
                  <a:srgbClr val="3367D6"/>
                </a:solidFill>
                <a:effectLst/>
                <a:latin typeface="Roboto Mono"/>
              </a:rPr>
              <a:t>SELECT</a:t>
            </a:r>
            <a:r>
              <a:rPr lang="en-GB" b="0" dirty="0">
                <a:solidFill>
                  <a:srgbClr val="000000"/>
                </a:solidFill>
                <a:effectLst/>
                <a:latin typeface="Roboto Mono"/>
              </a:rPr>
              <a:t> </a:t>
            </a:r>
            <a:r>
              <a:rPr lang="en-GB" b="0" dirty="0">
                <a:solidFill>
                  <a:srgbClr val="37474F"/>
                </a:solidFill>
                <a:effectLst/>
                <a:latin typeface="Roboto Mono"/>
              </a:rPr>
              <a:t>*</a:t>
            </a:r>
            <a:r>
              <a:rPr lang="en-GB" b="0" dirty="0">
                <a:solidFill>
                  <a:srgbClr val="000000"/>
                </a:solidFill>
                <a:effectLst/>
                <a:latin typeface="Roboto Mono"/>
              </a:rPr>
              <a:t> </a:t>
            </a:r>
            <a:r>
              <a:rPr lang="en-GB" b="0" dirty="0">
                <a:solidFill>
                  <a:srgbClr val="3367D6"/>
                </a:solidFill>
                <a:effectLst/>
                <a:latin typeface="Roboto Mono"/>
              </a:rPr>
              <a:t>FROM</a:t>
            </a:r>
            <a:r>
              <a:rPr lang="en-GB" b="0" dirty="0">
                <a:solidFill>
                  <a:srgbClr val="000000"/>
                </a:solidFill>
                <a:effectLst/>
                <a:latin typeface="Roboto Mono"/>
              </a:rPr>
              <a:t> </a:t>
            </a:r>
            <a:r>
              <a:rPr lang="en-GB" b="0" dirty="0">
                <a:solidFill>
                  <a:srgbClr val="0D904F"/>
                </a:solidFill>
                <a:effectLst/>
                <a:latin typeface="Roboto Mono"/>
              </a:rPr>
              <a:t>`</a:t>
            </a:r>
            <a:r>
              <a:rPr lang="en-GB" b="0" dirty="0" err="1">
                <a:solidFill>
                  <a:srgbClr val="0D904F"/>
                </a:solidFill>
                <a:effectLst/>
                <a:latin typeface="Roboto Mono"/>
              </a:rPr>
              <a:t>bigquery</a:t>
            </a:r>
            <a:r>
              <a:rPr lang="en-GB" b="0" dirty="0">
                <a:solidFill>
                  <a:srgbClr val="0D904F"/>
                </a:solidFill>
                <a:effectLst/>
                <a:latin typeface="Roboto Mono"/>
              </a:rPr>
              <a:t>-public-</a:t>
            </a:r>
            <a:r>
              <a:rPr lang="en-GB" b="0" dirty="0" err="1">
                <a:solidFill>
                  <a:srgbClr val="0D904F"/>
                </a:solidFill>
                <a:effectLst/>
                <a:latin typeface="Roboto Mono"/>
              </a:rPr>
              <a:t>data.austin_bikeshare.bikeshare_stations</a:t>
            </a:r>
            <a:r>
              <a:rPr lang="en-GB" b="0" dirty="0">
                <a:solidFill>
                  <a:srgbClr val="0D904F"/>
                </a:solidFill>
                <a:effectLst/>
                <a:latin typeface="Roboto Mono"/>
              </a:rPr>
              <a:t>`</a:t>
            </a:r>
            <a:r>
              <a:rPr lang="en-GB" b="0" dirty="0">
                <a:solidFill>
                  <a:srgbClr val="37474F"/>
                </a:solidFill>
                <a:effectLst/>
                <a:latin typeface="Roboto Mono"/>
              </a:rPr>
              <a:t>)</a:t>
            </a:r>
            <a:endParaRPr lang="en-GB" b="0" dirty="0">
              <a:solidFill>
                <a:srgbClr val="000000"/>
              </a:solidFill>
              <a:effectLst/>
              <a:latin typeface="Roboto Mono"/>
            </a:endParaRPr>
          </a:p>
          <a:p>
            <a:r>
              <a:rPr lang="en-GB" b="0" dirty="0">
                <a:solidFill>
                  <a:srgbClr val="3367D6"/>
                </a:solidFill>
                <a:effectLst/>
                <a:latin typeface="Roboto Mono"/>
              </a:rPr>
              <a:t>AS</a:t>
            </a:r>
            <a:r>
              <a:rPr lang="en-GB" b="0" dirty="0">
                <a:solidFill>
                  <a:srgbClr val="000000"/>
                </a:solidFill>
                <a:effectLst/>
                <a:latin typeface="Roboto Mono"/>
              </a:rPr>
              <a:t> b</a:t>
            </a:r>
          </a:p>
          <a:p>
            <a:r>
              <a:rPr lang="en-GB" b="0" dirty="0">
                <a:solidFill>
                  <a:srgbClr val="3367D6"/>
                </a:solidFill>
                <a:effectLst/>
                <a:latin typeface="Roboto Mono"/>
              </a:rPr>
              <a:t>ON</a:t>
            </a:r>
            <a:r>
              <a:rPr lang="en-GB" b="0" dirty="0">
                <a:solidFill>
                  <a:srgbClr val="000000"/>
                </a:solidFill>
                <a:effectLst/>
                <a:latin typeface="Roboto Mono"/>
              </a:rPr>
              <a:t> </a:t>
            </a:r>
            <a:r>
              <a:rPr lang="en-GB" b="0" dirty="0" err="1">
                <a:solidFill>
                  <a:srgbClr val="000000"/>
                </a:solidFill>
                <a:effectLst/>
                <a:latin typeface="Roboto Mono"/>
              </a:rPr>
              <a:t>a.</a:t>
            </a:r>
            <a:r>
              <a:rPr lang="en-GB" b="0" dirty="0" err="1">
                <a:solidFill>
                  <a:srgbClr val="800000"/>
                </a:solidFill>
                <a:effectLst/>
                <a:latin typeface="Roboto Mono"/>
              </a:rPr>
              <a:t>start_station_id</a:t>
            </a:r>
            <a:r>
              <a:rPr lang="en-GB" b="0" dirty="0">
                <a:solidFill>
                  <a:srgbClr val="000000"/>
                </a:solidFill>
                <a:effectLst/>
                <a:latin typeface="Roboto Mono"/>
              </a:rPr>
              <a:t>=</a:t>
            </a:r>
            <a:r>
              <a:rPr lang="en-GB" b="0" dirty="0" err="1">
                <a:solidFill>
                  <a:srgbClr val="000000"/>
                </a:solidFill>
                <a:effectLst/>
                <a:latin typeface="Roboto Mono"/>
              </a:rPr>
              <a:t>b.station_id</a:t>
            </a:r>
            <a:endParaRPr lang="en-GB" b="0" dirty="0">
              <a:solidFill>
                <a:srgbClr val="000000"/>
              </a:solidFill>
              <a:effectLst/>
              <a:latin typeface="Roboto Mono"/>
            </a:endParaRPr>
          </a:p>
          <a:p>
            <a:r>
              <a:rPr lang="en-GB" b="0" dirty="0">
                <a:solidFill>
                  <a:srgbClr val="3367D6"/>
                </a:solidFill>
                <a:effectLst/>
                <a:latin typeface="Roboto Mono"/>
              </a:rPr>
              <a:t>GROUP</a:t>
            </a:r>
            <a:r>
              <a:rPr lang="en-GB" b="0" dirty="0">
                <a:solidFill>
                  <a:srgbClr val="000000"/>
                </a:solidFill>
                <a:effectLst/>
                <a:latin typeface="Roboto Mono"/>
              </a:rPr>
              <a:t> </a:t>
            </a:r>
            <a:r>
              <a:rPr lang="en-GB" b="0" dirty="0">
                <a:solidFill>
                  <a:srgbClr val="3367D6"/>
                </a:solidFill>
                <a:effectLst/>
                <a:latin typeface="Roboto Mono"/>
              </a:rPr>
              <a:t>BY</a:t>
            </a:r>
            <a:r>
              <a:rPr lang="en-GB" b="0" dirty="0">
                <a:solidFill>
                  <a:srgbClr val="000000"/>
                </a:solidFill>
                <a:effectLst/>
                <a:latin typeface="Roboto Mono"/>
              </a:rPr>
              <a:t> </a:t>
            </a:r>
            <a:r>
              <a:rPr lang="en-GB" b="0" dirty="0" err="1">
                <a:solidFill>
                  <a:srgbClr val="000000"/>
                </a:solidFill>
                <a:effectLst/>
                <a:latin typeface="Roboto Mono"/>
              </a:rPr>
              <a:t>property_type</a:t>
            </a:r>
            <a:r>
              <a:rPr lang="en-GB" b="0" dirty="0">
                <a:solidFill>
                  <a:srgbClr val="37474F"/>
                </a:solidFill>
                <a:effectLst/>
                <a:latin typeface="Roboto Mono"/>
              </a:rPr>
              <a:t>)</a:t>
            </a:r>
            <a:endParaRPr lang="en-GB" b="0" dirty="0">
              <a:solidFill>
                <a:srgbClr val="000000"/>
              </a:solidFill>
              <a:effectLst/>
              <a:latin typeface="Roboto Mono"/>
            </a:endParaRPr>
          </a:p>
          <a:p>
            <a:br>
              <a:rPr lang="en-GB" b="0" dirty="0">
                <a:solidFill>
                  <a:srgbClr val="000000"/>
                </a:solidFill>
                <a:effectLst/>
                <a:latin typeface="Roboto Mono"/>
              </a:rPr>
            </a:br>
            <a:br>
              <a:rPr lang="en-GB" b="0" dirty="0">
                <a:solidFill>
                  <a:srgbClr val="000000"/>
                </a:solidFill>
                <a:effectLst/>
                <a:latin typeface="Roboto Mono"/>
              </a:rPr>
            </a:br>
            <a:r>
              <a:rPr lang="en-GB" b="0" dirty="0">
                <a:solidFill>
                  <a:srgbClr val="3367D6"/>
                </a:solidFill>
                <a:effectLst/>
                <a:latin typeface="Roboto Mono"/>
              </a:rPr>
              <a:t>INNER</a:t>
            </a:r>
            <a:r>
              <a:rPr lang="en-GB" b="0" dirty="0">
                <a:solidFill>
                  <a:srgbClr val="000000"/>
                </a:solidFill>
                <a:effectLst/>
                <a:latin typeface="Roboto Mono"/>
              </a:rPr>
              <a:t> </a:t>
            </a:r>
            <a:r>
              <a:rPr lang="en-GB" b="0" dirty="0">
                <a:solidFill>
                  <a:srgbClr val="3367D6"/>
                </a:solidFill>
                <a:effectLst/>
                <a:latin typeface="Roboto Mono"/>
              </a:rPr>
              <a:t>JOIN</a:t>
            </a:r>
            <a:endParaRPr lang="en-GB" b="0" dirty="0">
              <a:solidFill>
                <a:srgbClr val="000000"/>
              </a:solidFill>
              <a:effectLst/>
              <a:latin typeface="Roboto Mono"/>
            </a:endParaRPr>
          </a:p>
          <a:p>
            <a:br>
              <a:rPr lang="en-GB" b="0" dirty="0">
                <a:solidFill>
                  <a:srgbClr val="000000"/>
                </a:solidFill>
                <a:effectLst/>
                <a:latin typeface="Roboto Mono"/>
              </a:rPr>
            </a:br>
            <a:r>
              <a:rPr lang="en-GB" b="0" dirty="0">
                <a:solidFill>
                  <a:srgbClr val="37474F"/>
                </a:solidFill>
                <a:effectLst/>
                <a:latin typeface="Roboto Mono"/>
              </a:rPr>
              <a:t>(</a:t>
            </a:r>
            <a:r>
              <a:rPr lang="en-GB" b="0" dirty="0">
                <a:solidFill>
                  <a:srgbClr val="3367D6"/>
                </a:solidFill>
                <a:effectLst/>
                <a:latin typeface="Roboto Mono"/>
              </a:rPr>
              <a:t>SELECT</a:t>
            </a:r>
            <a:r>
              <a:rPr lang="en-GB" b="0" dirty="0">
                <a:solidFill>
                  <a:srgbClr val="000000"/>
                </a:solidFill>
                <a:effectLst/>
                <a:latin typeface="Roboto Mono"/>
              </a:rPr>
              <a:t> </a:t>
            </a:r>
            <a:r>
              <a:rPr lang="en-GB" b="0" dirty="0" err="1">
                <a:solidFill>
                  <a:srgbClr val="000000"/>
                </a:solidFill>
                <a:effectLst/>
                <a:latin typeface="Roboto Mono"/>
              </a:rPr>
              <a:t>property_type</a:t>
            </a:r>
            <a:r>
              <a:rPr lang="en-GB" b="0" dirty="0">
                <a:solidFill>
                  <a:srgbClr val="000000"/>
                </a:solidFill>
                <a:effectLst/>
                <a:latin typeface="Roboto Mono"/>
              </a:rPr>
              <a:t>, </a:t>
            </a:r>
            <a:r>
              <a:rPr lang="en-GB" b="0" dirty="0">
                <a:solidFill>
                  <a:srgbClr val="3367D6"/>
                </a:solidFill>
                <a:effectLst/>
                <a:latin typeface="Roboto Mono"/>
              </a:rPr>
              <a:t>COUNT</a:t>
            </a:r>
            <a:r>
              <a:rPr lang="en-GB" b="0" dirty="0">
                <a:solidFill>
                  <a:srgbClr val="37474F"/>
                </a:solidFill>
                <a:effectLst/>
                <a:latin typeface="Roboto Mono"/>
              </a:rPr>
              <a:t>(</a:t>
            </a:r>
            <a:r>
              <a:rPr lang="en-GB" b="0" dirty="0" err="1">
                <a:solidFill>
                  <a:srgbClr val="000000"/>
                </a:solidFill>
                <a:effectLst/>
                <a:latin typeface="Roboto Mono"/>
              </a:rPr>
              <a:t>trip_id</a:t>
            </a:r>
            <a:r>
              <a:rPr lang="en-GB" b="0" dirty="0">
                <a:solidFill>
                  <a:srgbClr val="37474F"/>
                </a:solidFill>
                <a:effectLst/>
                <a:latin typeface="Roboto Mono"/>
              </a:rPr>
              <a:t>)</a:t>
            </a:r>
            <a:r>
              <a:rPr lang="en-GB" b="0" dirty="0">
                <a:solidFill>
                  <a:srgbClr val="000000"/>
                </a:solidFill>
                <a:effectLst/>
                <a:latin typeface="Roboto Mono"/>
              </a:rPr>
              <a:t> </a:t>
            </a:r>
            <a:r>
              <a:rPr lang="en-GB" b="0" dirty="0">
                <a:solidFill>
                  <a:srgbClr val="3367D6"/>
                </a:solidFill>
                <a:effectLst/>
                <a:latin typeface="Roboto Mono"/>
              </a:rPr>
              <a:t>AS</a:t>
            </a:r>
            <a:r>
              <a:rPr lang="en-GB" b="0" dirty="0">
                <a:solidFill>
                  <a:srgbClr val="000000"/>
                </a:solidFill>
                <a:effectLst/>
                <a:latin typeface="Roboto Mono"/>
              </a:rPr>
              <a:t> </a:t>
            </a:r>
            <a:r>
              <a:rPr lang="en-GB" b="0" dirty="0" err="1">
                <a:solidFill>
                  <a:srgbClr val="000000"/>
                </a:solidFill>
                <a:effectLst/>
                <a:latin typeface="Roboto Mono"/>
              </a:rPr>
              <a:t>tripcount</a:t>
            </a:r>
            <a:endParaRPr lang="en-GB" b="0" dirty="0">
              <a:solidFill>
                <a:srgbClr val="000000"/>
              </a:solidFill>
              <a:effectLst/>
              <a:latin typeface="Roboto Mono"/>
            </a:endParaRPr>
          </a:p>
          <a:p>
            <a:r>
              <a:rPr lang="en-GB" b="0" dirty="0">
                <a:solidFill>
                  <a:srgbClr val="3367D6"/>
                </a:solidFill>
                <a:effectLst/>
                <a:latin typeface="Roboto Mono"/>
              </a:rPr>
              <a:t>FROM</a:t>
            </a:r>
            <a:r>
              <a:rPr lang="en-GB" b="0" dirty="0">
                <a:solidFill>
                  <a:srgbClr val="000000"/>
                </a:solidFill>
                <a:effectLst/>
                <a:latin typeface="Roboto Mono"/>
              </a:rPr>
              <a:t> </a:t>
            </a:r>
          </a:p>
          <a:p>
            <a:r>
              <a:rPr lang="en-GB" b="0" dirty="0">
                <a:solidFill>
                  <a:srgbClr val="37474F"/>
                </a:solidFill>
                <a:effectLst/>
                <a:latin typeface="Roboto Mono"/>
              </a:rPr>
              <a:t>(</a:t>
            </a:r>
            <a:r>
              <a:rPr lang="en-GB" b="0" dirty="0">
                <a:solidFill>
                  <a:srgbClr val="3367D6"/>
                </a:solidFill>
                <a:effectLst/>
                <a:latin typeface="Roboto Mono"/>
              </a:rPr>
              <a:t>SELECT</a:t>
            </a:r>
            <a:r>
              <a:rPr lang="en-GB" b="0" dirty="0">
                <a:solidFill>
                  <a:srgbClr val="000000"/>
                </a:solidFill>
                <a:effectLst/>
                <a:latin typeface="Roboto Mono"/>
              </a:rPr>
              <a:t> </a:t>
            </a:r>
            <a:r>
              <a:rPr lang="en-GB" b="0" dirty="0">
                <a:solidFill>
                  <a:srgbClr val="37474F"/>
                </a:solidFill>
                <a:effectLst/>
                <a:latin typeface="Roboto Mono"/>
              </a:rPr>
              <a:t>*</a:t>
            </a:r>
            <a:r>
              <a:rPr lang="en-GB" b="0" dirty="0">
                <a:solidFill>
                  <a:srgbClr val="000000"/>
                </a:solidFill>
                <a:effectLst/>
                <a:latin typeface="Roboto Mono"/>
              </a:rPr>
              <a:t> </a:t>
            </a:r>
            <a:r>
              <a:rPr lang="en-GB" b="0" dirty="0">
                <a:solidFill>
                  <a:srgbClr val="3367D6"/>
                </a:solidFill>
                <a:effectLst/>
                <a:latin typeface="Roboto Mono"/>
              </a:rPr>
              <a:t>FROM</a:t>
            </a:r>
            <a:r>
              <a:rPr lang="en-GB" b="0" dirty="0">
                <a:solidFill>
                  <a:srgbClr val="000000"/>
                </a:solidFill>
                <a:effectLst/>
                <a:latin typeface="Roboto Mono"/>
              </a:rPr>
              <a:t> </a:t>
            </a:r>
            <a:r>
              <a:rPr lang="en-GB" b="0" dirty="0">
                <a:solidFill>
                  <a:srgbClr val="0D904F"/>
                </a:solidFill>
                <a:effectLst/>
                <a:latin typeface="Roboto Mono"/>
              </a:rPr>
              <a:t>`</a:t>
            </a:r>
            <a:r>
              <a:rPr lang="en-GB" b="0" dirty="0" err="1">
                <a:solidFill>
                  <a:srgbClr val="0D904F"/>
                </a:solidFill>
                <a:effectLst/>
                <a:latin typeface="Roboto Mono"/>
              </a:rPr>
              <a:t>bigquery</a:t>
            </a:r>
            <a:r>
              <a:rPr lang="en-GB" b="0" dirty="0">
                <a:solidFill>
                  <a:srgbClr val="0D904F"/>
                </a:solidFill>
                <a:effectLst/>
                <a:latin typeface="Roboto Mono"/>
              </a:rPr>
              <a:t>-public-</a:t>
            </a:r>
            <a:r>
              <a:rPr lang="en-GB" b="0" dirty="0" err="1">
                <a:solidFill>
                  <a:srgbClr val="0D904F"/>
                </a:solidFill>
                <a:effectLst/>
                <a:latin typeface="Roboto Mono"/>
              </a:rPr>
              <a:t>data.austin_bikeshare.bikeshare_trips</a:t>
            </a:r>
            <a:r>
              <a:rPr lang="en-GB" b="0" dirty="0">
                <a:solidFill>
                  <a:srgbClr val="0D904F"/>
                </a:solidFill>
                <a:effectLst/>
                <a:latin typeface="Roboto Mono"/>
              </a:rPr>
              <a:t>`</a:t>
            </a:r>
            <a:endParaRPr lang="en-GB" b="0" dirty="0">
              <a:solidFill>
                <a:srgbClr val="000000"/>
              </a:solidFill>
              <a:effectLst/>
              <a:latin typeface="Roboto Mono"/>
            </a:endParaRPr>
          </a:p>
          <a:p>
            <a:r>
              <a:rPr lang="en-GB" b="0" dirty="0">
                <a:solidFill>
                  <a:srgbClr val="3367D6"/>
                </a:solidFill>
                <a:effectLst/>
                <a:latin typeface="Roboto Mono"/>
              </a:rPr>
              <a:t>WHERE</a:t>
            </a:r>
            <a:r>
              <a:rPr lang="en-GB" b="0" dirty="0">
                <a:solidFill>
                  <a:srgbClr val="000000"/>
                </a:solidFill>
                <a:effectLst/>
                <a:latin typeface="Roboto Mono"/>
              </a:rPr>
              <a:t> </a:t>
            </a:r>
            <a:r>
              <a:rPr lang="en-GB" b="0" dirty="0" err="1">
                <a:solidFill>
                  <a:srgbClr val="800000"/>
                </a:solidFill>
                <a:effectLst/>
                <a:latin typeface="Roboto Mono"/>
              </a:rPr>
              <a:t>start_station_name</a:t>
            </a:r>
            <a:r>
              <a:rPr lang="en-GB" b="0" dirty="0">
                <a:solidFill>
                  <a:srgbClr val="000000"/>
                </a:solidFill>
                <a:effectLst/>
                <a:latin typeface="Roboto Mono"/>
              </a:rPr>
              <a:t>=</a:t>
            </a:r>
            <a:r>
              <a:rPr lang="en-GB" b="0" dirty="0">
                <a:solidFill>
                  <a:srgbClr val="0D904F"/>
                </a:solidFill>
                <a:effectLst/>
                <a:latin typeface="Roboto Mono"/>
              </a:rPr>
              <a:t>'10th &amp; Red River'</a:t>
            </a:r>
            <a:endParaRPr lang="en-GB" b="0" dirty="0">
              <a:solidFill>
                <a:srgbClr val="000000"/>
              </a:solidFill>
              <a:effectLst/>
              <a:latin typeface="Roboto Mono"/>
            </a:endParaRPr>
          </a:p>
          <a:p>
            <a:r>
              <a:rPr lang="en-GB" b="0" dirty="0">
                <a:solidFill>
                  <a:srgbClr val="37474F"/>
                </a:solidFill>
                <a:effectLst/>
                <a:latin typeface="Roboto Mono"/>
              </a:rPr>
              <a:t>)</a:t>
            </a:r>
            <a:endParaRPr lang="en-GB" b="0" dirty="0">
              <a:solidFill>
                <a:srgbClr val="000000"/>
              </a:solidFill>
              <a:effectLst/>
              <a:latin typeface="Roboto Mono"/>
            </a:endParaRPr>
          </a:p>
          <a:p>
            <a:r>
              <a:rPr lang="en-GB" b="0" dirty="0">
                <a:solidFill>
                  <a:srgbClr val="3367D6"/>
                </a:solidFill>
                <a:effectLst/>
                <a:latin typeface="Roboto Mono"/>
              </a:rPr>
              <a:t>AS</a:t>
            </a:r>
            <a:r>
              <a:rPr lang="en-GB" b="0" dirty="0">
                <a:solidFill>
                  <a:srgbClr val="000000"/>
                </a:solidFill>
                <a:effectLst/>
                <a:latin typeface="Roboto Mono"/>
              </a:rPr>
              <a:t> a</a:t>
            </a:r>
          </a:p>
          <a:p>
            <a:r>
              <a:rPr lang="en-GB" b="0" dirty="0">
                <a:solidFill>
                  <a:srgbClr val="3367D6"/>
                </a:solidFill>
                <a:effectLst/>
                <a:latin typeface="Roboto Mono"/>
              </a:rPr>
              <a:t>INNER</a:t>
            </a:r>
            <a:r>
              <a:rPr lang="en-GB" b="0" dirty="0">
                <a:solidFill>
                  <a:srgbClr val="000000"/>
                </a:solidFill>
                <a:effectLst/>
                <a:latin typeface="Roboto Mono"/>
              </a:rPr>
              <a:t> </a:t>
            </a:r>
            <a:r>
              <a:rPr lang="en-GB" b="0" dirty="0">
                <a:solidFill>
                  <a:srgbClr val="3367D6"/>
                </a:solidFill>
                <a:effectLst/>
                <a:latin typeface="Roboto Mono"/>
              </a:rPr>
              <a:t>JOIN</a:t>
            </a:r>
            <a:r>
              <a:rPr lang="en-GB" b="0" dirty="0">
                <a:solidFill>
                  <a:srgbClr val="000000"/>
                </a:solidFill>
                <a:effectLst/>
                <a:latin typeface="Roboto Mono"/>
              </a:rPr>
              <a:t> </a:t>
            </a:r>
          </a:p>
          <a:p>
            <a:r>
              <a:rPr lang="en-GB" b="0" dirty="0">
                <a:solidFill>
                  <a:srgbClr val="37474F"/>
                </a:solidFill>
                <a:effectLst/>
                <a:latin typeface="Roboto Mono"/>
              </a:rPr>
              <a:t>(</a:t>
            </a:r>
            <a:r>
              <a:rPr lang="en-GB" b="0" dirty="0">
                <a:solidFill>
                  <a:srgbClr val="3367D6"/>
                </a:solidFill>
                <a:effectLst/>
                <a:latin typeface="Roboto Mono"/>
              </a:rPr>
              <a:t>SELECT</a:t>
            </a:r>
            <a:r>
              <a:rPr lang="en-GB" b="0" dirty="0">
                <a:solidFill>
                  <a:srgbClr val="000000"/>
                </a:solidFill>
                <a:effectLst/>
                <a:latin typeface="Roboto Mono"/>
              </a:rPr>
              <a:t> </a:t>
            </a:r>
            <a:r>
              <a:rPr lang="en-GB" b="0" dirty="0">
                <a:solidFill>
                  <a:srgbClr val="37474F"/>
                </a:solidFill>
                <a:effectLst/>
                <a:latin typeface="Roboto Mono"/>
              </a:rPr>
              <a:t>*</a:t>
            </a:r>
            <a:r>
              <a:rPr lang="en-GB" b="0" dirty="0">
                <a:solidFill>
                  <a:srgbClr val="000000"/>
                </a:solidFill>
                <a:effectLst/>
                <a:latin typeface="Roboto Mono"/>
              </a:rPr>
              <a:t> </a:t>
            </a:r>
            <a:r>
              <a:rPr lang="en-GB" b="0" dirty="0">
                <a:solidFill>
                  <a:srgbClr val="3367D6"/>
                </a:solidFill>
                <a:effectLst/>
                <a:latin typeface="Roboto Mono"/>
              </a:rPr>
              <a:t>FROM</a:t>
            </a:r>
            <a:r>
              <a:rPr lang="en-GB" b="0" dirty="0">
                <a:solidFill>
                  <a:srgbClr val="000000"/>
                </a:solidFill>
                <a:effectLst/>
                <a:latin typeface="Roboto Mono"/>
              </a:rPr>
              <a:t> </a:t>
            </a:r>
            <a:r>
              <a:rPr lang="en-GB" b="0" dirty="0">
                <a:solidFill>
                  <a:srgbClr val="0D904F"/>
                </a:solidFill>
                <a:effectLst/>
                <a:latin typeface="Roboto Mono"/>
              </a:rPr>
              <a:t>`</a:t>
            </a:r>
            <a:r>
              <a:rPr lang="en-GB" b="0" dirty="0" err="1">
                <a:solidFill>
                  <a:srgbClr val="0D904F"/>
                </a:solidFill>
                <a:effectLst/>
                <a:latin typeface="Roboto Mono"/>
              </a:rPr>
              <a:t>bigquery</a:t>
            </a:r>
            <a:r>
              <a:rPr lang="en-GB" b="0" dirty="0">
                <a:solidFill>
                  <a:srgbClr val="0D904F"/>
                </a:solidFill>
                <a:effectLst/>
                <a:latin typeface="Roboto Mono"/>
              </a:rPr>
              <a:t>-public-</a:t>
            </a:r>
            <a:r>
              <a:rPr lang="en-GB" b="0" dirty="0" err="1">
                <a:solidFill>
                  <a:srgbClr val="0D904F"/>
                </a:solidFill>
                <a:effectLst/>
                <a:latin typeface="Roboto Mono"/>
              </a:rPr>
              <a:t>data.austin_bikeshare.bikeshare_stations</a:t>
            </a:r>
            <a:r>
              <a:rPr lang="en-GB" b="0" dirty="0">
                <a:solidFill>
                  <a:srgbClr val="0D904F"/>
                </a:solidFill>
                <a:effectLst/>
                <a:latin typeface="Roboto Mono"/>
              </a:rPr>
              <a:t>`</a:t>
            </a:r>
            <a:r>
              <a:rPr lang="en-GB" b="0" dirty="0">
                <a:solidFill>
                  <a:srgbClr val="37474F"/>
                </a:solidFill>
                <a:effectLst/>
                <a:latin typeface="Roboto Mono"/>
              </a:rPr>
              <a:t>)</a:t>
            </a:r>
            <a:endParaRPr lang="en-GB" b="0" dirty="0">
              <a:solidFill>
                <a:srgbClr val="000000"/>
              </a:solidFill>
              <a:effectLst/>
              <a:latin typeface="Roboto Mono"/>
            </a:endParaRPr>
          </a:p>
          <a:p>
            <a:r>
              <a:rPr lang="en-GB" b="0" dirty="0">
                <a:solidFill>
                  <a:srgbClr val="3367D6"/>
                </a:solidFill>
                <a:effectLst/>
                <a:latin typeface="Roboto Mono"/>
              </a:rPr>
              <a:t>AS</a:t>
            </a:r>
            <a:r>
              <a:rPr lang="en-GB" b="0" dirty="0">
                <a:solidFill>
                  <a:srgbClr val="000000"/>
                </a:solidFill>
                <a:effectLst/>
                <a:latin typeface="Roboto Mono"/>
              </a:rPr>
              <a:t> b</a:t>
            </a:r>
          </a:p>
          <a:p>
            <a:r>
              <a:rPr lang="en-GB" b="0" dirty="0">
                <a:solidFill>
                  <a:srgbClr val="3367D6"/>
                </a:solidFill>
                <a:effectLst/>
                <a:latin typeface="Roboto Mono"/>
              </a:rPr>
              <a:t>ON</a:t>
            </a:r>
            <a:r>
              <a:rPr lang="en-GB" b="0" dirty="0">
                <a:solidFill>
                  <a:srgbClr val="000000"/>
                </a:solidFill>
                <a:effectLst/>
                <a:latin typeface="Roboto Mono"/>
              </a:rPr>
              <a:t> </a:t>
            </a:r>
            <a:r>
              <a:rPr lang="en-GB" b="0" dirty="0" err="1">
                <a:solidFill>
                  <a:srgbClr val="000000"/>
                </a:solidFill>
                <a:effectLst/>
                <a:latin typeface="Roboto Mono"/>
              </a:rPr>
              <a:t>a.</a:t>
            </a:r>
            <a:r>
              <a:rPr lang="en-GB" b="0" dirty="0" err="1">
                <a:solidFill>
                  <a:srgbClr val="800000"/>
                </a:solidFill>
                <a:effectLst/>
                <a:latin typeface="Roboto Mono"/>
              </a:rPr>
              <a:t>start_station_id</a:t>
            </a:r>
            <a:r>
              <a:rPr lang="en-GB" b="0" dirty="0">
                <a:solidFill>
                  <a:srgbClr val="000000"/>
                </a:solidFill>
                <a:effectLst/>
                <a:latin typeface="Roboto Mono"/>
              </a:rPr>
              <a:t>=</a:t>
            </a:r>
            <a:r>
              <a:rPr lang="en-GB" b="0" dirty="0" err="1">
                <a:solidFill>
                  <a:srgbClr val="000000"/>
                </a:solidFill>
                <a:effectLst/>
                <a:latin typeface="Roboto Mono"/>
              </a:rPr>
              <a:t>b.station_id</a:t>
            </a:r>
            <a:endParaRPr lang="en-GB" b="0" dirty="0">
              <a:solidFill>
                <a:srgbClr val="000000"/>
              </a:solidFill>
              <a:effectLst/>
              <a:latin typeface="Roboto Mono"/>
            </a:endParaRPr>
          </a:p>
          <a:p>
            <a:r>
              <a:rPr lang="en-GB" b="0" dirty="0">
                <a:solidFill>
                  <a:srgbClr val="3367D6"/>
                </a:solidFill>
                <a:effectLst/>
                <a:latin typeface="Roboto Mono"/>
              </a:rPr>
              <a:t>GROUP</a:t>
            </a:r>
            <a:r>
              <a:rPr lang="en-GB" b="0" dirty="0">
                <a:solidFill>
                  <a:srgbClr val="000000"/>
                </a:solidFill>
                <a:effectLst/>
                <a:latin typeface="Roboto Mono"/>
              </a:rPr>
              <a:t> </a:t>
            </a:r>
            <a:r>
              <a:rPr lang="en-GB" b="0" dirty="0">
                <a:solidFill>
                  <a:srgbClr val="3367D6"/>
                </a:solidFill>
                <a:effectLst/>
                <a:latin typeface="Roboto Mono"/>
              </a:rPr>
              <a:t>BY</a:t>
            </a:r>
            <a:r>
              <a:rPr lang="en-GB" b="0" dirty="0">
                <a:solidFill>
                  <a:srgbClr val="000000"/>
                </a:solidFill>
                <a:effectLst/>
                <a:latin typeface="Roboto Mono"/>
              </a:rPr>
              <a:t> </a:t>
            </a:r>
            <a:r>
              <a:rPr lang="en-GB" b="0" dirty="0" err="1">
                <a:solidFill>
                  <a:srgbClr val="000000"/>
                </a:solidFill>
                <a:effectLst/>
                <a:latin typeface="Roboto Mono"/>
              </a:rPr>
              <a:t>property_type</a:t>
            </a:r>
            <a:r>
              <a:rPr lang="en-GB" b="0" dirty="0">
                <a:solidFill>
                  <a:srgbClr val="37474F"/>
                </a:solidFill>
                <a:effectLst/>
                <a:latin typeface="Roboto Mono"/>
              </a:rPr>
              <a:t>)</a:t>
            </a:r>
            <a:endParaRPr lang="en-GB" b="0" dirty="0">
              <a:solidFill>
                <a:srgbClr val="000000"/>
              </a:solidFill>
              <a:effectLst/>
              <a:latin typeface="Roboto Mono"/>
            </a:endParaRPr>
          </a:p>
          <a:p>
            <a:r>
              <a:rPr lang="en-GB" b="0" dirty="0">
                <a:solidFill>
                  <a:srgbClr val="3367D6"/>
                </a:solidFill>
                <a:effectLst/>
                <a:latin typeface="Roboto Mono"/>
              </a:rPr>
              <a:t>USING</a:t>
            </a:r>
            <a:r>
              <a:rPr lang="en-GB" b="0" dirty="0">
                <a:solidFill>
                  <a:srgbClr val="37474F"/>
                </a:solidFill>
                <a:effectLst/>
                <a:latin typeface="Roboto Mono"/>
              </a:rPr>
              <a:t>(</a:t>
            </a:r>
            <a:r>
              <a:rPr lang="en-GB" b="0" dirty="0" err="1">
                <a:solidFill>
                  <a:srgbClr val="000000"/>
                </a:solidFill>
                <a:effectLst/>
                <a:latin typeface="Roboto Mono"/>
              </a:rPr>
              <a:t>property_type</a:t>
            </a:r>
            <a:r>
              <a:rPr lang="en-GB" b="0" dirty="0">
                <a:solidFill>
                  <a:srgbClr val="37474F"/>
                </a:solidFill>
                <a:effectLst/>
                <a:latin typeface="Roboto Mono"/>
              </a:rPr>
              <a:t>)</a:t>
            </a:r>
            <a:endParaRPr lang="en-GB" b="0" dirty="0">
              <a:solidFill>
                <a:srgbClr val="000000"/>
              </a:solidFill>
              <a:effectLst/>
              <a:latin typeface="Roboto Mono"/>
            </a:endParaRPr>
          </a:p>
          <a:p>
            <a:br>
              <a:rPr lang="en-GB" b="0" dirty="0">
                <a:solidFill>
                  <a:srgbClr val="000000"/>
                </a:solidFill>
                <a:effectLst/>
                <a:latin typeface="Roboto Mono"/>
              </a:rPr>
            </a:br>
            <a:r>
              <a:rPr lang="en-GB" b="0" dirty="0">
                <a:solidFill>
                  <a:srgbClr val="3367D6"/>
                </a:solidFill>
                <a:effectLst/>
                <a:latin typeface="Roboto Mono"/>
              </a:rPr>
              <a:t>ORDER</a:t>
            </a:r>
            <a:r>
              <a:rPr lang="en-GB" b="0" dirty="0">
                <a:solidFill>
                  <a:srgbClr val="000000"/>
                </a:solidFill>
                <a:effectLst/>
                <a:latin typeface="Roboto Mono"/>
              </a:rPr>
              <a:t> </a:t>
            </a:r>
            <a:r>
              <a:rPr lang="en-GB" b="0" dirty="0">
                <a:solidFill>
                  <a:srgbClr val="3367D6"/>
                </a:solidFill>
                <a:effectLst/>
                <a:latin typeface="Roboto Mono"/>
              </a:rPr>
              <a:t>BY</a:t>
            </a:r>
            <a:r>
              <a:rPr lang="en-GB" b="0" dirty="0">
                <a:solidFill>
                  <a:srgbClr val="000000"/>
                </a:solidFill>
                <a:effectLst/>
                <a:latin typeface="Roboto Mono"/>
              </a:rPr>
              <a:t> </a:t>
            </a:r>
            <a:r>
              <a:rPr lang="en-GB" b="0" dirty="0" err="1">
                <a:solidFill>
                  <a:srgbClr val="000000"/>
                </a:solidFill>
                <a:effectLst/>
                <a:latin typeface="Roboto Mono"/>
              </a:rPr>
              <a:t>tripcount_faulty</a:t>
            </a:r>
            <a:r>
              <a:rPr lang="en-GB" b="0" dirty="0">
                <a:solidFill>
                  <a:srgbClr val="000000"/>
                </a:solidFill>
                <a:effectLst/>
                <a:latin typeface="Roboto Mono"/>
              </a:rPr>
              <a:t> </a:t>
            </a:r>
            <a:r>
              <a:rPr lang="en-GB" b="0" dirty="0">
                <a:solidFill>
                  <a:srgbClr val="3367D6"/>
                </a:solidFill>
                <a:effectLst/>
                <a:latin typeface="Roboto Mono"/>
              </a:rPr>
              <a:t>DESC</a:t>
            </a:r>
            <a:endParaRPr lang="en-GB" b="0" dirty="0">
              <a:solidFill>
                <a:srgbClr val="000000"/>
              </a:solidFill>
              <a:effectLst/>
              <a:latin typeface="Roboto Mono"/>
            </a:endParaRPr>
          </a:p>
          <a:p>
            <a:br>
              <a:rPr lang="en-GB" b="0" dirty="0">
                <a:solidFill>
                  <a:srgbClr val="000000"/>
                </a:solidFill>
                <a:effectLst/>
                <a:latin typeface="Roboto Mono"/>
              </a:rPr>
            </a:br>
            <a:endParaRPr lang="en-GB" b="0" dirty="0">
              <a:solidFill>
                <a:srgbClr val="000000"/>
              </a:solidFill>
              <a:effectLst/>
              <a:latin typeface="Roboto Mono"/>
            </a:endParaRPr>
          </a:p>
          <a:p>
            <a:endParaRPr lang="en-GB" dirty="0"/>
          </a:p>
        </p:txBody>
      </p:sp>
    </p:spTree>
    <p:extLst>
      <p:ext uri="{BB962C8B-B14F-4D97-AF65-F5344CB8AC3E}">
        <p14:creationId xmlns:p14="http://schemas.microsoft.com/office/powerpoint/2010/main" val="2295853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4FB82-352C-4A55-BE3E-3578D5637E7E}"/>
              </a:ext>
            </a:extLst>
          </p:cNvPr>
          <p:cNvSpPr>
            <a:spLocks noGrp="1"/>
          </p:cNvSpPr>
          <p:nvPr>
            <p:ph type="title"/>
          </p:nvPr>
        </p:nvSpPr>
        <p:spPr>
          <a:xfrm>
            <a:off x="219075" y="184151"/>
            <a:ext cx="10429875" cy="635000"/>
          </a:xfrm>
        </p:spPr>
        <p:txBody>
          <a:bodyPr>
            <a:normAutofit fontScale="90000"/>
          </a:bodyPr>
          <a:lstStyle/>
          <a:p>
            <a:r>
              <a:rPr lang="en-GB" dirty="0"/>
              <a:t>Analysis by specific location cont.</a:t>
            </a:r>
          </a:p>
        </p:txBody>
      </p:sp>
      <p:sp>
        <p:nvSpPr>
          <p:cNvPr id="3" name="Content Placeholder 2">
            <a:extLst>
              <a:ext uri="{FF2B5EF4-FFF2-40B4-BE49-F238E27FC236}">
                <a16:creationId xmlns:a16="http://schemas.microsoft.com/office/drawing/2014/main" id="{65CD64C5-556B-4982-9570-CDA97D6D3F90}"/>
              </a:ext>
            </a:extLst>
          </p:cNvPr>
          <p:cNvSpPr>
            <a:spLocks noGrp="1"/>
          </p:cNvSpPr>
          <p:nvPr>
            <p:ph idx="1"/>
          </p:nvPr>
        </p:nvSpPr>
        <p:spPr>
          <a:xfrm>
            <a:off x="133349" y="949325"/>
            <a:ext cx="11858625" cy="5724524"/>
          </a:xfrm>
        </p:spPr>
        <p:txBody>
          <a:bodyPr>
            <a:normAutofit fontScale="77500" lnSpcReduction="20000"/>
          </a:bodyPr>
          <a:lstStyle/>
          <a:p>
            <a:endParaRPr lang="en-GB" dirty="0"/>
          </a:p>
          <a:p>
            <a:r>
              <a:rPr lang="en-GB" dirty="0"/>
              <a:t>San Jacinto;</a:t>
            </a:r>
          </a:p>
          <a:p>
            <a:pPr lvl="1"/>
            <a:r>
              <a:rPr lang="en-GB" dirty="0"/>
              <a:t>Subscriber type; U.T student membership the most popular, 5.6% faulty</a:t>
            </a:r>
          </a:p>
          <a:p>
            <a:pPr lvl="1"/>
            <a:r>
              <a:rPr lang="en-GB" dirty="0"/>
              <a:t>Power type; solar power types, 5.6% faulty.</a:t>
            </a:r>
          </a:p>
          <a:p>
            <a:pPr lvl="1"/>
            <a:r>
              <a:rPr lang="en-GB" dirty="0"/>
              <a:t>Property type; Sidewalk only, 5.6% faulty</a:t>
            </a:r>
          </a:p>
          <a:p>
            <a:pPr lvl="1"/>
            <a:endParaRPr lang="en-GB" dirty="0"/>
          </a:p>
          <a:p>
            <a:r>
              <a:rPr lang="en-GB" dirty="0"/>
              <a:t>10</a:t>
            </a:r>
            <a:r>
              <a:rPr lang="en-GB" baseline="30000" dirty="0"/>
              <a:t>th</a:t>
            </a:r>
            <a:r>
              <a:rPr lang="en-GB" dirty="0"/>
              <a:t> and Red River;</a:t>
            </a:r>
          </a:p>
          <a:p>
            <a:pPr lvl="1"/>
            <a:r>
              <a:rPr lang="en-GB" dirty="0"/>
              <a:t>Subscriber type; Again U.T Student membership most popular, almost 10% of trips faulty</a:t>
            </a:r>
          </a:p>
          <a:p>
            <a:pPr lvl="1"/>
            <a:r>
              <a:rPr lang="en-GB" dirty="0"/>
              <a:t>Power type; again solar power types, 5.3% faulty</a:t>
            </a:r>
          </a:p>
          <a:p>
            <a:pPr lvl="1"/>
            <a:r>
              <a:rPr lang="en-GB" dirty="0"/>
              <a:t>Property type; paid parking only, 5.3% faulty</a:t>
            </a:r>
          </a:p>
          <a:p>
            <a:pPr lvl="1"/>
            <a:endParaRPr lang="en-GB" dirty="0"/>
          </a:p>
          <a:p>
            <a:r>
              <a:rPr lang="en-GB" dirty="0"/>
              <a:t>Initial thoughts; Could be that solar power types/U.T student membership is faulty particularly in these areas, further analysis would confirm this.</a:t>
            </a:r>
          </a:p>
          <a:p>
            <a:pPr lvl="1"/>
            <a:endParaRPr lang="en-GB" dirty="0"/>
          </a:p>
          <a:p>
            <a:pPr lvl="1"/>
            <a:endParaRPr lang="en-GB" dirty="0"/>
          </a:p>
          <a:p>
            <a:r>
              <a:rPr lang="en-GB" dirty="0"/>
              <a:t>Could keep cross referencing in this way i.e. of faulty trips beginning at 23</a:t>
            </a:r>
            <a:r>
              <a:rPr lang="en-GB" baseline="30000" dirty="0"/>
              <a:t>rd</a:t>
            </a:r>
            <a:r>
              <a:rPr lang="en-GB" dirty="0"/>
              <a:t> &amp; San Jacinto, with solar power types, what subscriber type was most popular?</a:t>
            </a:r>
          </a:p>
          <a:p>
            <a:r>
              <a:rPr lang="en-GB" dirty="0"/>
              <a:t>For this dataset as analysis becomes more specific sample size decreases, making results less reliable (bigger sample size needed).</a:t>
            </a:r>
          </a:p>
          <a:p>
            <a:endParaRPr lang="en-GB" dirty="0"/>
          </a:p>
        </p:txBody>
      </p:sp>
    </p:spTree>
    <p:extLst>
      <p:ext uri="{BB962C8B-B14F-4D97-AF65-F5344CB8AC3E}">
        <p14:creationId xmlns:p14="http://schemas.microsoft.com/office/powerpoint/2010/main" val="2073277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8F7B9-965A-40D6-B143-A7356A4A1ECA}"/>
              </a:ext>
            </a:extLst>
          </p:cNvPr>
          <p:cNvSpPr>
            <a:spLocks noGrp="1"/>
          </p:cNvSpPr>
          <p:nvPr>
            <p:ph type="title"/>
          </p:nvPr>
        </p:nvSpPr>
        <p:spPr/>
        <p:txBody>
          <a:bodyPr/>
          <a:lstStyle/>
          <a:p>
            <a:r>
              <a:rPr lang="en-GB" dirty="0"/>
              <a:t>Improvements to conclusions</a:t>
            </a:r>
          </a:p>
        </p:txBody>
      </p:sp>
      <p:sp>
        <p:nvSpPr>
          <p:cNvPr id="3" name="Content Placeholder 2">
            <a:extLst>
              <a:ext uri="{FF2B5EF4-FFF2-40B4-BE49-F238E27FC236}">
                <a16:creationId xmlns:a16="http://schemas.microsoft.com/office/drawing/2014/main" id="{74249D5C-0F38-4C1B-84AF-C61A512CDC5B}"/>
              </a:ext>
            </a:extLst>
          </p:cNvPr>
          <p:cNvSpPr>
            <a:spLocks noGrp="1"/>
          </p:cNvSpPr>
          <p:nvPr>
            <p:ph idx="1"/>
          </p:nvPr>
        </p:nvSpPr>
        <p:spPr/>
        <p:txBody>
          <a:bodyPr>
            <a:normAutofit fontScale="92500" lnSpcReduction="10000"/>
          </a:bodyPr>
          <a:lstStyle/>
          <a:p>
            <a:r>
              <a:rPr lang="en-GB" dirty="0"/>
              <a:t>Most data included for each station does not appear to be correlated with an increased chance of failure; may be due to factors not included in dataset i.e. time of day.</a:t>
            </a:r>
          </a:p>
          <a:p>
            <a:endParaRPr lang="en-GB" dirty="0"/>
          </a:p>
          <a:p>
            <a:r>
              <a:rPr lang="en-GB" dirty="0"/>
              <a:t>Possible data needed for more reliable conclusions;</a:t>
            </a:r>
          </a:p>
          <a:p>
            <a:pPr lvl="1"/>
            <a:r>
              <a:rPr lang="en-GB" dirty="0"/>
              <a:t>Time of day i.e. peak hours</a:t>
            </a:r>
          </a:p>
          <a:p>
            <a:pPr lvl="1"/>
            <a:r>
              <a:rPr lang="en-GB" dirty="0"/>
              <a:t>Progression over time</a:t>
            </a:r>
          </a:p>
          <a:p>
            <a:pPr lvl="1"/>
            <a:r>
              <a:rPr lang="en-GB" dirty="0"/>
              <a:t>Weather conditions</a:t>
            </a:r>
          </a:p>
          <a:p>
            <a:pPr lvl="1"/>
            <a:r>
              <a:rPr lang="en-GB" dirty="0"/>
              <a:t>When bike was last used</a:t>
            </a:r>
          </a:p>
          <a:p>
            <a:pPr lvl="1"/>
            <a:r>
              <a:rPr lang="en-GB" dirty="0"/>
              <a:t>Condition of bike</a:t>
            </a:r>
          </a:p>
          <a:p>
            <a:pPr lvl="1"/>
            <a:r>
              <a:rPr lang="en-GB" dirty="0"/>
              <a:t>Payment method</a:t>
            </a:r>
          </a:p>
          <a:p>
            <a:pPr lvl="1"/>
            <a:r>
              <a:rPr lang="en-GB" dirty="0"/>
              <a:t>Number of bikes taken out at one time</a:t>
            </a:r>
          </a:p>
        </p:txBody>
      </p:sp>
    </p:spTree>
    <p:extLst>
      <p:ext uri="{BB962C8B-B14F-4D97-AF65-F5344CB8AC3E}">
        <p14:creationId xmlns:p14="http://schemas.microsoft.com/office/powerpoint/2010/main" val="1412799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C8B8-99E3-4CCE-8E7F-B64233931F2B}"/>
              </a:ext>
            </a:extLst>
          </p:cNvPr>
          <p:cNvSpPr>
            <a:spLocks noGrp="1"/>
          </p:cNvSpPr>
          <p:nvPr>
            <p:ph type="title"/>
          </p:nvPr>
        </p:nvSpPr>
        <p:spPr/>
        <p:txBody>
          <a:bodyPr/>
          <a:lstStyle/>
          <a:p>
            <a:r>
              <a:rPr lang="en-GB" dirty="0"/>
              <a:t>Limiting factors &amp; Next steps</a:t>
            </a:r>
          </a:p>
        </p:txBody>
      </p:sp>
      <p:sp>
        <p:nvSpPr>
          <p:cNvPr id="3" name="Content Placeholder 2">
            <a:extLst>
              <a:ext uri="{FF2B5EF4-FFF2-40B4-BE49-F238E27FC236}">
                <a16:creationId xmlns:a16="http://schemas.microsoft.com/office/drawing/2014/main" id="{8A1F026A-5917-4AB6-9442-509575FB67C7}"/>
              </a:ext>
            </a:extLst>
          </p:cNvPr>
          <p:cNvSpPr>
            <a:spLocks noGrp="1"/>
          </p:cNvSpPr>
          <p:nvPr>
            <p:ph idx="1"/>
          </p:nvPr>
        </p:nvSpPr>
        <p:spPr/>
        <p:txBody>
          <a:bodyPr/>
          <a:lstStyle/>
          <a:p>
            <a:r>
              <a:rPr lang="en-GB" dirty="0"/>
              <a:t>Limiting factors;</a:t>
            </a:r>
          </a:p>
          <a:p>
            <a:pPr lvl="1"/>
            <a:r>
              <a:rPr lang="en-GB" dirty="0"/>
              <a:t>Larger dataset needed, possibly over a longer time span.</a:t>
            </a:r>
          </a:p>
          <a:p>
            <a:pPr lvl="1"/>
            <a:endParaRPr lang="en-GB" dirty="0"/>
          </a:p>
          <a:p>
            <a:r>
              <a:rPr lang="en-GB" dirty="0"/>
              <a:t>Next steps;</a:t>
            </a:r>
          </a:p>
          <a:p>
            <a:pPr lvl="1"/>
            <a:r>
              <a:rPr lang="en-GB" dirty="0"/>
              <a:t>Deeper cross referencing, i.e. look at faulty power types based in a specific council district, search for any cases where faulty property types and power types overlap.</a:t>
            </a:r>
          </a:p>
          <a:p>
            <a:endParaRPr lang="en-GB" dirty="0"/>
          </a:p>
          <a:p>
            <a:endParaRPr lang="en-GB" dirty="0"/>
          </a:p>
          <a:p>
            <a:endParaRPr lang="en-GB" dirty="0"/>
          </a:p>
        </p:txBody>
      </p:sp>
    </p:spTree>
    <p:extLst>
      <p:ext uri="{BB962C8B-B14F-4D97-AF65-F5344CB8AC3E}">
        <p14:creationId xmlns:p14="http://schemas.microsoft.com/office/powerpoint/2010/main" val="209736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D6923-9D06-43A5-B735-DF52CB74D291}"/>
              </a:ext>
            </a:extLst>
          </p:cNvPr>
          <p:cNvSpPr>
            <a:spLocks noGrp="1"/>
          </p:cNvSpPr>
          <p:nvPr>
            <p:ph type="title"/>
          </p:nvPr>
        </p:nvSpPr>
        <p:spPr/>
        <p:txBody>
          <a:bodyPr>
            <a:normAutofit/>
          </a:bodyPr>
          <a:lstStyle/>
          <a:p>
            <a:r>
              <a:rPr lang="en-GB" sz="3200" dirty="0"/>
              <a:t>Q1 How many bike stations are there?</a:t>
            </a:r>
          </a:p>
        </p:txBody>
      </p:sp>
      <p:sp>
        <p:nvSpPr>
          <p:cNvPr id="3" name="Content Placeholder 2">
            <a:extLst>
              <a:ext uri="{FF2B5EF4-FFF2-40B4-BE49-F238E27FC236}">
                <a16:creationId xmlns:a16="http://schemas.microsoft.com/office/drawing/2014/main" id="{BE7BF0C0-6E11-4788-9624-919D1BD312F8}"/>
              </a:ext>
            </a:extLst>
          </p:cNvPr>
          <p:cNvSpPr>
            <a:spLocks noGrp="1"/>
          </p:cNvSpPr>
          <p:nvPr>
            <p:ph idx="1"/>
          </p:nvPr>
        </p:nvSpPr>
        <p:spPr/>
        <p:txBody>
          <a:bodyPr/>
          <a:lstStyle/>
          <a:p>
            <a:r>
              <a:rPr lang="en-GB" b="0" dirty="0">
                <a:solidFill>
                  <a:srgbClr val="3367D6"/>
                </a:solidFill>
                <a:effectLst/>
                <a:latin typeface="Roboto Mono"/>
              </a:rPr>
              <a:t>SELECT</a:t>
            </a:r>
            <a:r>
              <a:rPr lang="en-GB" b="0" dirty="0">
                <a:solidFill>
                  <a:srgbClr val="000000"/>
                </a:solidFill>
                <a:effectLst/>
                <a:latin typeface="Roboto Mono"/>
              </a:rPr>
              <a:t> </a:t>
            </a:r>
            <a:r>
              <a:rPr lang="en-GB" b="0" dirty="0">
                <a:solidFill>
                  <a:srgbClr val="3367D6"/>
                </a:solidFill>
                <a:effectLst/>
                <a:latin typeface="Roboto Mono"/>
              </a:rPr>
              <a:t>DISTINCT</a:t>
            </a:r>
            <a:r>
              <a:rPr lang="en-GB" b="0" dirty="0">
                <a:solidFill>
                  <a:srgbClr val="000000"/>
                </a:solidFill>
                <a:effectLst/>
                <a:latin typeface="Roboto Mono"/>
              </a:rPr>
              <a:t> </a:t>
            </a:r>
            <a:r>
              <a:rPr lang="en-GB" b="0" dirty="0">
                <a:solidFill>
                  <a:srgbClr val="3367D6"/>
                </a:solidFill>
                <a:effectLst/>
                <a:latin typeface="Roboto Mono"/>
              </a:rPr>
              <a:t>COUNT</a:t>
            </a:r>
            <a:r>
              <a:rPr lang="en-GB" b="0" dirty="0">
                <a:solidFill>
                  <a:srgbClr val="37474F"/>
                </a:solidFill>
                <a:effectLst/>
                <a:latin typeface="Roboto Mono"/>
              </a:rPr>
              <a:t>(</a:t>
            </a:r>
            <a:r>
              <a:rPr lang="en-GB" b="0" dirty="0" err="1">
                <a:solidFill>
                  <a:srgbClr val="000000"/>
                </a:solidFill>
                <a:effectLst/>
                <a:latin typeface="Roboto Mono"/>
              </a:rPr>
              <a:t>station_id</a:t>
            </a:r>
            <a:r>
              <a:rPr lang="en-GB" b="0" dirty="0">
                <a:solidFill>
                  <a:srgbClr val="37474F"/>
                </a:solidFill>
                <a:effectLst/>
                <a:latin typeface="Roboto Mono"/>
              </a:rPr>
              <a:t>)</a:t>
            </a:r>
            <a:r>
              <a:rPr lang="en-GB" b="0" dirty="0">
                <a:solidFill>
                  <a:srgbClr val="000000"/>
                </a:solidFill>
                <a:effectLst/>
                <a:latin typeface="Roboto Mono"/>
              </a:rPr>
              <a:t> </a:t>
            </a:r>
            <a:r>
              <a:rPr lang="en-GB" b="0" dirty="0">
                <a:solidFill>
                  <a:srgbClr val="3367D6"/>
                </a:solidFill>
                <a:effectLst/>
                <a:latin typeface="Roboto Mono"/>
              </a:rPr>
              <a:t>FROM</a:t>
            </a:r>
            <a:r>
              <a:rPr lang="en-GB" b="0" dirty="0">
                <a:solidFill>
                  <a:srgbClr val="000000"/>
                </a:solidFill>
                <a:effectLst/>
                <a:latin typeface="Roboto Mono"/>
              </a:rPr>
              <a:t> </a:t>
            </a:r>
            <a:r>
              <a:rPr lang="en-GB" b="0" dirty="0">
                <a:solidFill>
                  <a:srgbClr val="0D904F"/>
                </a:solidFill>
                <a:effectLst/>
                <a:latin typeface="Roboto Mono"/>
              </a:rPr>
              <a:t>`</a:t>
            </a:r>
            <a:r>
              <a:rPr lang="en-GB" b="0" dirty="0" err="1">
                <a:solidFill>
                  <a:srgbClr val="0D904F"/>
                </a:solidFill>
                <a:effectLst/>
                <a:latin typeface="Roboto Mono"/>
              </a:rPr>
              <a:t>bigquery</a:t>
            </a:r>
            <a:r>
              <a:rPr lang="en-GB" b="0" dirty="0">
                <a:solidFill>
                  <a:srgbClr val="0D904F"/>
                </a:solidFill>
                <a:effectLst/>
                <a:latin typeface="Roboto Mono"/>
              </a:rPr>
              <a:t>-public-</a:t>
            </a:r>
            <a:r>
              <a:rPr lang="en-GB" b="0" dirty="0" err="1">
                <a:solidFill>
                  <a:srgbClr val="0D904F"/>
                </a:solidFill>
                <a:effectLst/>
                <a:latin typeface="Roboto Mono"/>
              </a:rPr>
              <a:t>data.austin_bikeshare.bikeshare_stations</a:t>
            </a:r>
            <a:r>
              <a:rPr lang="en-GB" b="0" dirty="0">
                <a:solidFill>
                  <a:srgbClr val="0D904F"/>
                </a:solidFill>
                <a:effectLst/>
                <a:latin typeface="Roboto Mono"/>
              </a:rPr>
              <a:t>`</a:t>
            </a:r>
            <a:endParaRPr lang="en-GB" b="0" dirty="0">
              <a:solidFill>
                <a:srgbClr val="000000"/>
              </a:solidFill>
              <a:effectLst/>
              <a:latin typeface="Roboto Mono"/>
            </a:endParaRPr>
          </a:p>
          <a:p>
            <a:pPr marL="0" indent="0">
              <a:buNone/>
            </a:pPr>
            <a:br>
              <a:rPr lang="en-GB" b="0" dirty="0">
                <a:solidFill>
                  <a:srgbClr val="000000"/>
                </a:solidFill>
                <a:effectLst/>
                <a:latin typeface="Roboto Mono"/>
              </a:rPr>
            </a:br>
            <a:endParaRPr lang="en-GB" b="0" dirty="0">
              <a:solidFill>
                <a:srgbClr val="000000"/>
              </a:solidFill>
              <a:effectLst/>
              <a:latin typeface="Roboto Mono"/>
            </a:endParaRPr>
          </a:p>
          <a:p>
            <a:r>
              <a:rPr lang="en-GB" dirty="0"/>
              <a:t>Answer: 98</a:t>
            </a:r>
          </a:p>
        </p:txBody>
      </p:sp>
    </p:spTree>
    <p:extLst>
      <p:ext uri="{BB962C8B-B14F-4D97-AF65-F5344CB8AC3E}">
        <p14:creationId xmlns:p14="http://schemas.microsoft.com/office/powerpoint/2010/main" val="2069641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462A4-D6CF-4D26-B094-65AA76453CBB}"/>
              </a:ext>
            </a:extLst>
          </p:cNvPr>
          <p:cNvSpPr>
            <a:spLocks noGrp="1"/>
          </p:cNvSpPr>
          <p:nvPr>
            <p:ph type="title"/>
          </p:nvPr>
        </p:nvSpPr>
        <p:spPr/>
        <p:txBody>
          <a:bodyPr>
            <a:normAutofit/>
          </a:bodyPr>
          <a:lstStyle/>
          <a:p>
            <a:r>
              <a:rPr lang="en-GB" sz="3200" dirty="0"/>
              <a:t>Q2 How many bike stations have more than 15 docks?</a:t>
            </a:r>
          </a:p>
        </p:txBody>
      </p:sp>
      <p:sp>
        <p:nvSpPr>
          <p:cNvPr id="3" name="Content Placeholder 2">
            <a:extLst>
              <a:ext uri="{FF2B5EF4-FFF2-40B4-BE49-F238E27FC236}">
                <a16:creationId xmlns:a16="http://schemas.microsoft.com/office/drawing/2014/main" id="{B4F7547C-0EC5-4A3D-8003-7AB48AA0A706}"/>
              </a:ext>
            </a:extLst>
          </p:cNvPr>
          <p:cNvSpPr>
            <a:spLocks noGrp="1"/>
          </p:cNvSpPr>
          <p:nvPr>
            <p:ph idx="1"/>
          </p:nvPr>
        </p:nvSpPr>
        <p:spPr/>
        <p:txBody>
          <a:bodyPr/>
          <a:lstStyle/>
          <a:p>
            <a:r>
              <a:rPr lang="en-GB" b="0" dirty="0">
                <a:solidFill>
                  <a:srgbClr val="3367D6"/>
                </a:solidFill>
                <a:effectLst/>
                <a:latin typeface="Roboto Mono"/>
              </a:rPr>
              <a:t>SELECT</a:t>
            </a:r>
            <a:r>
              <a:rPr lang="en-GB" b="0" dirty="0">
                <a:solidFill>
                  <a:srgbClr val="000000"/>
                </a:solidFill>
                <a:effectLst/>
                <a:latin typeface="Roboto Mono"/>
              </a:rPr>
              <a:t> </a:t>
            </a:r>
            <a:r>
              <a:rPr lang="en-GB" b="0" dirty="0">
                <a:solidFill>
                  <a:srgbClr val="3367D6"/>
                </a:solidFill>
                <a:effectLst/>
                <a:latin typeface="Roboto Mono"/>
              </a:rPr>
              <a:t>DISTINCT</a:t>
            </a:r>
            <a:r>
              <a:rPr lang="en-GB" b="0" dirty="0">
                <a:solidFill>
                  <a:srgbClr val="000000"/>
                </a:solidFill>
                <a:effectLst/>
                <a:latin typeface="Roboto Mono"/>
              </a:rPr>
              <a:t> </a:t>
            </a:r>
            <a:r>
              <a:rPr lang="en-GB" b="0" dirty="0">
                <a:solidFill>
                  <a:srgbClr val="3367D6"/>
                </a:solidFill>
                <a:effectLst/>
                <a:latin typeface="Roboto Mono"/>
              </a:rPr>
              <a:t>COUNT</a:t>
            </a:r>
            <a:r>
              <a:rPr lang="en-GB" b="0" dirty="0">
                <a:solidFill>
                  <a:srgbClr val="37474F"/>
                </a:solidFill>
                <a:effectLst/>
                <a:latin typeface="Roboto Mono"/>
              </a:rPr>
              <a:t>(</a:t>
            </a:r>
            <a:r>
              <a:rPr lang="en-GB" b="0" dirty="0" err="1">
                <a:solidFill>
                  <a:srgbClr val="000000"/>
                </a:solidFill>
                <a:effectLst/>
                <a:latin typeface="Roboto Mono"/>
              </a:rPr>
              <a:t>station_id</a:t>
            </a:r>
            <a:r>
              <a:rPr lang="en-GB" b="0" dirty="0">
                <a:solidFill>
                  <a:srgbClr val="37474F"/>
                </a:solidFill>
                <a:effectLst/>
                <a:latin typeface="Roboto Mono"/>
              </a:rPr>
              <a:t>)</a:t>
            </a:r>
            <a:r>
              <a:rPr lang="en-GB" b="0" dirty="0">
                <a:solidFill>
                  <a:srgbClr val="000000"/>
                </a:solidFill>
                <a:effectLst/>
                <a:latin typeface="Roboto Mono"/>
              </a:rPr>
              <a:t> </a:t>
            </a:r>
            <a:r>
              <a:rPr lang="en-GB" b="0" dirty="0">
                <a:solidFill>
                  <a:srgbClr val="3367D6"/>
                </a:solidFill>
                <a:effectLst/>
                <a:latin typeface="Roboto Mono"/>
              </a:rPr>
              <a:t>FROM</a:t>
            </a:r>
            <a:r>
              <a:rPr lang="en-GB" b="0" dirty="0">
                <a:solidFill>
                  <a:srgbClr val="000000"/>
                </a:solidFill>
                <a:effectLst/>
                <a:latin typeface="Roboto Mono"/>
              </a:rPr>
              <a:t> </a:t>
            </a:r>
            <a:r>
              <a:rPr lang="en-GB" b="0" dirty="0">
                <a:solidFill>
                  <a:srgbClr val="0D904F"/>
                </a:solidFill>
                <a:effectLst/>
                <a:latin typeface="Roboto Mono"/>
              </a:rPr>
              <a:t>`</a:t>
            </a:r>
            <a:r>
              <a:rPr lang="en-GB" b="0" dirty="0" err="1">
                <a:solidFill>
                  <a:srgbClr val="0D904F"/>
                </a:solidFill>
                <a:effectLst/>
                <a:latin typeface="Roboto Mono"/>
              </a:rPr>
              <a:t>bigquery</a:t>
            </a:r>
            <a:r>
              <a:rPr lang="en-GB" b="0" dirty="0">
                <a:solidFill>
                  <a:srgbClr val="0D904F"/>
                </a:solidFill>
                <a:effectLst/>
                <a:latin typeface="Roboto Mono"/>
              </a:rPr>
              <a:t>-public-</a:t>
            </a:r>
            <a:r>
              <a:rPr lang="en-GB" b="0" dirty="0" err="1">
                <a:solidFill>
                  <a:srgbClr val="0D904F"/>
                </a:solidFill>
                <a:effectLst/>
                <a:latin typeface="Roboto Mono"/>
              </a:rPr>
              <a:t>data.austin_bikeshare.bikeshare_stations</a:t>
            </a:r>
            <a:r>
              <a:rPr lang="en-GB" b="0" dirty="0">
                <a:solidFill>
                  <a:srgbClr val="0D904F"/>
                </a:solidFill>
                <a:effectLst/>
                <a:latin typeface="Roboto Mono"/>
              </a:rPr>
              <a:t>`</a:t>
            </a:r>
            <a:endParaRPr lang="en-GB" b="0" dirty="0">
              <a:solidFill>
                <a:srgbClr val="000000"/>
              </a:solidFill>
              <a:effectLst/>
              <a:latin typeface="Roboto Mono"/>
            </a:endParaRPr>
          </a:p>
          <a:p>
            <a:r>
              <a:rPr lang="en-GB" b="0" dirty="0">
                <a:solidFill>
                  <a:srgbClr val="3367D6"/>
                </a:solidFill>
                <a:effectLst/>
                <a:latin typeface="Roboto Mono"/>
              </a:rPr>
              <a:t>WHERE</a:t>
            </a:r>
            <a:r>
              <a:rPr lang="en-GB" b="0" dirty="0">
                <a:solidFill>
                  <a:srgbClr val="000000"/>
                </a:solidFill>
                <a:effectLst/>
                <a:latin typeface="Roboto Mono"/>
              </a:rPr>
              <a:t> </a:t>
            </a:r>
            <a:r>
              <a:rPr lang="en-GB" b="0" dirty="0" err="1">
                <a:solidFill>
                  <a:srgbClr val="000000"/>
                </a:solidFill>
                <a:effectLst/>
                <a:latin typeface="Roboto Mono"/>
              </a:rPr>
              <a:t>number_of_docks</a:t>
            </a:r>
            <a:r>
              <a:rPr lang="en-GB" b="0" dirty="0">
                <a:solidFill>
                  <a:srgbClr val="000000"/>
                </a:solidFill>
                <a:effectLst/>
                <a:latin typeface="Roboto Mono"/>
              </a:rPr>
              <a:t> </a:t>
            </a:r>
            <a:r>
              <a:rPr lang="en-GB" b="0" dirty="0">
                <a:solidFill>
                  <a:srgbClr val="37474F"/>
                </a:solidFill>
                <a:effectLst/>
                <a:latin typeface="Roboto Mono"/>
              </a:rPr>
              <a:t>&gt;</a:t>
            </a:r>
            <a:r>
              <a:rPr lang="en-GB" b="0" dirty="0">
                <a:solidFill>
                  <a:srgbClr val="000000"/>
                </a:solidFill>
                <a:effectLst/>
                <a:latin typeface="Roboto Mono"/>
              </a:rPr>
              <a:t> </a:t>
            </a:r>
            <a:r>
              <a:rPr lang="en-GB" b="0" dirty="0">
                <a:solidFill>
                  <a:srgbClr val="F4511E"/>
                </a:solidFill>
                <a:effectLst/>
                <a:latin typeface="Roboto Mono"/>
              </a:rPr>
              <a:t>15</a:t>
            </a:r>
            <a:r>
              <a:rPr lang="en-GB" b="0" dirty="0">
                <a:solidFill>
                  <a:srgbClr val="000000"/>
                </a:solidFill>
                <a:effectLst/>
                <a:latin typeface="Roboto Mono"/>
              </a:rPr>
              <a:t>;</a:t>
            </a:r>
          </a:p>
          <a:p>
            <a:endParaRPr lang="en-GB" dirty="0"/>
          </a:p>
          <a:p>
            <a:endParaRPr lang="en-GB" dirty="0"/>
          </a:p>
          <a:p>
            <a:r>
              <a:rPr lang="en-GB" dirty="0"/>
              <a:t>Answer: 15</a:t>
            </a:r>
          </a:p>
        </p:txBody>
      </p:sp>
    </p:spTree>
    <p:extLst>
      <p:ext uri="{BB962C8B-B14F-4D97-AF65-F5344CB8AC3E}">
        <p14:creationId xmlns:p14="http://schemas.microsoft.com/office/powerpoint/2010/main" val="3505196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9D5D-F17B-4D52-B943-A1F8C3A1EB8F}"/>
              </a:ext>
            </a:extLst>
          </p:cNvPr>
          <p:cNvSpPr>
            <a:spLocks noGrp="1"/>
          </p:cNvSpPr>
          <p:nvPr>
            <p:ph type="title"/>
          </p:nvPr>
        </p:nvSpPr>
        <p:spPr>
          <a:xfrm>
            <a:off x="314325" y="146051"/>
            <a:ext cx="10515600" cy="635000"/>
          </a:xfrm>
        </p:spPr>
        <p:txBody>
          <a:bodyPr>
            <a:normAutofit/>
          </a:bodyPr>
          <a:lstStyle/>
          <a:p>
            <a:r>
              <a:rPr lang="en-GB" sz="2400" dirty="0"/>
              <a:t>Q3 What was the most popular council district where bike trips started from?</a:t>
            </a:r>
          </a:p>
        </p:txBody>
      </p:sp>
      <p:sp>
        <p:nvSpPr>
          <p:cNvPr id="3" name="Content Placeholder 2">
            <a:extLst>
              <a:ext uri="{FF2B5EF4-FFF2-40B4-BE49-F238E27FC236}">
                <a16:creationId xmlns:a16="http://schemas.microsoft.com/office/drawing/2014/main" id="{52854883-94F1-46D7-A433-ECB533510776}"/>
              </a:ext>
            </a:extLst>
          </p:cNvPr>
          <p:cNvSpPr>
            <a:spLocks noGrp="1"/>
          </p:cNvSpPr>
          <p:nvPr>
            <p:ph idx="1"/>
          </p:nvPr>
        </p:nvSpPr>
        <p:spPr>
          <a:xfrm>
            <a:off x="161925" y="781051"/>
            <a:ext cx="11715750" cy="5930898"/>
          </a:xfrm>
        </p:spPr>
        <p:txBody>
          <a:bodyPr>
            <a:normAutofit/>
          </a:bodyPr>
          <a:lstStyle/>
          <a:p>
            <a:r>
              <a:rPr lang="en-GB" sz="1200" b="0" dirty="0">
                <a:solidFill>
                  <a:srgbClr val="3367D6"/>
                </a:solidFill>
                <a:effectLst/>
                <a:latin typeface="Roboto Mono"/>
              </a:rPr>
              <a:t>SELECT</a:t>
            </a:r>
            <a:r>
              <a:rPr lang="en-GB" sz="1200" b="0" dirty="0">
                <a:solidFill>
                  <a:srgbClr val="000000"/>
                </a:solidFill>
                <a:effectLst/>
                <a:latin typeface="Roboto Mono"/>
              </a:rPr>
              <a:t> </a:t>
            </a:r>
            <a:r>
              <a:rPr lang="en-GB" sz="1200" b="0" dirty="0" err="1">
                <a:solidFill>
                  <a:srgbClr val="000000"/>
                </a:solidFill>
                <a:effectLst/>
                <a:latin typeface="Roboto Mono"/>
              </a:rPr>
              <a:t>council_district</a:t>
            </a:r>
            <a:r>
              <a:rPr lang="en-GB" sz="1200" b="0" dirty="0">
                <a:solidFill>
                  <a:srgbClr val="000000"/>
                </a:solidFill>
                <a:effectLst/>
                <a:latin typeface="Roboto Mono"/>
              </a:rPr>
              <a:t>, </a:t>
            </a:r>
            <a:r>
              <a:rPr lang="en-GB" sz="1200" b="0" dirty="0">
                <a:solidFill>
                  <a:srgbClr val="3367D6"/>
                </a:solidFill>
                <a:effectLst/>
                <a:latin typeface="Roboto Mono"/>
              </a:rPr>
              <a:t>SUM</a:t>
            </a:r>
            <a:r>
              <a:rPr lang="en-GB" sz="1200" b="0" dirty="0">
                <a:solidFill>
                  <a:srgbClr val="37474F"/>
                </a:solidFill>
                <a:effectLst/>
                <a:latin typeface="Roboto Mono"/>
              </a:rPr>
              <a:t>(</a:t>
            </a:r>
            <a:r>
              <a:rPr lang="en-GB" sz="1200" b="0" dirty="0">
                <a:solidFill>
                  <a:srgbClr val="000000"/>
                </a:solidFill>
                <a:effectLst/>
                <a:latin typeface="Roboto Mono"/>
              </a:rPr>
              <a:t>trips</a:t>
            </a:r>
            <a:r>
              <a:rPr lang="en-GB" sz="1200" b="0" dirty="0">
                <a:solidFill>
                  <a:srgbClr val="37474F"/>
                </a:solidFill>
                <a:effectLst/>
                <a:latin typeface="Roboto Mono"/>
              </a:rPr>
              <a:t>)</a:t>
            </a:r>
            <a:r>
              <a:rPr lang="en-GB" sz="1200" b="0" dirty="0">
                <a:solidFill>
                  <a:srgbClr val="000000"/>
                </a:solidFill>
                <a:effectLst/>
                <a:latin typeface="Roboto Mono"/>
              </a:rPr>
              <a:t> </a:t>
            </a:r>
            <a:r>
              <a:rPr lang="en-GB" sz="1200" b="0" dirty="0">
                <a:solidFill>
                  <a:srgbClr val="3367D6"/>
                </a:solidFill>
                <a:effectLst/>
                <a:latin typeface="Roboto Mono"/>
              </a:rPr>
              <a:t>as</a:t>
            </a:r>
            <a:r>
              <a:rPr lang="en-GB" sz="1200" b="0" dirty="0">
                <a:solidFill>
                  <a:srgbClr val="000000"/>
                </a:solidFill>
                <a:effectLst/>
                <a:latin typeface="Roboto Mono"/>
              </a:rPr>
              <a:t> </a:t>
            </a:r>
            <a:r>
              <a:rPr lang="en-GB" sz="1200" b="0" dirty="0" err="1">
                <a:solidFill>
                  <a:srgbClr val="000000"/>
                </a:solidFill>
                <a:effectLst/>
                <a:latin typeface="Roboto Mono"/>
              </a:rPr>
              <a:t>triptotal</a:t>
            </a:r>
            <a:endParaRPr lang="en-GB" sz="1200" b="0" dirty="0">
              <a:solidFill>
                <a:srgbClr val="000000"/>
              </a:solidFill>
              <a:effectLst/>
              <a:latin typeface="Roboto Mono"/>
            </a:endParaRPr>
          </a:p>
          <a:p>
            <a:r>
              <a:rPr lang="en-GB" sz="1200" b="0" dirty="0">
                <a:solidFill>
                  <a:srgbClr val="3367D6"/>
                </a:solidFill>
                <a:effectLst/>
                <a:latin typeface="Roboto Mono"/>
              </a:rPr>
              <a:t>FROM</a:t>
            </a:r>
            <a:endParaRPr lang="en-GB" sz="1200" b="0" dirty="0">
              <a:solidFill>
                <a:srgbClr val="000000"/>
              </a:solidFill>
              <a:effectLst/>
              <a:latin typeface="Roboto Mono"/>
            </a:endParaRPr>
          </a:p>
          <a:p>
            <a:br>
              <a:rPr lang="en-GB" sz="1200" b="0" dirty="0">
                <a:solidFill>
                  <a:srgbClr val="000000"/>
                </a:solidFill>
                <a:effectLst/>
                <a:latin typeface="Roboto Mono"/>
              </a:rPr>
            </a:br>
            <a:r>
              <a:rPr lang="en-GB" sz="1200" b="0" dirty="0">
                <a:solidFill>
                  <a:srgbClr val="37474F"/>
                </a:solidFill>
                <a:effectLst/>
                <a:latin typeface="Roboto Mono"/>
              </a:rPr>
              <a:t>(</a:t>
            </a:r>
            <a:r>
              <a:rPr lang="en-GB" sz="1200" b="0" dirty="0">
                <a:solidFill>
                  <a:srgbClr val="3367D6"/>
                </a:solidFill>
                <a:effectLst/>
                <a:latin typeface="Roboto Mono"/>
              </a:rPr>
              <a:t>SELECT</a:t>
            </a:r>
            <a:r>
              <a:rPr lang="en-GB" sz="1200" b="0" dirty="0">
                <a:solidFill>
                  <a:srgbClr val="000000"/>
                </a:solidFill>
                <a:effectLst/>
                <a:latin typeface="Roboto Mono"/>
              </a:rPr>
              <a:t> </a:t>
            </a:r>
            <a:r>
              <a:rPr lang="en-GB" sz="1200" b="0" dirty="0" err="1">
                <a:solidFill>
                  <a:srgbClr val="000000"/>
                </a:solidFill>
                <a:effectLst/>
                <a:latin typeface="Roboto Mono"/>
              </a:rPr>
              <a:t>start_station_id</a:t>
            </a:r>
            <a:r>
              <a:rPr lang="en-GB" sz="1200" b="0" dirty="0">
                <a:solidFill>
                  <a:srgbClr val="000000"/>
                </a:solidFill>
                <a:effectLst/>
                <a:latin typeface="Roboto Mono"/>
              </a:rPr>
              <a:t>, </a:t>
            </a:r>
            <a:r>
              <a:rPr lang="en-GB" sz="1200" b="0" dirty="0">
                <a:solidFill>
                  <a:srgbClr val="3367D6"/>
                </a:solidFill>
                <a:effectLst/>
                <a:latin typeface="Roboto Mono"/>
              </a:rPr>
              <a:t>COUNT</a:t>
            </a:r>
            <a:r>
              <a:rPr lang="en-GB" sz="1200" b="0" dirty="0">
                <a:solidFill>
                  <a:srgbClr val="37474F"/>
                </a:solidFill>
                <a:effectLst/>
                <a:latin typeface="Roboto Mono"/>
              </a:rPr>
              <a:t>(</a:t>
            </a:r>
            <a:r>
              <a:rPr lang="en-GB" sz="1200" b="0" dirty="0">
                <a:solidFill>
                  <a:srgbClr val="3367D6"/>
                </a:solidFill>
                <a:effectLst/>
                <a:latin typeface="Roboto Mono"/>
              </a:rPr>
              <a:t>DISTINCT</a:t>
            </a:r>
            <a:r>
              <a:rPr lang="en-GB" sz="1200" b="0" dirty="0">
                <a:solidFill>
                  <a:srgbClr val="37474F"/>
                </a:solidFill>
                <a:effectLst/>
                <a:latin typeface="Roboto Mono"/>
              </a:rPr>
              <a:t>(</a:t>
            </a:r>
            <a:r>
              <a:rPr lang="en-GB" sz="1200" b="0" dirty="0" err="1">
                <a:solidFill>
                  <a:srgbClr val="000000"/>
                </a:solidFill>
                <a:effectLst/>
                <a:latin typeface="Roboto Mono"/>
              </a:rPr>
              <a:t>trip_id</a:t>
            </a:r>
            <a:r>
              <a:rPr lang="en-GB" sz="1200" b="0" dirty="0">
                <a:solidFill>
                  <a:srgbClr val="37474F"/>
                </a:solidFill>
                <a:effectLst/>
                <a:latin typeface="Roboto Mono"/>
              </a:rPr>
              <a:t>))</a:t>
            </a:r>
            <a:r>
              <a:rPr lang="en-GB" sz="1200" b="0" dirty="0">
                <a:solidFill>
                  <a:srgbClr val="000000"/>
                </a:solidFill>
                <a:effectLst/>
                <a:latin typeface="Roboto Mono"/>
              </a:rPr>
              <a:t> </a:t>
            </a:r>
            <a:r>
              <a:rPr lang="en-GB" sz="1200" b="0" dirty="0">
                <a:solidFill>
                  <a:srgbClr val="3367D6"/>
                </a:solidFill>
                <a:effectLst/>
                <a:latin typeface="Roboto Mono"/>
              </a:rPr>
              <a:t>AS</a:t>
            </a:r>
            <a:r>
              <a:rPr lang="en-GB" sz="1200" b="0" dirty="0">
                <a:solidFill>
                  <a:srgbClr val="000000"/>
                </a:solidFill>
                <a:effectLst/>
                <a:latin typeface="Roboto Mono"/>
              </a:rPr>
              <a:t> trips </a:t>
            </a:r>
            <a:r>
              <a:rPr lang="en-GB" sz="1200" b="0" dirty="0">
                <a:solidFill>
                  <a:srgbClr val="3367D6"/>
                </a:solidFill>
                <a:effectLst/>
                <a:latin typeface="Roboto Mono"/>
              </a:rPr>
              <a:t>FROM</a:t>
            </a:r>
            <a:r>
              <a:rPr lang="en-GB" sz="1200" b="0" dirty="0">
                <a:solidFill>
                  <a:srgbClr val="000000"/>
                </a:solidFill>
                <a:effectLst/>
                <a:latin typeface="Roboto Mono"/>
              </a:rPr>
              <a:t> </a:t>
            </a:r>
            <a:r>
              <a:rPr lang="en-GB" sz="1200" b="0" dirty="0">
                <a:solidFill>
                  <a:srgbClr val="0D904F"/>
                </a:solidFill>
                <a:effectLst/>
                <a:latin typeface="Roboto Mono"/>
              </a:rPr>
              <a:t>`</a:t>
            </a:r>
            <a:r>
              <a:rPr lang="en-GB" sz="1200" b="0" dirty="0" err="1">
                <a:solidFill>
                  <a:srgbClr val="0D904F"/>
                </a:solidFill>
                <a:effectLst/>
                <a:latin typeface="Roboto Mono"/>
              </a:rPr>
              <a:t>bigquery</a:t>
            </a:r>
            <a:r>
              <a:rPr lang="en-GB" sz="1200" b="0" dirty="0">
                <a:solidFill>
                  <a:srgbClr val="0D904F"/>
                </a:solidFill>
                <a:effectLst/>
                <a:latin typeface="Roboto Mono"/>
              </a:rPr>
              <a:t>-public-</a:t>
            </a:r>
            <a:r>
              <a:rPr lang="en-GB" sz="1200" b="0" dirty="0" err="1">
                <a:solidFill>
                  <a:srgbClr val="0D904F"/>
                </a:solidFill>
                <a:effectLst/>
                <a:latin typeface="Roboto Mono"/>
              </a:rPr>
              <a:t>data.austin_bikeshare.bikeshare_trips</a:t>
            </a:r>
            <a:r>
              <a:rPr lang="en-GB" sz="1200" b="0" dirty="0">
                <a:solidFill>
                  <a:srgbClr val="0D904F"/>
                </a:solidFill>
                <a:effectLst/>
                <a:latin typeface="Roboto Mono"/>
              </a:rPr>
              <a:t>`</a:t>
            </a:r>
            <a:endParaRPr lang="en-GB" sz="1200" b="0" dirty="0">
              <a:solidFill>
                <a:srgbClr val="000000"/>
              </a:solidFill>
              <a:effectLst/>
              <a:latin typeface="Roboto Mono"/>
            </a:endParaRPr>
          </a:p>
          <a:p>
            <a:r>
              <a:rPr lang="en-GB" sz="1200" b="0" dirty="0">
                <a:solidFill>
                  <a:srgbClr val="3367D6"/>
                </a:solidFill>
                <a:effectLst/>
                <a:latin typeface="Roboto Mono"/>
              </a:rPr>
              <a:t>GROUP</a:t>
            </a:r>
            <a:r>
              <a:rPr lang="en-GB" sz="1200" b="0" dirty="0">
                <a:solidFill>
                  <a:srgbClr val="000000"/>
                </a:solidFill>
                <a:effectLst/>
                <a:latin typeface="Roboto Mono"/>
              </a:rPr>
              <a:t> </a:t>
            </a:r>
            <a:r>
              <a:rPr lang="en-GB" sz="1200" b="0" dirty="0">
                <a:solidFill>
                  <a:srgbClr val="3367D6"/>
                </a:solidFill>
                <a:effectLst/>
                <a:latin typeface="Roboto Mono"/>
              </a:rPr>
              <a:t>BY</a:t>
            </a:r>
            <a:r>
              <a:rPr lang="en-GB" sz="1200" b="0" dirty="0">
                <a:solidFill>
                  <a:srgbClr val="000000"/>
                </a:solidFill>
                <a:effectLst/>
                <a:latin typeface="Roboto Mono"/>
              </a:rPr>
              <a:t> </a:t>
            </a:r>
            <a:r>
              <a:rPr lang="en-GB" sz="1200" b="0" dirty="0" err="1">
                <a:solidFill>
                  <a:srgbClr val="000000"/>
                </a:solidFill>
                <a:effectLst/>
                <a:latin typeface="Roboto Mono"/>
              </a:rPr>
              <a:t>start_station_id</a:t>
            </a:r>
            <a:r>
              <a:rPr lang="en-GB" sz="1200" b="0" dirty="0">
                <a:solidFill>
                  <a:srgbClr val="37474F"/>
                </a:solidFill>
                <a:effectLst/>
                <a:latin typeface="Roboto Mono"/>
              </a:rPr>
              <a:t>)</a:t>
            </a:r>
            <a:r>
              <a:rPr lang="en-GB" sz="1200" b="0" dirty="0">
                <a:solidFill>
                  <a:srgbClr val="000000"/>
                </a:solidFill>
                <a:effectLst/>
                <a:latin typeface="Roboto Mono"/>
              </a:rPr>
              <a:t> </a:t>
            </a:r>
          </a:p>
          <a:p>
            <a:r>
              <a:rPr lang="en-GB" sz="1200" b="0" dirty="0">
                <a:solidFill>
                  <a:srgbClr val="3367D6"/>
                </a:solidFill>
                <a:effectLst/>
                <a:latin typeface="Roboto Mono"/>
              </a:rPr>
              <a:t>AS</a:t>
            </a:r>
            <a:r>
              <a:rPr lang="en-GB" sz="1200" b="0" dirty="0">
                <a:solidFill>
                  <a:srgbClr val="000000"/>
                </a:solidFill>
                <a:effectLst/>
                <a:latin typeface="Roboto Mono"/>
              </a:rPr>
              <a:t> a </a:t>
            </a:r>
          </a:p>
          <a:p>
            <a:br>
              <a:rPr lang="en-GB" sz="1200" b="0" dirty="0">
                <a:solidFill>
                  <a:srgbClr val="000000"/>
                </a:solidFill>
                <a:effectLst/>
                <a:latin typeface="Roboto Mono"/>
              </a:rPr>
            </a:br>
            <a:endParaRPr lang="en-GB" sz="1200" b="0" dirty="0">
              <a:solidFill>
                <a:srgbClr val="000000"/>
              </a:solidFill>
              <a:effectLst/>
              <a:latin typeface="Roboto Mono"/>
            </a:endParaRPr>
          </a:p>
          <a:p>
            <a:r>
              <a:rPr lang="en-GB" sz="1200" b="0" dirty="0">
                <a:solidFill>
                  <a:srgbClr val="3367D6"/>
                </a:solidFill>
                <a:effectLst/>
                <a:latin typeface="Roboto Mono"/>
              </a:rPr>
              <a:t>INNER</a:t>
            </a:r>
            <a:r>
              <a:rPr lang="en-GB" sz="1200" b="0" dirty="0">
                <a:solidFill>
                  <a:srgbClr val="000000"/>
                </a:solidFill>
                <a:effectLst/>
                <a:latin typeface="Roboto Mono"/>
              </a:rPr>
              <a:t> </a:t>
            </a:r>
            <a:r>
              <a:rPr lang="en-GB" sz="1200" b="0" dirty="0">
                <a:solidFill>
                  <a:srgbClr val="3367D6"/>
                </a:solidFill>
                <a:effectLst/>
                <a:latin typeface="Roboto Mono"/>
              </a:rPr>
              <a:t>JOIN</a:t>
            </a:r>
            <a:endParaRPr lang="en-GB" sz="1200" b="0" dirty="0">
              <a:solidFill>
                <a:srgbClr val="000000"/>
              </a:solidFill>
              <a:effectLst/>
              <a:latin typeface="Roboto Mono"/>
            </a:endParaRPr>
          </a:p>
          <a:p>
            <a:br>
              <a:rPr lang="en-GB" sz="1200" b="0" dirty="0">
                <a:solidFill>
                  <a:srgbClr val="000000"/>
                </a:solidFill>
                <a:effectLst/>
                <a:latin typeface="Roboto Mono"/>
              </a:rPr>
            </a:br>
            <a:endParaRPr lang="en-GB" sz="1200" b="0" dirty="0">
              <a:solidFill>
                <a:srgbClr val="000000"/>
              </a:solidFill>
              <a:effectLst/>
              <a:latin typeface="Roboto Mono"/>
            </a:endParaRPr>
          </a:p>
          <a:p>
            <a:r>
              <a:rPr lang="en-GB" sz="1200" b="0" dirty="0">
                <a:solidFill>
                  <a:srgbClr val="37474F"/>
                </a:solidFill>
                <a:effectLst/>
                <a:latin typeface="Roboto Mono"/>
              </a:rPr>
              <a:t>(</a:t>
            </a:r>
            <a:r>
              <a:rPr lang="en-GB" sz="1200" b="0" dirty="0">
                <a:solidFill>
                  <a:srgbClr val="3367D6"/>
                </a:solidFill>
                <a:effectLst/>
                <a:latin typeface="Roboto Mono"/>
              </a:rPr>
              <a:t>SELECT</a:t>
            </a:r>
            <a:r>
              <a:rPr lang="en-GB" sz="1200" b="0" dirty="0">
                <a:solidFill>
                  <a:srgbClr val="000000"/>
                </a:solidFill>
                <a:effectLst/>
                <a:latin typeface="Roboto Mono"/>
              </a:rPr>
              <a:t> </a:t>
            </a:r>
            <a:r>
              <a:rPr lang="en-GB" sz="1200" b="0" dirty="0">
                <a:solidFill>
                  <a:srgbClr val="3367D6"/>
                </a:solidFill>
                <a:effectLst/>
                <a:latin typeface="Roboto Mono"/>
              </a:rPr>
              <a:t>DISTINCT</a:t>
            </a:r>
            <a:r>
              <a:rPr lang="en-GB" sz="1200" b="0" dirty="0">
                <a:solidFill>
                  <a:srgbClr val="000000"/>
                </a:solidFill>
                <a:effectLst/>
                <a:latin typeface="Roboto Mono"/>
              </a:rPr>
              <a:t> </a:t>
            </a:r>
            <a:r>
              <a:rPr lang="en-GB" sz="1200" b="0" dirty="0" err="1">
                <a:solidFill>
                  <a:srgbClr val="000000"/>
                </a:solidFill>
                <a:effectLst/>
                <a:latin typeface="Roboto Mono"/>
              </a:rPr>
              <a:t>station_id</a:t>
            </a:r>
            <a:r>
              <a:rPr lang="en-GB" sz="1200" b="0" dirty="0">
                <a:solidFill>
                  <a:srgbClr val="000000"/>
                </a:solidFill>
                <a:effectLst/>
                <a:latin typeface="Roboto Mono"/>
              </a:rPr>
              <a:t>, </a:t>
            </a:r>
            <a:r>
              <a:rPr lang="en-GB" sz="1200" b="0" dirty="0" err="1">
                <a:solidFill>
                  <a:srgbClr val="000000"/>
                </a:solidFill>
                <a:effectLst/>
                <a:latin typeface="Roboto Mono"/>
              </a:rPr>
              <a:t>council_district</a:t>
            </a:r>
            <a:r>
              <a:rPr lang="en-GB" sz="1200" b="0" dirty="0">
                <a:solidFill>
                  <a:srgbClr val="000000"/>
                </a:solidFill>
                <a:effectLst/>
                <a:latin typeface="Roboto Mono"/>
              </a:rPr>
              <a:t> </a:t>
            </a:r>
            <a:r>
              <a:rPr lang="en-GB" sz="1200" b="0" dirty="0">
                <a:solidFill>
                  <a:srgbClr val="3367D6"/>
                </a:solidFill>
                <a:effectLst/>
                <a:latin typeface="Roboto Mono"/>
              </a:rPr>
              <a:t>FROM</a:t>
            </a:r>
            <a:r>
              <a:rPr lang="en-GB" sz="1200" b="0" dirty="0">
                <a:solidFill>
                  <a:srgbClr val="000000"/>
                </a:solidFill>
                <a:effectLst/>
                <a:latin typeface="Roboto Mono"/>
              </a:rPr>
              <a:t> </a:t>
            </a:r>
            <a:r>
              <a:rPr lang="en-GB" sz="1200" b="0" dirty="0">
                <a:solidFill>
                  <a:srgbClr val="0D904F"/>
                </a:solidFill>
                <a:effectLst/>
                <a:latin typeface="Roboto Mono"/>
              </a:rPr>
              <a:t>`</a:t>
            </a:r>
            <a:r>
              <a:rPr lang="en-GB" sz="1200" b="0" dirty="0" err="1">
                <a:solidFill>
                  <a:srgbClr val="0D904F"/>
                </a:solidFill>
                <a:effectLst/>
                <a:latin typeface="Roboto Mono"/>
              </a:rPr>
              <a:t>bigquery</a:t>
            </a:r>
            <a:r>
              <a:rPr lang="en-GB" sz="1200" b="0" dirty="0">
                <a:solidFill>
                  <a:srgbClr val="0D904F"/>
                </a:solidFill>
                <a:effectLst/>
                <a:latin typeface="Roboto Mono"/>
              </a:rPr>
              <a:t>-public-</a:t>
            </a:r>
            <a:r>
              <a:rPr lang="en-GB" sz="1200" b="0" dirty="0" err="1">
                <a:solidFill>
                  <a:srgbClr val="0D904F"/>
                </a:solidFill>
                <a:effectLst/>
                <a:latin typeface="Roboto Mono"/>
              </a:rPr>
              <a:t>data.austin_bikeshare.bikeshare_stations</a:t>
            </a:r>
            <a:r>
              <a:rPr lang="en-GB" sz="1200" b="0" dirty="0">
                <a:solidFill>
                  <a:srgbClr val="0D904F"/>
                </a:solidFill>
                <a:effectLst/>
                <a:latin typeface="Roboto Mono"/>
              </a:rPr>
              <a:t>`</a:t>
            </a:r>
            <a:r>
              <a:rPr lang="en-GB" sz="1200" b="0" dirty="0">
                <a:solidFill>
                  <a:srgbClr val="37474F"/>
                </a:solidFill>
                <a:effectLst/>
                <a:latin typeface="Roboto Mono"/>
              </a:rPr>
              <a:t>)</a:t>
            </a:r>
            <a:r>
              <a:rPr lang="en-GB" sz="1200" b="0" dirty="0">
                <a:solidFill>
                  <a:srgbClr val="000000"/>
                </a:solidFill>
                <a:effectLst/>
                <a:latin typeface="Roboto Mono"/>
              </a:rPr>
              <a:t> </a:t>
            </a:r>
          </a:p>
          <a:p>
            <a:r>
              <a:rPr lang="en-GB" sz="1200" b="0" dirty="0">
                <a:solidFill>
                  <a:srgbClr val="3367D6"/>
                </a:solidFill>
                <a:effectLst/>
                <a:latin typeface="Roboto Mono"/>
              </a:rPr>
              <a:t>AS</a:t>
            </a:r>
            <a:r>
              <a:rPr lang="en-GB" sz="1200" b="0" dirty="0">
                <a:solidFill>
                  <a:srgbClr val="000000"/>
                </a:solidFill>
                <a:effectLst/>
                <a:latin typeface="Roboto Mono"/>
              </a:rPr>
              <a:t> b</a:t>
            </a:r>
          </a:p>
          <a:p>
            <a:br>
              <a:rPr lang="en-GB" sz="1200" b="0" dirty="0">
                <a:solidFill>
                  <a:srgbClr val="000000"/>
                </a:solidFill>
                <a:effectLst/>
                <a:latin typeface="Roboto Mono"/>
              </a:rPr>
            </a:br>
            <a:endParaRPr lang="en-GB" sz="1200" b="0" dirty="0">
              <a:solidFill>
                <a:srgbClr val="000000"/>
              </a:solidFill>
              <a:effectLst/>
              <a:latin typeface="Roboto Mono"/>
            </a:endParaRPr>
          </a:p>
          <a:p>
            <a:r>
              <a:rPr lang="en-GB" sz="1200" b="0" dirty="0">
                <a:solidFill>
                  <a:srgbClr val="3367D6"/>
                </a:solidFill>
                <a:effectLst/>
                <a:latin typeface="Roboto Mono"/>
              </a:rPr>
              <a:t>ON</a:t>
            </a:r>
            <a:r>
              <a:rPr lang="en-GB" sz="1200" b="0" dirty="0">
                <a:solidFill>
                  <a:srgbClr val="000000"/>
                </a:solidFill>
                <a:effectLst/>
                <a:latin typeface="Roboto Mono"/>
              </a:rPr>
              <a:t> </a:t>
            </a:r>
            <a:r>
              <a:rPr lang="en-GB" sz="1200" b="0" dirty="0" err="1">
                <a:solidFill>
                  <a:srgbClr val="000000"/>
                </a:solidFill>
                <a:effectLst/>
                <a:latin typeface="Roboto Mono"/>
              </a:rPr>
              <a:t>a.</a:t>
            </a:r>
            <a:r>
              <a:rPr lang="en-GB" sz="1200" b="0" dirty="0" err="1">
                <a:solidFill>
                  <a:srgbClr val="800000"/>
                </a:solidFill>
                <a:effectLst/>
                <a:latin typeface="Roboto Mono"/>
              </a:rPr>
              <a:t>start_station_id</a:t>
            </a:r>
            <a:r>
              <a:rPr lang="en-GB" sz="1200" b="0" dirty="0">
                <a:solidFill>
                  <a:srgbClr val="000000"/>
                </a:solidFill>
                <a:effectLst/>
                <a:latin typeface="Roboto Mono"/>
              </a:rPr>
              <a:t>=</a:t>
            </a:r>
            <a:r>
              <a:rPr lang="en-GB" sz="1200" b="0" dirty="0" err="1">
                <a:solidFill>
                  <a:srgbClr val="000000"/>
                </a:solidFill>
                <a:effectLst/>
                <a:latin typeface="Roboto Mono"/>
              </a:rPr>
              <a:t>b.station_id</a:t>
            </a:r>
            <a:endParaRPr lang="en-GB" sz="1200" b="0" dirty="0">
              <a:solidFill>
                <a:srgbClr val="000000"/>
              </a:solidFill>
              <a:effectLst/>
              <a:latin typeface="Roboto Mono"/>
            </a:endParaRPr>
          </a:p>
          <a:p>
            <a:br>
              <a:rPr lang="en-GB" sz="1200" b="0" dirty="0">
                <a:solidFill>
                  <a:srgbClr val="000000"/>
                </a:solidFill>
                <a:effectLst/>
                <a:latin typeface="Roboto Mono"/>
              </a:rPr>
            </a:br>
            <a:r>
              <a:rPr lang="en-GB" sz="1200" b="0" dirty="0">
                <a:solidFill>
                  <a:srgbClr val="3367D6"/>
                </a:solidFill>
                <a:effectLst/>
                <a:latin typeface="Roboto Mono"/>
              </a:rPr>
              <a:t>GROUP</a:t>
            </a:r>
            <a:r>
              <a:rPr lang="en-GB" sz="1200" b="0" dirty="0">
                <a:solidFill>
                  <a:srgbClr val="000000"/>
                </a:solidFill>
                <a:effectLst/>
                <a:latin typeface="Roboto Mono"/>
              </a:rPr>
              <a:t> </a:t>
            </a:r>
            <a:r>
              <a:rPr lang="en-GB" sz="1200" b="0" dirty="0">
                <a:solidFill>
                  <a:srgbClr val="3367D6"/>
                </a:solidFill>
                <a:effectLst/>
                <a:latin typeface="Roboto Mono"/>
              </a:rPr>
              <a:t>BY</a:t>
            </a:r>
            <a:r>
              <a:rPr lang="en-GB" sz="1200" b="0" dirty="0">
                <a:solidFill>
                  <a:srgbClr val="000000"/>
                </a:solidFill>
                <a:effectLst/>
                <a:latin typeface="Roboto Mono"/>
              </a:rPr>
              <a:t> </a:t>
            </a:r>
            <a:r>
              <a:rPr lang="en-GB" sz="1200" b="0" dirty="0" err="1">
                <a:solidFill>
                  <a:srgbClr val="000000"/>
                </a:solidFill>
                <a:effectLst/>
                <a:latin typeface="Roboto Mono"/>
              </a:rPr>
              <a:t>council_district</a:t>
            </a:r>
            <a:endParaRPr lang="en-GB" sz="1200" b="0" dirty="0">
              <a:solidFill>
                <a:srgbClr val="000000"/>
              </a:solidFill>
              <a:effectLst/>
              <a:latin typeface="Roboto Mono"/>
            </a:endParaRPr>
          </a:p>
          <a:p>
            <a:r>
              <a:rPr lang="en-GB" sz="1200" b="0" dirty="0">
                <a:solidFill>
                  <a:srgbClr val="3367D6"/>
                </a:solidFill>
                <a:effectLst/>
                <a:latin typeface="Roboto Mono"/>
              </a:rPr>
              <a:t>ORDER</a:t>
            </a:r>
            <a:r>
              <a:rPr lang="en-GB" sz="1200" b="0" dirty="0">
                <a:solidFill>
                  <a:srgbClr val="000000"/>
                </a:solidFill>
                <a:effectLst/>
                <a:latin typeface="Roboto Mono"/>
              </a:rPr>
              <a:t> </a:t>
            </a:r>
            <a:r>
              <a:rPr lang="en-GB" sz="1200" b="0" dirty="0">
                <a:solidFill>
                  <a:srgbClr val="3367D6"/>
                </a:solidFill>
                <a:effectLst/>
                <a:latin typeface="Roboto Mono"/>
              </a:rPr>
              <a:t>BY</a:t>
            </a:r>
            <a:r>
              <a:rPr lang="en-GB" sz="1200" b="0" dirty="0">
                <a:solidFill>
                  <a:srgbClr val="000000"/>
                </a:solidFill>
                <a:effectLst/>
                <a:latin typeface="Roboto Mono"/>
              </a:rPr>
              <a:t> </a:t>
            </a:r>
            <a:r>
              <a:rPr lang="en-GB" sz="1200" b="0" dirty="0" err="1">
                <a:solidFill>
                  <a:srgbClr val="000000"/>
                </a:solidFill>
                <a:effectLst/>
                <a:latin typeface="Roboto Mono"/>
              </a:rPr>
              <a:t>triptotal</a:t>
            </a:r>
            <a:r>
              <a:rPr lang="en-GB" sz="1200" b="0" dirty="0">
                <a:solidFill>
                  <a:srgbClr val="000000"/>
                </a:solidFill>
                <a:effectLst/>
                <a:latin typeface="Roboto Mono"/>
              </a:rPr>
              <a:t> </a:t>
            </a:r>
            <a:r>
              <a:rPr lang="en-GB" sz="1200" b="0" dirty="0">
                <a:solidFill>
                  <a:srgbClr val="3367D6"/>
                </a:solidFill>
                <a:effectLst/>
                <a:latin typeface="Roboto Mono"/>
              </a:rPr>
              <a:t>DESC</a:t>
            </a:r>
          </a:p>
          <a:p>
            <a:endParaRPr lang="en-GB" sz="1200" dirty="0">
              <a:solidFill>
                <a:srgbClr val="3367D6"/>
              </a:solidFill>
              <a:latin typeface="Roboto Mono"/>
            </a:endParaRPr>
          </a:p>
          <a:p>
            <a:endParaRPr lang="en-GB" sz="1200" b="0" dirty="0">
              <a:solidFill>
                <a:srgbClr val="3367D6"/>
              </a:solidFill>
              <a:effectLst/>
              <a:latin typeface="Roboto Mono"/>
            </a:endParaRPr>
          </a:p>
          <a:p>
            <a:r>
              <a:rPr lang="en-GB" sz="1200" b="0" dirty="0">
                <a:effectLst/>
                <a:latin typeface="Roboto Mono"/>
              </a:rPr>
              <a:t>Answer: council district 9</a:t>
            </a:r>
          </a:p>
          <a:p>
            <a:endParaRPr lang="en-GB" sz="1200" dirty="0">
              <a:solidFill>
                <a:srgbClr val="3367D6"/>
              </a:solidFill>
              <a:latin typeface="Roboto Mono"/>
            </a:endParaRPr>
          </a:p>
          <a:p>
            <a:endParaRPr lang="en-GB" sz="1200" b="0" dirty="0">
              <a:solidFill>
                <a:srgbClr val="000000"/>
              </a:solidFill>
              <a:effectLst/>
              <a:latin typeface="Roboto Mono"/>
            </a:endParaRPr>
          </a:p>
        </p:txBody>
      </p:sp>
    </p:spTree>
    <p:extLst>
      <p:ext uri="{BB962C8B-B14F-4D97-AF65-F5344CB8AC3E}">
        <p14:creationId xmlns:p14="http://schemas.microsoft.com/office/powerpoint/2010/main" val="372298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4A556-EC58-4AC2-9B3F-A8889862E630}"/>
              </a:ext>
            </a:extLst>
          </p:cNvPr>
          <p:cNvSpPr>
            <a:spLocks noGrp="1"/>
          </p:cNvSpPr>
          <p:nvPr>
            <p:ph type="title"/>
          </p:nvPr>
        </p:nvSpPr>
        <p:spPr>
          <a:xfrm>
            <a:off x="352425" y="98426"/>
            <a:ext cx="10267950" cy="558800"/>
          </a:xfrm>
        </p:spPr>
        <p:txBody>
          <a:bodyPr>
            <a:noAutofit/>
          </a:bodyPr>
          <a:lstStyle/>
          <a:p>
            <a:r>
              <a:rPr lang="en-GB" sz="1600" dirty="0"/>
              <a:t>Q4 Using council districts to define the start and end destination, what were the most frequent bike trips taken?</a:t>
            </a:r>
          </a:p>
        </p:txBody>
      </p:sp>
      <p:sp>
        <p:nvSpPr>
          <p:cNvPr id="3" name="Content Placeholder 2">
            <a:extLst>
              <a:ext uri="{FF2B5EF4-FFF2-40B4-BE49-F238E27FC236}">
                <a16:creationId xmlns:a16="http://schemas.microsoft.com/office/drawing/2014/main" id="{96707EC6-6273-4349-AC5F-3D3275E9D0B6}"/>
              </a:ext>
            </a:extLst>
          </p:cNvPr>
          <p:cNvSpPr>
            <a:spLocks noGrp="1"/>
          </p:cNvSpPr>
          <p:nvPr>
            <p:ph idx="1"/>
          </p:nvPr>
        </p:nvSpPr>
        <p:spPr>
          <a:xfrm>
            <a:off x="180975" y="638174"/>
            <a:ext cx="11658600" cy="6121399"/>
          </a:xfrm>
        </p:spPr>
        <p:txBody>
          <a:bodyPr>
            <a:normAutofit fontScale="32500" lnSpcReduction="20000"/>
          </a:bodyPr>
          <a:lstStyle/>
          <a:p>
            <a:r>
              <a:rPr lang="en-GB" b="0" dirty="0">
                <a:solidFill>
                  <a:srgbClr val="3367D6"/>
                </a:solidFill>
                <a:effectLst/>
                <a:latin typeface="Roboto Mono"/>
              </a:rPr>
              <a:t>SELECT</a:t>
            </a:r>
            <a:r>
              <a:rPr lang="en-GB" b="0" dirty="0">
                <a:solidFill>
                  <a:srgbClr val="000000"/>
                </a:solidFill>
                <a:effectLst/>
                <a:latin typeface="Roboto Mono"/>
              </a:rPr>
              <a:t> </a:t>
            </a:r>
            <a:r>
              <a:rPr lang="en-GB" b="0" dirty="0" err="1">
                <a:solidFill>
                  <a:srgbClr val="000000"/>
                </a:solidFill>
                <a:effectLst/>
                <a:latin typeface="Roboto Mono"/>
              </a:rPr>
              <a:t>councildistrictstart</a:t>
            </a:r>
            <a:r>
              <a:rPr lang="en-GB" b="0" dirty="0">
                <a:solidFill>
                  <a:srgbClr val="000000"/>
                </a:solidFill>
                <a:effectLst/>
                <a:latin typeface="Roboto Mono"/>
              </a:rPr>
              <a:t>, </a:t>
            </a:r>
            <a:r>
              <a:rPr lang="en-GB" b="0" dirty="0" err="1">
                <a:solidFill>
                  <a:srgbClr val="000000"/>
                </a:solidFill>
                <a:effectLst/>
                <a:latin typeface="Roboto Mono"/>
              </a:rPr>
              <a:t>councildistrictend</a:t>
            </a:r>
            <a:r>
              <a:rPr lang="en-GB" b="0" dirty="0">
                <a:solidFill>
                  <a:srgbClr val="000000"/>
                </a:solidFill>
                <a:effectLst/>
                <a:latin typeface="Roboto Mono"/>
              </a:rPr>
              <a:t>, </a:t>
            </a:r>
            <a:r>
              <a:rPr lang="en-GB" b="0" dirty="0">
                <a:solidFill>
                  <a:srgbClr val="3367D6"/>
                </a:solidFill>
                <a:effectLst/>
                <a:latin typeface="Roboto Mono"/>
              </a:rPr>
              <a:t>COUNT</a:t>
            </a:r>
            <a:r>
              <a:rPr lang="en-GB" b="0" dirty="0">
                <a:solidFill>
                  <a:srgbClr val="37474F"/>
                </a:solidFill>
                <a:effectLst/>
                <a:latin typeface="Roboto Mono"/>
              </a:rPr>
              <a:t>(*)</a:t>
            </a:r>
            <a:r>
              <a:rPr lang="en-GB" b="0" dirty="0">
                <a:solidFill>
                  <a:srgbClr val="000000"/>
                </a:solidFill>
                <a:effectLst/>
                <a:latin typeface="Roboto Mono"/>
              </a:rPr>
              <a:t> </a:t>
            </a:r>
            <a:r>
              <a:rPr lang="en-GB" b="0" dirty="0">
                <a:solidFill>
                  <a:srgbClr val="3367D6"/>
                </a:solidFill>
                <a:effectLst/>
                <a:latin typeface="Roboto Mono"/>
              </a:rPr>
              <a:t>AS</a:t>
            </a:r>
            <a:r>
              <a:rPr lang="en-GB" b="0" dirty="0">
                <a:solidFill>
                  <a:srgbClr val="000000"/>
                </a:solidFill>
                <a:effectLst/>
                <a:latin typeface="Roboto Mono"/>
              </a:rPr>
              <a:t> </a:t>
            </a:r>
            <a:r>
              <a:rPr lang="en-GB" b="0" dirty="0" err="1">
                <a:solidFill>
                  <a:srgbClr val="000000"/>
                </a:solidFill>
                <a:effectLst/>
                <a:latin typeface="Roboto Mono"/>
              </a:rPr>
              <a:t>numtrips</a:t>
            </a:r>
            <a:endParaRPr lang="en-GB" b="0" dirty="0">
              <a:solidFill>
                <a:srgbClr val="000000"/>
              </a:solidFill>
              <a:effectLst/>
              <a:latin typeface="Roboto Mono"/>
            </a:endParaRPr>
          </a:p>
          <a:p>
            <a:r>
              <a:rPr lang="en-GB" b="0" dirty="0">
                <a:solidFill>
                  <a:srgbClr val="3367D6"/>
                </a:solidFill>
                <a:effectLst/>
                <a:latin typeface="Roboto Mono"/>
              </a:rPr>
              <a:t>FROM</a:t>
            </a:r>
            <a:r>
              <a:rPr lang="en-GB" b="0" dirty="0">
                <a:solidFill>
                  <a:srgbClr val="000000"/>
                </a:solidFill>
                <a:effectLst/>
                <a:latin typeface="Roboto Mono"/>
              </a:rPr>
              <a:t>  </a:t>
            </a:r>
          </a:p>
          <a:p>
            <a:br>
              <a:rPr lang="en-GB" b="0" dirty="0">
                <a:solidFill>
                  <a:srgbClr val="000000"/>
                </a:solidFill>
                <a:effectLst/>
                <a:latin typeface="Roboto Mono"/>
              </a:rPr>
            </a:br>
            <a:r>
              <a:rPr lang="en-GB" b="0" dirty="0">
                <a:solidFill>
                  <a:srgbClr val="37474F"/>
                </a:solidFill>
                <a:effectLst/>
                <a:latin typeface="Roboto Mono"/>
              </a:rPr>
              <a:t>(</a:t>
            </a:r>
            <a:r>
              <a:rPr lang="en-GB" b="0" dirty="0">
                <a:solidFill>
                  <a:srgbClr val="3367D6"/>
                </a:solidFill>
                <a:effectLst/>
                <a:latin typeface="Roboto Mono"/>
              </a:rPr>
              <a:t>SELECT</a:t>
            </a:r>
            <a:r>
              <a:rPr lang="en-GB" b="0" dirty="0">
                <a:solidFill>
                  <a:srgbClr val="000000"/>
                </a:solidFill>
                <a:effectLst/>
                <a:latin typeface="Roboto Mono"/>
              </a:rPr>
              <a:t> </a:t>
            </a:r>
            <a:r>
              <a:rPr lang="en-GB" b="0" dirty="0" err="1">
                <a:solidFill>
                  <a:srgbClr val="000000"/>
                </a:solidFill>
                <a:effectLst/>
                <a:latin typeface="Roboto Mono"/>
              </a:rPr>
              <a:t>council_district</a:t>
            </a:r>
            <a:r>
              <a:rPr lang="en-GB" b="0" dirty="0">
                <a:solidFill>
                  <a:srgbClr val="000000"/>
                </a:solidFill>
                <a:effectLst/>
                <a:latin typeface="Roboto Mono"/>
              </a:rPr>
              <a:t> </a:t>
            </a:r>
            <a:r>
              <a:rPr lang="en-GB" b="0" dirty="0">
                <a:solidFill>
                  <a:srgbClr val="3367D6"/>
                </a:solidFill>
                <a:effectLst/>
                <a:latin typeface="Roboto Mono"/>
              </a:rPr>
              <a:t>as</a:t>
            </a:r>
            <a:r>
              <a:rPr lang="en-GB" b="0" dirty="0">
                <a:solidFill>
                  <a:srgbClr val="000000"/>
                </a:solidFill>
                <a:effectLst/>
                <a:latin typeface="Roboto Mono"/>
              </a:rPr>
              <a:t> </a:t>
            </a:r>
            <a:r>
              <a:rPr lang="en-GB" b="0" dirty="0" err="1">
                <a:solidFill>
                  <a:srgbClr val="000000"/>
                </a:solidFill>
                <a:effectLst/>
                <a:latin typeface="Roboto Mono"/>
              </a:rPr>
              <a:t>councildistrictstart</a:t>
            </a:r>
            <a:r>
              <a:rPr lang="en-GB" b="0" dirty="0">
                <a:solidFill>
                  <a:srgbClr val="000000"/>
                </a:solidFill>
                <a:effectLst/>
                <a:latin typeface="Roboto Mono"/>
              </a:rPr>
              <a:t>, </a:t>
            </a:r>
            <a:r>
              <a:rPr lang="en-GB" b="0" dirty="0" err="1">
                <a:solidFill>
                  <a:srgbClr val="000000"/>
                </a:solidFill>
                <a:effectLst/>
                <a:latin typeface="Roboto Mono"/>
              </a:rPr>
              <a:t>start_station_id</a:t>
            </a:r>
            <a:r>
              <a:rPr lang="en-GB" b="0" dirty="0">
                <a:solidFill>
                  <a:srgbClr val="000000"/>
                </a:solidFill>
                <a:effectLst/>
                <a:latin typeface="Roboto Mono"/>
              </a:rPr>
              <a:t>, </a:t>
            </a:r>
            <a:r>
              <a:rPr lang="en-GB" b="0" dirty="0" err="1">
                <a:solidFill>
                  <a:srgbClr val="000000"/>
                </a:solidFill>
                <a:effectLst/>
                <a:latin typeface="Roboto Mono"/>
              </a:rPr>
              <a:t>tripid</a:t>
            </a:r>
            <a:endParaRPr lang="en-GB" b="0" dirty="0">
              <a:solidFill>
                <a:srgbClr val="000000"/>
              </a:solidFill>
              <a:effectLst/>
              <a:latin typeface="Roboto Mono"/>
            </a:endParaRPr>
          </a:p>
          <a:p>
            <a:r>
              <a:rPr lang="en-GB" b="0" dirty="0">
                <a:solidFill>
                  <a:srgbClr val="3367D6"/>
                </a:solidFill>
                <a:effectLst/>
                <a:latin typeface="Roboto Mono"/>
              </a:rPr>
              <a:t>FROM</a:t>
            </a:r>
            <a:endParaRPr lang="en-GB" b="0" dirty="0">
              <a:solidFill>
                <a:srgbClr val="000000"/>
              </a:solidFill>
              <a:effectLst/>
              <a:latin typeface="Roboto Mono"/>
            </a:endParaRPr>
          </a:p>
          <a:p>
            <a:r>
              <a:rPr lang="en-GB" b="0" dirty="0">
                <a:solidFill>
                  <a:srgbClr val="37474F"/>
                </a:solidFill>
                <a:effectLst/>
                <a:latin typeface="Roboto Mono"/>
              </a:rPr>
              <a:t>(</a:t>
            </a:r>
            <a:r>
              <a:rPr lang="en-GB" b="0" dirty="0">
                <a:solidFill>
                  <a:srgbClr val="3367D6"/>
                </a:solidFill>
                <a:effectLst/>
                <a:latin typeface="Roboto Mono"/>
              </a:rPr>
              <a:t>SELECT</a:t>
            </a:r>
            <a:r>
              <a:rPr lang="en-GB" b="0" dirty="0">
                <a:solidFill>
                  <a:srgbClr val="000000"/>
                </a:solidFill>
                <a:effectLst/>
                <a:latin typeface="Roboto Mono"/>
              </a:rPr>
              <a:t> </a:t>
            </a:r>
            <a:r>
              <a:rPr lang="en-GB" b="0" dirty="0">
                <a:solidFill>
                  <a:srgbClr val="3367D6"/>
                </a:solidFill>
                <a:effectLst/>
                <a:latin typeface="Roboto Mono"/>
              </a:rPr>
              <a:t>DISTINCT</a:t>
            </a:r>
            <a:r>
              <a:rPr lang="en-GB" b="0" dirty="0">
                <a:solidFill>
                  <a:srgbClr val="000000"/>
                </a:solidFill>
                <a:effectLst/>
                <a:latin typeface="Roboto Mono"/>
              </a:rPr>
              <a:t> </a:t>
            </a:r>
            <a:r>
              <a:rPr lang="en-GB" b="0" dirty="0" err="1">
                <a:solidFill>
                  <a:srgbClr val="000000"/>
                </a:solidFill>
                <a:effectLst/>
                <a:latin typeface="Roboto Mono"/>
              </a:rPr>
              <a:t>trip_id</a:t>
            </a:r>
            <a:r>
              <a:rPr lang="en-GB" b="0" dirty="0">
                <a:solidFill>
                  <a:srgbClr val="000000"/>
                </a:solidFill>
                <a:effectLst/>
                <a:latin typeface="Roboto Mono"/>
              </a:rPr>
              <a:t> </a:t>
            </a:r>
            <a:r>
              <a:rPr lang="en-GB" b="0" dirty="0">
                <a:solidFill>
                  <a:srgbClr val="3367D6"/>
                </a:solidFill>
                <a:effectLst/>
                <a:latin typeface="Roboto Mono"/>
              </a:rPr>
              <a:t>AS</a:t>
            </a:r>
            <a:r>
              <a:rPr lang="en-GB" b="0" dirty="0">
                <a:solidFill>
                  <a:srgbClr val="000000"/>
                </a:solidFill>
                <a:effectLst/>
                <a:latin typeface="Roboto Mono"/>
              </a:rPr>
              <a:t> </a:t>
            </a:r>
            <a:r>
              <a:rPr lang="en-GB" b="0" dirty="0" err="1">
                <a:solidFill>
                  <a:srgbClr val="000000"/>
                </a:solidFill>
                <a:effectLst/>
                <a:latin typeface="Roboto Mono"/>
              </a:rPr>
              <a:t>tripid</a:t>
            </a:r>
            <a:r>
              <a:rPr lang="en-GB" b="0" dirty="0">
                <a:solidFill>
                  <a:srgbClr val="000000"/>
                </a:solidFill>
                <a:effectLst/>
                <a:latin typeface="Roboto Mono"/>
              </a:rPr>
              <a:t>, </a:t>
            </a:r>
            <a:r>
              <a:rPr lang="en-GB" b="0" dirty="0" err="1">
                <a:solidFill>
                  <a:srgbClr val="000000"/>
                </a:solidFill>
                <a:effectLst/>
                <a:latin typeface="Roboto Mono"/>
              </a:rPr>
              <a:t>start_station_id</a:t>
            </a:r>
            <a:r>
              <a:rPr lang="en-GB" b="0" dirty="0">
                <a:solidFill>
                  <a:srgbClr val="000000"/>
                </a:solidFill>
                <a:effectLst/>
                <a:latin typeface="Roboto Mono"/>
              </a:rPr>
              <a:t> </a:t>
            </a:r>
            <a:r>
              <a:rPr lang="en-GB" b="0" dirty="0">
                <a:solidFill>
                  <a:srgbClr val="3367D6"/>
                </a:solidFill>
                <a:effectLst/>
                <a:latin typeface="Roboto Mono"/>
              </a:rPr>
              <a:t>FROM</a:t>
            </a:r>
            <a:r>
              <a:rPr lang="en-GB" b="0" dirty="0">
                <a:solidFill>
                  <a:srgbClr val="000000"/>
                </a:solidFill>
                <a:effectLst/>
                <a:latin typeface="Roboto Mono"/>
              </a:rPr>
              <a:t> </a:t>
            </a:r>
            <a:r>
              <a:rPr lang="en-GB" b="0" dirty="0">
                <a:solidFill>
                  <a:srgbClr val="0D904F"/>
                </a:solidFill>
                <a:effectLst/>
                <a:latin typeface="Roboto Mono"/>
              </a:rPr>
              <a:t>`</a:t>
            </a:r>
            <a:r>
              <a:rPr lang="en-GB" b="0" dirty="0" err="1">
                <a:solidFill>
                  <a:srgbClr val="0D904F"/>
                </a:solidFill>
                <a:effectLst/>
                <a:latin typeface="Roboto Mono"/>
              </a:rPr>
              <a:t>bigquery</a:t>
            </a:r>
            <a:r>
              <a:rPr lang="en-GB" b="0" dirty="0">
                <a:solidFill>
                  <a:srgbClr val="0D904F"/>
                </a:solidFill>
                <a:effectLst/>
                <a:latin typeface="Roboto Mono"/>
              </a:rPr>
              <a:t>-public-</a:t>
            </a:r>
            <a:r>
              <a:rPr lang="en-GB" b="0" dirty="0" err="1">
                <a:solidFill>
                  <a:srgbClr val="0D904F"/>
                </a:solidFill>
                <a:effectLst/>
                <a:latin typeface="Roboto Mono"/>
              </a:rPr>
              <a:t>data.austin_bikeshare.bikeshare_trips</a:t>
            </a:r>
            <a:r>
              <a:rPr lang="en-GB" b="0" dirty="0">
                <a:solidFill>
                  <a:srgbClr val="0D904F"/>
                </a:solidFill>
                <a:effectLst/>
                <a:latin typeface="Roboto Mono"/>
              </a:rPr>
              <a:t>`</a:t>
            </a:r>
            <a:r>
              <a:rPr lang="en-GB" b="0" dirty="0">
                <a:solidFill>
                  <a:srgbClr val="37474F"/>
                </a:solidFill>
                <a:effectLst/>
                <a:latin typeface="Roboto Mono"/>
              </a:rPr>
              <a:t>)</a:t>
            </a:r>
            <a:r>
              <a:rPr lang="en-GB" b="0" dirty="0">
                <a:solidFill>
                  <a:srgbClr val="000000"/>
                </a:solidFill>
                <a:effectLst/>
                <a:latin typeface="Roboto Mono"/>
              </a:rPr>
              <a:t> </a:t>
            </a:r>
            <a:r>
              <a:rPr lang="en-GB" b="0" dirty="0">
                <a:solidFill>
                  <a:srgbClr val="3367D6"/>
                </a:solidFill>
                <a:effectLst/>
                <a:latin typeface="Roboto Mono"/>
              </a:rPr>
              <a:t>AS</a:t>
            </a:r>
            <a:r>
              <a:rPr lang="en-GB" b="0" dirty="0">
                <a:solidFill>
                  <a:srgbClr val="000000"/>
                </a:solidFill>
                <a:effectLst/>
                <a:latin typeface="Roboto Mono"/>
              </a:rPr>
              <a:t> a</a:t>
            </a:r>
          </a:p>
          <a:p>
            <a:r>
              <a:rPr lang="en-GB" b="0" dirty="0">
                <a:solidFill>
                  <a:srgbClr val="3367D6"/>
                </a:solidFill>
                <a:effectLst/>
                <a:latin typeface="Roboto Mono"/>
              </a:rPr>
              <a:t>INNER</a:t>
            </a:r>
            <a:r>
              <a:rPr lang="en-GB" b="0" dirty="0">
                <a:solidFill>
                  <a:srgbClr val="000000"/>
                </a:solidFill>
                <a:effectLst/>
                <a:latin typeface="Roboto Mono"/>
              </a:rPr>
              <a:t> </a:t>
            </a:r>
            <a:r>
              <a:rPr lang="en-GB" b="0" dirty="0">
                <a:solidFill>
                  <a:srgbClr val="3367D6"/>
                </a:solidFill>
                <a:effectLst/>
                <a:latin typeface="Roboto Mono"/>
              </a:rPr>
              <a:t>JOIN</a:t>
            </a:r>
            <a:r>
              <a:rPr lang="en-GB" b="0" dirty="0">
                <a:solidFill>
                  <a:srgbClr val="000000"/>
                </a:solidFill>
                <a:effectLst/>
                <a:latin typeface="Roboto Mono"/>
              </a:rPr>
              <a:t> </a:t>
            </a:r>
          </a:p>
          <a:p>
            <a:r>
              <a:rPr lang="en-GB" b="0" dirty="0">
                <a:solidFill>
                  <a:srgbClr val="37474F"/>
                </a:solidFill>
                <a:effectLst/>
                <a:latin typeface="Roboto Mono"/>
              </a:rPr>
              <a:t>(</a:t>
            </a:r>
            <a:r>
              <a:rPr lang="en-GB" b="0" dirty="0">
                <a:solidFill>
                  <a:srgbClr val="3367D6"/>
                </a:solidFill>
                <a:effectLst/>
                <a:latin typeface="Roboto Mono"/>
              </a:rPr>
              <a:t>SELECT</a:t>
            </a:r>
            <a:r>
              <a:rPr lang="en-GB" b="0" dirty="0">
                <a:solidFill>
                  <a:srgbClr val="000000"/>
                </a:solidFill>
                <a:effectLst/>
                <a:latin typeface="Roboto Mono"/>
              </a:rPr>
              <a:t> </a:t>
            </a:r>
            <a:r>
              <a:rPr lang="en-GB" b="0" dirty="0">
                <a:solidFill>
                  <a:srgbClr val="3367D6"/>
                </a:solidFill>
                <a:effectLst/>
                <a:latin typeface="Roboto Mono"/>
              </a:rPr>
              <a:t>DISTINCT</a:t>
            </a:r>
            <a:r>
              <a:rPr lang="en-GB" b="0" dirty="0">
                <a:solidFill>
                  <a:srgbClr val="000000"/>
                </a:solidFill>
                <a:effectLst/>
                <a:latin typeface="Roboto Mono"/>
              </a:rPr>
              <a:t> </a:t>
            </a:r>
            <a:r>
              <a:rPr lang="en-GB" b="0" dirty="0" err="1">
                <a:solidFill>
                  <a:srgbClr val="000000"/>
                </a:solidFill>
                <a:effectLst/>
                <a:latin typeface="Roboto Mono"/>
              </a:rPr>
              <a:t>station_id</a:t>
            </a:r>
            <a:r>
              <a:rPr lang="en-GB" b="0" dirty="0">
                <a:solidFill>
                  <a:srgbClr val="000000"/>
                </a:solidFill>
                <a:effectLst/>
                <a:latin typeface="Roboto Mono"/>
              </a:rPr>
              <a:t>, </a:t>
            </a:r>
            <a:r>
              <a:rPr lang="en-GB" b="0" dirty="0" err="1">
                <a:solidFill>
                  <a:srgbClr val="000000"/>
                </a:solidFill>
                <a:effectLst/>
                <a:latin typeface="Roboto Mono"/>
              </a:rPr>
              <a:t>council_district</a:t>
            </a:r>
            <a:r>
              <a:rPr lang="en-GB" b="0" dirty="0">
                <a:solidFill>
                  <a:srgbClr val="000000"/>
                </a:solidFill>
                <a:effectLst/>
                <a:latin typeface="Roboto Mono"/>
              </a:rPr>
              <a:t> </a:t>
            </a:r>
            <a:r>
              <a:rPr lang="en-GB" b="0" dirty="0">
                <a:solidFill>
                  <a:srgbClr val="3367D6"/>
                </a:solidFill>
                <a:effectLst/>
                <a:latin typeface="Roboto Mono"/>
              </a:rPr>
              <a:t>FROM</a:t>
            </a:r>
            <a:r>
              <a:rPr lang="en-GB" b="0" dirty="0">
                <a:solidFill>
                  <a:srgbClr val="000000"/>
                </a:solidFill>
                <a:effectLst/>
                <a:latin typeface="Roboto Mono"/>
              </a:rPr>
              <a:t> </a:t>
            </a:r>
            <a:r>
              <a:rPr lang="en-GB" b="0" dirty="0">
                <a:solidFill>
                  <a:srgbClr val="0D904F"/>
                </a:solidFill>
                <a:effectLst/>
                <a:latin typeface="Roboto Mono"/>
              </a:rPr>
              <a:t>`</a:t>
            </a:r>
            <a:r>
              <a:rPr lang="en-GB" b="0" dirty="0" err="1">
                <a:solidFill>
                  <a:srgbClr val="0D904F"/>
                </a:solidFill>
                <a:effectLst/>
                <a:latin typeface="Roboto Mono"/>
              </a:rPr>
              <a:t>bigquery</a:t>
            </a:r>
            <a:r>
              <a:rPr lang="en-GB" b="0" dirty="0">
                <a:solidFill>
                  <a:srgbClr val="0D904F"/>
                </a:solidFill>
                <a:effectLst/>
                <a:latin typeface="Roboto Mono"/>
              </a:rPr>
              <a:t>-public-</a:t>
            </a:r>
            <a:r>
              <a:rPr lang="en-GB" b="0" dirty="0" err="1">
                <a:solidFill>
                  <a:srgbClr val="0D904F"/>
                </a:solidFill>
                <a:effectLst/>
                <a:latin typeface="Roboto Mono"/>
              </a:rPr>
              <a:t>data.austin_bikeshare.bikeshare_stations</a:t>
            </a:r>
            <a:r>
              <a:rPr lang="en-GB" b="0" dirty="0">
                <a:solidFill>
                  <a:srgbClr val="0D904F"/>
                </a:solidFill>
                <a:effectLst/>
                <a:latin typeface="Roboto Mono"/>
              </a:rPr>
              <a:t>`</a:t>
            </a:r>
            <a:r>
              <a:rPr lang="en-GB" b="0" dirty="0">
                <a:solidFill>
                  <a:srgbClr val="37474F"/>
                </a:solidFill>
                <a:effectLst/>
                <a:latin typeface="Roboto Mono"/>
              </a:rPr>
              <a:t>)</a:t>
            </a:r>
            <a:endParaRPr lang="en-GB" b="0" dirty="0">
              <a:solidFill>
                <a:srgbClr val="000000"/>
              </a:solidFill>
              <a:effectLst/>
              <a:latin typeface="Roboto Mono"/>
            </a:endParaRPr>
          </a:p>
          <a:p>
            <a:r>
              <a:rPr lang="en-GB" b="0" dirty="0">
                <a:solidFill>
                  <a:srgbClr val="3367D6"/>
                </a:solidFill>
                <a:effectLst/>
                <a:latin typeface="Roboto Mono"/>
              </a:rPr>
              <a:t>AS</a:t>
            </a:r>
            <a:r>
              <a:rPr lang="en-GB" b="0" dirty="0">
                <a:solidFill>
                  <a:srgbClr val="000000"/>
                </a:solidFill>
                <a:effectLst/>
                <a:latin typeface="Roboto Mono"/>
              </a:rPr>
              <a:t> b</a:t>
            </a:r>
          </a:p>
          <a:p>
            <a:r>
              <a:rPr lang="en-GB" b="0" dirty="0">
                <a:solidFill>
                  <a:srgbClr val="3367D6"/>
                </a:solidFill>
                <a:effectLst/>
                <a:latin typeface="Roboto Mono"/>
              </a:rPr>
              <a:t>ON</a:t>
            </a:r>
            <a:r>
              <a:rPr lang="en-GB" b="0" dirty="0">
                <a:solidFill>
                  <a:srgbClr val="000000"/>
                </a:solidFill>
                <a:effectLst/>
                <a:latin typeface="Roboto Mono"/>
              </a:rPr>
              <a:t> </a:t>
            </a:r>
            <a:r>
              <a:rPr lang="en-GB" b="0" dirty="0" err="1">
                <a:solidFill>
                  <a:srgbClr val="000000"/>
                </a:solidFill>
                <a:effectLst/>
                <a:latin typeface="Roboto Mono"/>
              </a:rPr>
              <a:t>a.</a:t>
            </a:r>
            <a:r>
              <a:rPr lang="en-GB" b="0" dirty="0" err="1">
                <a:solidFill>
                  <a:srgbClr val="800000"/>
                </a:solidFill>
                <a:effectLst/>
                <a:latin typeface="Roboto Mono"/>
              </a:rPr>
              <a:t>start_station_id</a:t>
            </a:r>
            <a:r>
              <a:rPr lang="en-GB" b="0" dirty="0">
                <a:solidFill>
                  <a:srgbClr val="000000"/>
                </a:solidFill>
                <a:effectLst/>
                <a:latin typeface="Roboto Mono"/>
              </a:rPr>
              <a:t>=</a:t>
            </a:r>
            <a:r>
              <a:rPr lang="en-GB" b="0" dirty="0" err="1">
                <a:solidFill>
                  <a:srgbClr val="000000"/>
                </a:solidFill>
                <a:effectLst/>
                <a:latin typeface="Roboto Mono"/>
              </a:rPr>
              <a:t>b.station_id</a:t>
            </a:r>
            <a:r>
              <a:rPr lang="en-GB" b="0" dirty="0">
                <a:solidFill>
                  <a:srgbClr val="37474F"/>
                </a:solidFill>
                <a:effectLst/>
                <a:latin typeface="Roboto Mono"/>
              </a:rPr>
              <a:t>)</a:t>
            </a:r>
            <a:endParaRPr lang="en-GB" b="0" dirty="0">
              <a:solidFill>
                <a:srgbClr val="000000"/>
              </a:solidFill>
              <a:effectLst/>
              <a:latin typeface="Roboto Mono"/>
            </a:endParaRPr>
          </a:p>
          <a:p>
            <a:r>
              <a:rPr lang="en-GB" b="0" dirty="0">
                <a:solidFill>
                  <a:srgbClr val="3367D6"/>
                </a:solidFill>
                <a:effectLst/>
                <a:latin typeface="Roboto Mono"/>
              </a:rPr>
              <a:t>as</a:t>
            </a:r>
            <a:r>
              <a:rPr lang="en-GB" b="0" dirty="0">
                <a:solidFill>
                  <a:srgbClr val="000000"/>
                </a:solidFill>
                <a:effectLst/>
                <a:latin typeface="Roboto Mono"/>
              </a:rPr>
              <a:t> x</a:t>
            </a:r>
          </a:p>
          <a:p>
            <a:br>
              <a:rPr lang="en-GB" b="0" dirty="0">
                <a:solidFill>
                  <a:srgbClr val="000000"/>
                </a:solidFill>
                <a:effectLst/>
                <a:latin typeface="Roboto Mono"/>
              </a:rPr>
            </a:br>
            <a:r>
              <a:rPr lang="en-GB" b="0" dirty="0">
                <a:solidFill>
                  <a:srgbClr val="3367D6"/>
                </a:solidFill>
                <a:effectLst/>
                <a:latin typeface="Roboto Mono"/>
              </a:rPr>
              <a:t>INNER</a:t>
            </a:r>
            <a:r>
              <a:rPr lang="en-GB" b="0" dirty="0">
                <a:solidFill>
                  <a:srgbClr val="000000"/>
                </a:solidFill>
                <a:effectLst/>
                <a:latin typeface="Roboto Mono"/>
              </a:rPr>
              <a:t> </a:t>
            </a:r>
            <a:r>
              <a:rPr lang="en-GB" b="0" dirty="0">
                <a:solidFill>
                  <a:srgbClr val="3367D6"/>
                </a:solidFill>
                <a:effectLst/>
                <a:latin typeface="Roboto Mono"/>
              </a:rPr>
              <a:t>JOIN</a:t>
            </a:r>
            <a:endParaRPr lang="en-GB" b="0" dirty="0">
              <a:solidFill>
                <a:srgbClr val="000000"/>
              </a:solidFill>
              <a:effectLst/>
              <a:latin typeface="Roboto Mono"/>
            </a:endParaRPr>
          </a:p>
          <a:p>
            <a:br>
              <a:rPr lang="en-GB" b="0" dirty="0">
                <a:solidFill>
                  <a:srgbClr val="000000"/>
                </a:solidFill>
                <a:effectLst/>
                <a:latin typeface="Roboto Mono"/>
              </a:rPr>
            </a:br>
            <a:r>
              <a:rPr lang="en-GB" b="0" dirty="0">
                <a:solidFill>
                  <a:srgbClr val="37474F"/>
                </a:solidFill>
                <a:effectLst/>
                <a:latin typeface="Roboto Mono"/>
              </a:rPr>
              <a:t>(</a:t>
            </a:r>
            <a:r>
              <a:rPr lang="en-GB" b="0" dirty="0">
                <a:solidFill>
                  <a:srgbClr val="3367D6"/>
                </a:solidFill>
                <a:effectLst/>
                <a:latin typeface="Roboto Mono"/>
              </a:rPr>
              <a:t>SELECT</a:t>
            </a:r>
            <a:r>
              <a:rPr lang="en-GB" b="0" dirty="0">
                <a:solidFill>
                  <a:srgbClr val="000000"/>
                </a:solidFill>
                <a:effectLst/>
                <a:latin typeface="Roboto Mono"/>
              </a:rPr>
              <a:t> </a:t>
            </a:r>
            <a:r>
              <a:rPr lang="en-GB" b="0" dirty="0" err="1">
                <a:solidFill>
                  <a:srgbClr val="000000"/>
                </a:solidFill>
                <a:effectLst/>
                <a:latin typeface="Roboto Mono"/>
              </a:rPr>
              <a:t>council_district</a:t>
            </a:r>
            <a:r>
              <a:rPr lang="en-GB" b="0" dirty="0">
                <a:solidFill>
                  <a:srgbClr val="000000"/>
                </a:solidFill>
                <a:effectLst/>
                <a:latin typeface="Roboto Mono"/>
              </a:rPr>
              <a:t> </a:t>
            </a:r>
            <a:r>
              <a:rPr lang="en-GB" b="0" dirty="0">
                <a:solidFill>
                  <a:srgbClr val="3367D6"/>
                </a:solidFill>
                <a:effectLst/>
                <a:latin typeface="Roboto Mono"/>
              </a:rPr>
              <a:t>as</a:t>
            </a:r>
            <a:r>
              <a:rPr lang="en-GB" b="0" dirty="0">
                <a:solidFill>
                  <a:srgbClr val="000000"/>
                </a:solidFill>
                <a:effectLst/>
                <a:latin typeface="Roboto Mono"/>
              </a:rPr>
              <a:t> </a:t>
            </a:r>
            <a:r>
              <a:rPr lang="en-GB" b="0" dirty="0" err="1">
                <a:solidFill>
                  <a:srgbClr val="000000"/>
                </a:solidFill>
                <a:effectLst/>
                <a:latin typeface="Roboto Mono"/>
              </a:rPr>
              <a:t>councildistrictend</a:t>
            </a:r>
            <a:r>
              <a:rPr lang="en-GB" b="0" dirty="0">
                <a:solidFill>
                  <a:srgbClr val="000000"/>
                </a:solidFill>
                <a:effectLst/>
                <a:latin typeface="Roboto Mono"/>
              </a:rPr>
              <a:t>, </a:t>
            </a:r>
            <a:r>
              <a:rPr lang="en-GB" b="0" dirty="0" err="1">
                <a:solidFill>
                  <a:srgbClr val="000000"/>
                </a:solidFill>
                <a:effectLst/>
                <a:latin typeface="Roboto Mono"/>
              </a:rPr>
              <a:t>end_station_id</a:t>
            </a:r>
            <a:r>
              <a:rPr lang="en-GB" b="0" dirty="0">
                <a:solidFill>
                  <a:srgbClr val="000000"/>
                </a:solidFill>
                <a:effectLst/>
                <a:latin typeface="Roboto Mono"/>
              </a:rPr>
              <a:t>, tripid1</a:t>
            </a:r>
          </a:p>
          <a:p>
            <a:r>
              <a:rPr lang="en-GB" b="0" dirty="0">
                <a:solidFill>
                  <a:srgbClr val="3367D6"/>
                </a:solidFill>
                <a:effectLst/>
                <a:latin typeface="Roboto Mono"/>
              </a:rPr>
              <a:t>FROM</a:t>
            </a:r>
            <a:endParaRPr lang="en-GB" b="0" dirty="0">
              <a:solidFill>
                <a:srgbClr val="000000"/>
              </a:solidFill>
              <a:effectLst/>
              <a:latin typeface="Roboto Mono"/>
            </a:endParaRPr>
          </a:p>
          <a:p>
            <a:r>
              <a:rPr lang="en-GB" b="0" dirty="0">
                <a:solidFill>
                  <a:srgbClr val="37474F"/>
                </a:solidFill>
                <a:effectLst/>
                <a:latin typeface="Roboto Mono"/>
              </a:rPr>
              <a:t>(</a:t>
            </a:r>
            <a:r>
              <a:rPr lang="en-GB" b="0" dirty="0">
                <a:solidFill>
                  <a:srgbClr val="3367D6"/>
                </a:solidFill>
                <a:effectLst/>
                <a:latin typeface="Roboto Mono"/>
              </a:rPr>
              <a:t>SELECT</a:t>
            </a:r>
            <a:r>
              <a:rPr lang="en-GB" b="0" dirty="0">
                <a:solidFill>
                  <a:srgbClr val="000000"/>
                </a:solidFill>
                <a:effectLst/>
                <a:latin typeface="Roboto Mono"/>
              </a:rPr>
              <a:t> </a:t>
            </a:r>
            <a:r>
              <a:rPr lang="en-GB" b="0" dirty="0">
                <a:solidFill>
                  <a:srgbClr val="3367D6"/>
                </a:solidFill>
                <a:effectLst/>
                <a:latin typeface="Roboto Mono"/>
              </a:rPr>
              <a:t>DISTINCT</a:t>
            </a:r>
            <a:r>
              <a:rPr lang="en-GB" b="0" dirty="0">
                <a:solidFill>
                  <a:srgbClr val="000000"/>
                </a:solidFill>
                <a:effectLst/>
                <a:latin typeface="Roboto Mono"/>
              </a:rPr>
              <a:t> </a:t>
            </a:r>
            <a:r>
              <a:rPr lang="en-GB" b="0" dirty="0" err="1">
                <a:solidFill>
                  <a:srgbClr val="000000"/>
                </a:solidFill>
                <a:effectLst/>
                <a:latin typeface="Roboto Mono"/>
              </a:rPr>
              <a:t>trip_id</a:t>
            </a:r>
            <a:r>
              <a:rPr lang="en-GB" b="0" dirty="0">
                <a:solidFill>
                  <a:srgbClr val="000000"/>
                </a:solidFill>
                <a:effectLst/>
                <a:latin typeface="Roboto Mono"/>
              </a:rPr>
              <a:t> </a:t>
            </a:r>
            <a:r>
              <a:rPr lang="en-GB" b="0" dirty="0">
                <a:solidFill>
                  <a:srgbClr val="3367D6"/>
                </a:solidFill>
                <a:effectLst/>
                <a:latin typeface="Roboto Mono"/>
              </a:rPr>
              <a:t>AS</a:t>
            </a:r>
            <a:r>
              <a:rPr lang="en-GB" b="0" dirty="0">
                <a:solidFill>
                  <a:srgbClr val="000000"/>
                </a:solidFill>
                <a:effectLst/>
                <a:latin typeface="Roboto Mono"/>
              </a:rPr>
              <a:t> tripid1, </a:t>
            </a:r>
            <a:r>
              <a:rPr lang="en-GB" b="0" dirty="0">
                <a:solidFill>
                  <a:srgbClr val="3367D6"/>
                </a:solidFill>
                <a:effectLst/>
                <a:latin typeface="Roboto Mono"/>
              </a:rPr>
              <a:t>SAFE_CAST</a:t>
            </a:r>
            <a:r>
              <a:rPr lang="en-GB" b="0" dirty="0">
                <a:solidFill>
                  <a:srgbClr val="37474F"/>
                </a:solidFill>
                <a:effectLst/>
                <a:latin typeface="Roboto Mono"/>
              </a:rPr>
              <a:t>(</a:t>
            </a:r>
            <a:r>
              <a:rPr lang="en-GB" b="0" dirty="0" err="1">
                <a:solidFill>
                  <a:srgbClr val="000000"/>
                </a:solidFill>
                <a:effectLst/>
                <a:latin typeface="Roboto Mono"/>
              </a:rPr>
              <a:t>end_station_id</a:t>
            </a:r>
            <a:r>
              <a:rPr lang="en-GB" b="0" dirty="0">
                <a:solidFill>
                  <a:srgbClr val="000000"/>
                </a:solidFill>
                <a:effectLst/>
                <a:latin typeface="Roboto Mono"/>
              </a:rPr>
              <a:t> </a:t>
            </a:r>
            <a:r>
              <a:rPr lang="en-GB" b="0" dirty="0">
                <a:solidFill>
                  <a:srgbClr val="3367D6"/>
                </a:solidFill>
                <a:effectLst/>
                <a:latin typeface="Roboto Mono"/>
              </a:rPr>
              <a:t>as</a:t>
            </a:r>
            <a:r>
              <a:rPr lang="en-GB" b="0" dirty="0">
                <a:solidFill>
                  <a:srgbClr val="000000"/>
                </a:solidFill>
                <a:effectLst/>
                <a:latin typeface="Roboto Mono"/>
              </a:rPr>
              <a:t> int64</a:t>
            </a:r>
            <a:r>
              <a:rPr lang="en-GB" b="0" dirty="0">
                <a:solidFill>
                  <a:srgbClr val="37474F"/>
                </a:solidFill>
                <a:effectLst/>
                <a:latin typeface="Roboto Mono"/>
              </a:rPr>
              <a:t>)</a:t>
            </a:r>
            <a:r>
              <a:rPr lang="en-GB" b="0" dirty="0">
                <a:solidFill>
                  <a:srgbClr val="000000"/>
                </a:solidFill>
                <a:effectLst/>
                <a:latin typeface="Roboto Mono"/>
              </a:rPr>
              <a:t> </a:t>
            </a:r>
            <a:r>
              <a:rPr lang="en-GB" b="0" dirty="0">
                <a:solidFill>
                  <a:srgbClr val="3367D6"/>
                </a:solidFill>
                <a:effectLst/>
                <a:latin typeface="Roboto Mono"/>
              </a:rPr>
              <a:t>as</a:t>
            </a:r>
            <a:r>
              <a:rPr lang="en-GB" b="0" dirty="0">
                <a:solidFill>
                  <a:srgbClr val="000000"/>
                </a:solidFill>
                <a:effectLst/>
                <a:latin typeface="Roboto Mono"/>
              </a:rPr>
              <a:t> </a:t>
            </a:r>
            <a:r>
              <a:rPr lang="en-GB" b="0" dirty="0" err="1">
                <a:solidFill>
                  <a:srgbClr val="000000"/>
                </a:solidFill>
                <a:effectLst/>
                <a:latin typeface="Roboto Mono"/>
              </a:rPr>
              <a:t>end_station_id</a:t>
            </a:r>
            <a:r>
              <a:rPr lang="en-GB" b="0" dirty="0">
                <a:solidFill>
                  <a:srgbClr val="000000"/>
                </a:solidFill>
                <a:effectLst/>
                <a:latin typeface="Roboto Mono"/>
              </a:rPr>
              <a:t> </a:t>
            </a:r>
            <a:r>
              <a:rPr lang="en-GB" b="0" dirty="0">
                <a:solidFill>
                  <a:srgbClr val="3367D6"/>
                </a:solidFill>
                <a:effectLst/>
                <a:latin typeface="Roboto Mono"/>
              </a:rPr>
              <a:t>FROM</a:t>
            </a:r>
            <a:r>
              <a:rPr lang="en-GB" b="0" dirty="0">
                <a:solidFill>
                  <a:srgbClr val="000000"/>
                </a:solidFill>
                <a:effectLst/>
                <a:latin typeface="Roboto Mono"/>
              </a:rPr>
              <a:t> </a:t>
            </a:r>
            <a:r>
              <a:rPr lang="en-GB" b="0" dirty="0">
                <a:solidFill>
                  <a:srgbClr val="0D904F"/>
                </a:solidFill>
                <a:effectLst/>
                <a:latin typeface="Roboto Mono"/>
              </a:rPr>
              <a:t>`</a:t>
            </a:r>
            <a:r>
              <a:rPr lang="en-GB" b="0" dirty="0" err="1">
                <a:solidFill>
                  <a:srgbClr val="0D904F"/>
                </a:solidFill>
                <a:effectLst/>
                <a:latin typeface="Roboto Mono"/>
              </a:rPr>
              <a:t>bigquery</a:t>
            </a:r>
            <a:r>
              <a:rPr lang="en-GB" b="0" dirty="0">
                <a:solidFill>
                  <a:srgbClr val="0D904F"/>
                </a:solidFill>
                <a:effectLst/>
                <a:latin typeface="Roboto Mono"/>
              </a:rPr>
              <a:t>-public-</a:t>
            </a:r>
            <a:r>
              <a:rPr lang="en-GB" b="0" dirty="0" err="1">
                <a:solidFill>
                  <a:srgbClr val="0D904F"/>
                </a:solidFill>
                <a:effectLst/>
                <a:latin typeface="Roboto Mono"/>
              </a:rPr>
              <a:t>data.austin_bikeshare.bikeshare_trips</a:t>
            </a:r>
            <a:r>
              <a:rPr lang="en-GB" b="0" dirty="0">
                <a:solidFill>
                  <a:srgbClr val="0D904F"/>
                </a:solidFill>
                <a:effectLst/>
                <a:latin typeface="Roboto Mono"/>
              </a:rPr>
              <a:t>`</a:t>
            </a:r>
            <a:endParaRPr lang="en-GB" b="0" dirty="0">
              <a:solidFill>
                <a:srgbClr val="000000"/>
              </a:solidFill>
              <a:effectLst/>
              <a:latin typeface="Roboto Mono"/>
            </a:endParaRPr>
          </a:p>
          <a:p>
            <a:r>
              <a:rPr lang="en-GB" b="0" dirty="0">
                <a:solidFill>
                  <a:srgbClr val="37474F"/>
                </a:solidFill>
                <a:effectLst/>
                <a:latin typeface="Roboto Mono"/>
              </a:rPr>
              <a:t>)</a:t>
            </a:r>
            <a:r>
              <a:rPr lang="en-GB" b="0" dirty="0">
                <a:solidFill>
                  <a:srgbClr val="000000"/>
                </a:solidFill>
                <a:effectLst/>
                <a:latin typeface="Roboto Mono"/>
              </a:rPr>
              <a:t> </a:t>
            </a:r>
            <a:r>
              <a:rPr lang="en-GB" b="0" dirty="0">
                <a:solidFill>
                  <a:srgbClr val="3367D6"/>
                </a:solidFill>
                <a:effectLst/>
                <a:latin typeface="Roboto Mono"/>
              </a:rPr>
              <a:t>AS</a:t>
            </a:r>
            <a:r>
              <a:rPr lang="en-GB" b="0" dirty="0">
                <a:solidFill>
                  <a:srgbClr val="000000"/>
                </a:solidFill>
                <a:effectLst/>
                <a:latin typeface="Roboto Mono"/>
              </a:rPr>
              <a:t> a</a:t>
            </a:r>
          </a:p>
          <a:p>
            <a:r>
              <a:rPr lang="en-GB" b="0" dirty="0">
                <a:solidFill>
                  <a:srgbClr val="3367D6"/>
                </a:solidFill>
                <a:effectLst/>
                <a:latin typeface="Roboto Mono"/>
              </a:rPr>
              <a:t>INNER</a:t>
            </a:r>
            <a:r>
              <a:rPr lang="en-GB" b="0" dirty="0">
                <a:solidFill>
                  <a:srgbClr val="000000"/>
                </a:solidFill>
                <a:effectLst/>
                <a:latin typeface="Roboto Mono"/>
              </a:rPr>
              <a:t> </a:t>
            </a:r>
            <a:r>
              <a:rPr lang="en-GB" b="0" dirty="0">
                <a:solidFill>
                  <a:srgbClr val="3367D6"/>
                </a:solidFill>
                <a:effectLst/>
                <a:latin typeface="Roboto Mono"/>
              </a:rPr>
              <a:t>JOIN</a:t>
            </a:r>
            <a:r>
              <a:rPr lang="en-GB" b="0" dirty="0">
                <a:solidFill>
                  <a:srgbClr val="000000"/>
                </a:solidFill>
                <a:effectLst/>
                <a:latin typeface="Roboto Mono"/>
              </a:rPr>
              <a:t> </a:t>
            </a:r>
          </a:p>
          <a:p>
            <a:r>
              <a:rPr lang="en-GB" b="0" dirty="0">
                <a:solidFill>
                  <a:srgbClr val="37474F"/>
                </a:solidFill>
                <a:effectLst/>
                <a:latin typeface="Roboto Mono"/>
              </a:rPr>
              <a:t>(</a:t>
            </a:r>
            <a:r>
              <a:rPr lang="en-GB" b="0" dirty="0">
                <a:solidFill>
                  <a:srgbClr val="3367D6"/>
                </a:solidFill>
                <a:effectLst/>
                <a:latin typeface="Roboto Mono"/>
              </a:rPr>
              <a:t>SELECT</a:t>
            </a:r>
            <a:r>
              <a:rPr lang="en-GB" b="0" dirty="0">
                <a:solidFill>
                  <a:srgbClr val="000000"/>
                </a:solidFill>
                <a:effectLst/>
                <a:latin typeface="Roboto Mono"/>
              </a:rPr>
              <a:t> </a:t>
            </a:r>
            <a:r>
              <a:rPr lang="en-GB" b="0" dirty="0">
                <a:solidFill>
                  <a:srgbClr val="3367D6"/>
                </a:solidFill>
                <a:effectLst/>
                <a:latin typeface="Roboto Mono"/>
              </a:rPr>
              <a:t>DISTINCT</a:t>
            </a:r>
            <a:r>
              <a:rPr lang="en-GB" b="0" dirty="0">
                <a:solidFill>
                  <a:srgbClr val="000000"/>
                </a:solidFill>
                <a:effectLst/>
                <a:latin typeface="Roboto Mono"/>
              </a:rPr>
              <a:t> </a:t>
            </a:r>
            <a:r>
              <a:rPr lang="en-GB" b="0" dirty="0" err="1">
                <a:solidFill>
                  <a:srgbClr val="000000"/>
                </a:solidFill>
                <a:effectLst/>
                <a:latin typeface="Roboto Mono"/>
              </a:rPr>
              <a:t>station_id</a:t>
            </a:r>
            <a:r>
              <a:rPr lang="en-GB" b="0" dirty="0">
                <a:solidFill>
                  <a:srgbClr val="000000"/>
                </a:solidFill>
                <a:effectLst/>
                <a:latin typeface="Roboto Mono"/>
              </a:rPr>
              <a:t>, </a:t>
            </a:r>
            <a:r>
              <a:rPr lang="en-GB" b="0" dirty="0" err="1">
                <a:solidFill>
                  <a:srgbClr val="000000"/>
                </a:solidFill>
                <a:effectLst/>
                <a:latin typeface="Roboto Mono"/>
              </a:rPr>
              <a:t>council_district</a:t>
            </a:r>
            <a:r>
              <a:rPr lang="en-GB" b="0" dirty="0">
                <a:solidFill>
                  <a:srgbClr val="000000"/>
                </a:solidFill>
                <a:effectLst/>
                <a:latin typeface="Roboto Mono"/>
              </a:rPr>
              <a:t> </a:t>
            </a:r>
            <a:r>
              <a:rPr lang="en-GB" b="0" dirty="0">
                <a:solidFill>
                  <a:srgbClr val="3367D6"/>
                </a:solidFill>
                <a:effectLst/>
                <a:latin typeface="Roboto Mono"/>
              </a:rPr>
              <a:t>FROM</a:t>
            </a:r>
            <a:r>
              <a:rPr lang="en-GB" b="0" dirty="0">
                <a:solidFill>
                  <a:srgbClr val="000000"/>
                </a:solidFill>
                <a:effectLst/>
                <a:latin typeface="Roboto Mono"/>
              </a:rPr>
              <a:t> </a:t>
            </a:r>
            <a:r>
              <a:rPr lang="en-GB" b="0" dirty="0">
                <a:solidFill>
                  <a:srgbClr val="0D904F"/>
                </a:solidFill>
                <a:effectLst/>
                <a:latin typeface="Roboto Mono"/>
              </a:rPr>
              <a:t>`</a:t>
            </a:r>
            <a:r>
              <a:rPr lang="en-GB" b="0" dirty="0" err="1">
                <a:solidFill>
                  <a:srgbClr val="0D904F"/>
                </a:solidFill>
                <a:effectLst/>
                <a:latin typeface="Roboto Mono"/>
              </a:rPr>
              <a:t>bigquery</a:t>
            </a:r>
            <a:r>
              <a:rPr lang="en-GB" b="0" dirty="0">
                <a:solidFill>
                  <a:srgbClr val="0D904F"/>
                </a:solidFill>
                <a:effectLst/>
                <a:latin typeface="Roboto Mono"/>
              </a:rPr>
              <a:t>-public-</a:t>
            </a:r>
            <a:r>
              <a:rPr lang="en-GB" b="0" dirty="0" err="1">
                <a:solidFill>
                  <a:srgbClr val="0D904F"/>
                </a:solidFill>
                <a:effectLst/>
                <a:latin typeface="Roboto Mono"/>
              </a:rPr>
              <a:t>data.austin_bikeshare.bikeshare_stations</a:t>
            </a:r>
            <a:r>
              <a:rPr lang="en-GB" b="0" dirty="0">
                <a:solidFill>
                  <a:srgbClr val="0D904F"/>
                </a:solidFill>
                <a:effectLst/>
                <a:latin typeface="Roboto Mono"/>
              </a:rPr>
              <a:t>`</a:t>
            </a:r>
            <a:r>
              <a:rPr lang="en-GB" b="0" dirty="0">
                <a:solidFill>
                  <a:srgbClr val="37474F"/>
                </a:solidFill>
                <a:effectLst/>
                <a:latin typeface="Roboto Mono"/>
              </a:rPr>
              <a:t>)</a:t>
            </a:r>
            <a:endParaRPr lang="en-GB" b="0" dirty="0">
              <a:solidFill>
                <a:srgbClr val="000000"/>
              </a:solidFill>
              <a:effectLst/>
              <a:latin typeface="Roboto Mono"/>
            </a:endParaRPr>
          </a:p>
          <a:p>
            <a:r>
              <a:rPr lang="en-GB" b="0" dirty="0">
                <a:solidFill>
                  <a:srgbClr val="3367D6"/>
                </a:solidFill>
                <a:effectLst/>
                <a:latin typeface="Roboto Mono"/>
              </a:rPr>
              <a:t>AS</a:t>
            </a:r>
            <a:r>
              <a:rPr lang="en-GB" b="0" dirty="0">
                <a:solidFill>
                  <a:srgbClr val="000000"/>
                </a:solidFill>
                <a:effectLst/>
                <a:latin typeface="Roboto Mono"/>
              </a:rPr>
              <a:t> b</a:t>
            </a:r>
          </a:p>
          <a:p>
            <a:r>
              <a:rPr lang="en-GB" b="0" dirty="0">
                <a:solidFill>
                  <a:srgbClr val="3367D6"/>
                </a:solidFill>
                <a:effectLst/>
                <a:latin typeface="Roboto Mono"/>
              </a:rPr>
              <a:t>ON</a:t>
            </a:r>
            <a:r>
              <a:rPr lang="en-GB" b="0" dirty="0">
                <a:solidFill>
                  <a:srgbClr val="000000"/>
                </a:solidFill>
                <a:effectLst/>
                <a:latin typeface="Roboto Mono"/>
              </a:rPr>
              <a:t> </a:t>
            </a:r>
            <a:r>
              <a:rPr lang="en-GB" b="0" dirty="0" err="1">
                <a:solidFill>
                  <a:srgbClr val="000000"/>
                </a:solidFill>
                <a:effectLst/>
                <a:latin typeface="Roboto Mono"/>
              </a:rPr>
              <a:t>a.</a:t>
            </a:r>
            <a:r>
              <a:rPr lang="en-GB" b="0" dirty="0" err="1">
                <a:solidFill>
                  <a:srgbClr val="800000"/>
                </a:solidFill>
                <a:effectLst/>
                <a:latin typeface="Roboto Mono"/>
              </a:rPr>
              <a:t>end_station_id</a:t>
            </a:r>
            <a:r>
              <a:rPr lang="en-GB" b="0" dirty="0">
                <a:solidFill>
                  <a:srgbClr val="000000"/>
                </a:solidFill>
                <a:effectLst/>
                <a:latin typeface="Roboto Mono"/>
              </a:rPr>
              <a:t>=</a:t>
            </a:r>
            <a:r>
              <a:rPr lang="en-GB" b="0" dirty="0" err="1">
                <a:solidFill>
                  <a:srgbClr val="000000"/>
                </a:solidFill>
                <a:effectLst/>
                <a:latin typeface="Roboto Mono"/>
              </a:rPr>
              <a:t>b.station_id</a:t>
            </a:r>
            <a:r>
              <a:rPr lang="en-GB" b="0" dirty="0">
                <a:solidFill>
                  <a:srgbClr val="37474F"/>
                </a:solidFill>
                <a:effectLst/>
                <a:latin typeface="Roboto Mono"/>
              </a:rPr>
              <a:t>)</a:t>
            </a:r>
            <a:endParaRPr lang="en-GB" b="0" dirty="0">
              <a:solidFill>
                <a:srgbClr val="000000"/>
              </a:solidFill>
              <a:effectLst/>
              <a:latin typeface="Roboto Mono"/>
            </a:endParaRPr>
          </a:p>
          <a:p>
            <a:r>
              <a:rPr lang="en-GB" b="0" dirty="0">
                <a:solidFill>
                  <a:srgbClr val="3367D6"/>
                </a:solidFill>
                <a:effectLst/>
                <a:latin typeface="Roboto Mono"/>
              </a:rPr>
              <a:t>as</a:t>
            </a:r>
            <a:r>
              <a:rPr lang="en-GB" b="0" dirty="0">
                <a:solidFill>
                  <a:srgbClr val="000000"/>
                </a:solidFill>
                <a:effectLst/>
                <a:latin typeface="Roboto Mono"/>
              </a:rPr>
              <a:t> y</a:t>
            </a:r>
          </a:p>
          <a:p>
            <a:br>
              <a:rPr lang="en-GB" b="0" dirty="0">
                <a:solidFill>
                  <a:srgbClr val="000000"/>
                </a:solidFill>
                <a:effectLst/>
                <a:latin typeface="Roboto Mono"/>
              </a:rPr>
            </a:br>
            <a:endParaRPr lang="en-GB" b="0" dirty="0">
              <a:solidFill>
                <a:srgbClr val="000000"/>
              </a:solidFill>
              <a:effectLst/>
              <a:latin typeface="Roboto Mono"/>
            </a:endParaRPr>
          </a:p>
          <a:p>
            <a:r>
              <a:rPr lang="en-GB" b="0" dirty="0">
                <a:solidFill>
                  <a:srgbClr val="3367D6"/>
                </a:solidFill>
                <a:effectLst/>
                <a:latin typeface="Roboto Mono"/>
              </a:rPr>
              <a:t>ON</a:t>
            </a:r>
            <a:r>
              <a:rPr lang="en-GB" b="0" dirty="0">
                <a:solidFill>
                  <a:srgbClr val="000000"/>
                </a:solidFill>
                <a:effectLst/>
                <a:latin typeface="Roboto Mono"/>
              </a:rPr>
              <a:t> </a:t>
            </a:r>
            <a:r>
              <a:rPr lang="en-GB" b="0" dirty="0" err="1">
                <a:solidFill>
                  <a:srgbClr val="000000"/>
                </a:solidFill>
                <a:effectLst/>
                <a:latin typeface="Roboto Mono"/>
              </a:rPr>
              <a:t>x.</a:t>
            </a:r>
            <a:r>
              <a:rPr lang="en-GB" b="0" dirty="0" err="1">
                <a:solidFill>
                  <a:srgbClr val="800000"/>
                </a:solidFill>
                <a:effectLst/>
                <a:latin typeface="Roboto Mono"/>
              </a:rPr>
              <a:t>tripid</a:t>
            </a:r>
            <a:r>
              <a:rPr lang="en-GB" b="0" dirty="0">
                <a:solidFill>
                  <a:srgbClr val="000000"/>
                </a:solidFill>
                <a:effectLst/>
                <a:latin typeface="Roboto Mono"/>
              </a:rPr>
              <a:t>=y.tripid1</a:t>
            </a:r>
          </a:p>
          <a:p>
            <a:br>
              <a:rPr lang="en-GB" b="0" dirty="0">
                <a:solidFill>
                  <a:srgbClr val="000000"/>
                </a:solidFill>
                <a:effectLst/>
                <a:latin typeface="Roboto Mono"/>
              </a:rPr>
            </a:br>
            <a:r>
              <a:rPr lang="en-GB" b="0" dirty="0">
                <a:solidFill>
                  <a:srgbClr val="3367D6"/>
                </a:solidFill>
                <a:effectLst/>
                <a:latin typeface="Roboto Mono"/>
              </a:rPr>
              <a:t>GROUP</a:t>
            </a:r>
            <a:r>
              <a:rPr lang="en-GB" b="0" dirty="0">
                <a:solidFill>
                  <a:srgbClr val="000000"/>
                </a:solidFill>
                <a:effectLst/>
                <a:latin typeface="Roboto Mono"/>
              </a:rPr>
              <a:t> </a:t>
            </a:r>
            <a:r>
              <a:rPr lang="en-GB" b="0" dirty="0">
                <a:solidFill>
                  <a:srgbClr val="3367D6"/>
                </a:solidFill>
                <a:effectLst/>
                <a:latin typeface="Roboto Mono"/>
              </a:rPr>
              <a:t>BY</a:t>
            </a:r>
            <a:r>
              <a:rPr lang="en-GB" b="0" dirty="0">
                <a:solidFill>
                  <a:srgbClr val="000000"/>
                </a:solidFill>
                <a:effectLst/>
                <a:latin typeface="Roboto Mono"/>
              </a:rPr>
              <a:t> </a:t>
            </a:r>
            <a:r>
              <a:rPr lang="en-GB" b="0" dirty="0" err="1">
                <a:solidFill>
                  <a:srgbClr val="000000"/>
                </a:solidFill>
                <a:effectLst/>
                <a:latin typeface="Roboto Mono"/>
              </a:rPr>
              <a:t>councildistrictstart</a:t>
            </a:r>
            <a:r>
              <a:rPr lang="en-GB" b="0" dirty="0">
                <a:solidFill>
                  <a:srgbClr val="000000"/>
                </a:solidFill>
                <a:effectLst/>
                <a:latin typeface="Roboto Mono"/>
              </a:rPr>
              <a:t>, </a:t>
            </a:r>
            <a:r>
              <a:rPr lang="en-GB" b="0" dirty="0" err="1">
                <a:solidFill>
                  <a:srgbClr val="000000"/>
                </a:solidFill>
                <a:effectLst/>
                <a:latin typeface="Roboto Mono"/>
              </a:rPr>
              <a:t>councildistrictend</a:t>
            </a:r>
            <a:endParaRPr lang="en-GB" b="0" dirty="0">
              <a:solidFill>
                <a:srgbClr val="000000"/>
              </a:solidFill>
              <a:effectLst/>
              <a:latin typeface="Roboto Mono"/>
            </a:endParaRPr>
          </a:p>
          <a:p>
            <a:r>
              <a:rPr lang="en-GB" b="0" dirty="0">
                <a:solidFill>
                  <a:srgbClr val="3367D6"/>
                </a:solidFill>
                <a:effectLst/>
                <a:latin typeface="Roboto Mono"/>
              </a:rPr>
              <a:t>ORDER</a:t>
            </a:r>
            <a:r>
              <a:rPr lang="en-GB" b="0" dirty="0">
                <a:solidFill>
                  <a:srgbClr val="000000"/>
                </a:solidFill>
                <a:effectLst/>
                <a:latin typeface="Roboto Mono"/>
              </a:rPr>
              <a:t> </a:t>
            </a:r>
            <a:r>
              <a:rPr lang="en-GB" b="0" dirty="0">
                <a:solidFill>
                  <a:srgbClr val="3367D6"/>
                </a:solidFill>
                <a:effectLst/>
                <a:latin typeface="Roboto Mono"/>
              </a:rPr>
              <a:t>BY</a:t>
            </a:r>
            <a:r>
              <a:rPr lang="en-GB" b="0" dirty="0">
                <a:solidFill>
                  <a:srgbClr val="000000"/>
                </a:solidFill>
                <a:effectLst/>
                <a:latin typeface="Roboto Mono"/>
              </a:rPr>
              <a:t> </a:t>
            </a:r>
            <a:r>
              <a:rPr lang="en-GB" b="0" dirty="0" err="1">
                <a:solidFill>
                  <a:srgbClr val="000000"/>
                </a:solidFill>
                <a:effectLst/>
                <a:latin typeface="Roboto Mono"/>
              </a:rPr>
              <a:t>numtrips</a:t>
            </a:r>
            <a:r>
              <a:rPr lang="en-GB" b="0" dirty="0">
                <a:solidFill>
                  <a:srgbClr val="000000"/>
                </a:solidFill>
                <a:effectLst/>
                <a:latin typeface="Roboto Mono"/>
              </a:rPr>
              <a:t> </a:t>
            </a:r>
            <a:r>
              <a:rPr lang="en-GB" b="0" dirty="0">
                <a:solidFill>
                  <a:srgbClr val="3367D6"/>
                </a:solidFill>
                <a:effectLst/>
                <a:latin typeface="Roboto Mono"/>
              </a:rPr>
              <a:t>DESC</a:t>
            </a:r>
            <a:endParaRPr lang="en-GB" b="0" dirty="0">
              <a:solidFill>
                <a:srgbClr val="000000"/>
              </a:solidFill>
              <a:effectLst/>
              <a:latin typeface="Roboto Mono"/>
            </a:endParaRPr>
          </a:p>
          <a:p>
            <a:endParaRPr lang="en-GB" dirty="0"/>
          </a:p>
        </p:txBody>
      </p:sp>
    </p:spTree>
    <p:extLst>
      <p:ext uri="{BB962C8B-B14F-4D97-AF65-F5344CB8AC3E}">
        <p14:creationId xmlns:p14="http://schemas.microsoft.com/office/powerpoint/2010/main" val="116909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092BC-FEC0-4BFD-9A6B-61F7D898247F}"/>
              </a:ext>
            </a:extLst>
          </p:cNvPr>
          <p:cNvSpPr>
            <a:spLocks noGrp="1"/>
          </p:cNvSpPr>
          <p:nvPr>
            <p:ph type="title"/>
          </p:nvPr>
        </p:nvSpPr>
        <p:spPr/>
        <p:txBody>
          <a:bodyPr/>
          <a:lstStyle/>
          <a:p>
            <a:r>
              <a:rPr lang="en-GB" dirty="0"/>
              <a:t>Q4 Continued</a:t>
            </a:r>
          </a:p>
        </p:txBody>
      </p:sp>
      <p:sp>
        <p:nvSpPr>
          <p:cNvPr id="3" name="Content Placeholder 2">
            <a:extLst>
              <a:ext uri="{FF2B5EF4-FFF2-40B4-BE49-F238E27FC236}">
                <a16:creationId xmlns:a16="http://schemas.microsoft.com/office/drawing/2014/main" id="{858D15A0-3345-4922-BFE5-C3772BAC4545}"/>
              </a:ext>
            </a:extLst>
          </p:cNvPr>
          <p:cNvSpPr>
            <a:spLocks noGrp="1"/>
          </p:cNvSpPr>
          <p:nvPr>
            <p:ph idx="1"/>
          </p:nvPr>
        </p:nvSpPr>
        <p:spPr/>
        <p:txBody>
          <a:bodyPr>
            <a:normAutofit fontScale="77500" lnSpcReduction="20000"/>
          </a:bodyPr>
          <a:lstStyle/>
          <a:p>
            <a:r>
              <a:rPr lang="en-GB" dirty="0"/>
              <a:t>Answer:</a:t>
            </a:r>
          </a:p>
          <a:p>
            <a:r>
              <a:rPr lang="en-GB" dirty="0" err="1"/>
              <a:t>councildistrictstart</a:t>
            </a:r>
            <a:r>
              <a:rPr lang="en-GB" dirty="0"/>
              <a:t>	</a:t>
            </a:r>
            <a:r>
              <a:rPr lang="en-GB" dirty="0" err="1"/>
              <a:t>councildistrictend</a:t>
            </a:r>
            <a:r>
              <a:rPr lang="en-GB" dirty="0"/>
              <a:t>	</a:t>
            </a:r>
            <a:r>
              <a:rPr lang="en-GB" dirty="0" err="1"/>
              <a:t>numtrips</a:t>
            </a:r>
            <a:endParaRPr lang="en-GB" dirty="0"/>
          </a:p>
          <a:p>
            <a:r>
              <a:rPr lang="en-GB" dirty="0"/>
              <a:t>9				9		817237</a:t>
            </a:r>
          </a:p>
          <a:p>
            <a:r>
              <a:rPr lang="en-GB" dirty="0"/>
              <a:t>1				9		58538</a:t>
            </a:r>
          </a:p>
          <a:p>
            <a:r>
              <a:rPr lang="en-GB" dirty="0"/>
              <a:t>9				1		51359</a:t>
            </a:r>
          </a:p>
          <a:p>
            <a:r>
              <a:rPr lang="en-GB" dirty="0"/>
              <a:t>9				5		46307</a:t>
            </a:r>
          </a:p>
          <a:p>
            <a:r>
              <a:rPr lang="en-GB" dirty="0"/>
              <a:t>3				9		45109</a:t>
            </a:r>
          </a:p>
          <a:p>
            <a:r>
              <a:rPr lang="en-GB" dirty="0"/>
              <a:t>5				9		45098</a:t>
            </a:r>
          </a:p>
          <a:p>
            <a:r>
              <a:rPr lang="en-GB" dirty="0"/>
              <a:t>9				3		44604</a:t>
            </a:r>
          </a:p>
          <a:p>
            <a:r>
              <a:rPr lang="en-GB" dirty="0"/>
              <a:t>3				3		34801</a:t>
            </a:r>
          </a:p>
          <a:p>
            <a:r>
              <a:rPr lang="en-GB" dirty="0"/>
              <a:t>1				1		26607</a:t>
            </a:r>
          </a:p>
          <a:p>
            <a:r>
              <a:rPr lang="en-GB" dirty="0"/>
              <a:t>5				5		24982</a:t>
            </a:r>
          </a:p>
        </p:txBody>
      </p:sp>
    </p:spTree>
    <p:extLst>
      <p:ext uri="{BB962C8B-B14F-4D97-AF65-F5344CB8AC3E}">
        <p14:creationId xmlns:p14="http://schemas.microsoft.com/office/powerpoint/2010/main" val="4189890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38EF7-15B0-4E4A-84F9-90E51C2E10E2}"/>
              </a:ext>
            </a:extLst>
          </p:cNvPr>
          <p:cNvSpPr>
            <a:spLocks noGrp="1"/>
          </p:cNvSpPr>
          <p:nvPr>
            <p:ph type="title"/>
          </p:nvPr>
        </p:nvSpPr>
        <p:spPr/>
        <p:txBody>
          <a:bodyPr/>
          <a:lstStyle/>
          <a:p>
            <a:r>
              <a:rPr lang="en-GB" dirty="0"/>
              <a:t>Investigation task</a:t>
            </a:r>
          </a:p>
        </p:txBody>
      </p:sp>
      <p:sp>
        <p:nvSpPr>
          <p:cNvPr id="3" name="Content Placeholder 2">
            <a:extLst>
              <a:ext uri="{FF2B5EF4-FFF2-40B4-BE49-F238E27FC236}">
                <a16:creationId xmlns:a16="http://schemas.microsoft.com/office/drawing/2014/main" id="{57205258-DD48-4959-B0D3-826C9E72CA9A}"/>
              </a:ext>
            </a:extLst>
          </p:cNvPr>
          <p:cNvSpPr>
            <a:spLocks noGrp="1"/>
          </p:cNvSpPr>
          <p:nvPr>
            <p:ph idx="1"/>
          </p:nvPr>
        </p:nvSpPr>
        <p:spPr/>
        <p:txBody>
          <a:bodyPr/>
          <a:lstStyle/>
          <a:p>
            <a:r>
              <a:rPr lang="en-GB" dirty="0"/>
              <a:t>We’ve had some complaints that users have had issues with their bikes and are unable to get the bike out of their docks.  This is shown in the data by the bike having the same start and end station as well as the duration being 0.  Can you investigate this issue to see under what scenarios are we experiencing a higher rate of this occurring.</a:t>
            </a:r>
          </a:p>
          <a:p>
            <a:endParaRPr lang="en-GB" dirty="0"/>
          </a:p>
          <a:p>
            <a:r>
              <a:rPr lang="en-GB" b="1" dirty="0"/>
              <a:t>Note</a:t>
            </a:r>
            <a:r>
              <a:rPr lang="en-GB" dirty="0"/>
              <a:t>; further analysis comparing faulty values to that of the original dataset was conducted by exporting results to google sheets i.e. faulty trips/original trips *100 to find number of faulty trips as a percentage of total trips.</a:t>
            </a:r>
          </a:p>
        </p:txBody>
      </p:sp>
    </p:spTree>
    <p:extLst>
      <p:ext uri="{BB962C8B-B14F-4D97-AF65-F5344CB8AC3E}">
        <p14:creationId xmlns:p14="http://schemas.microsoft.com/office/powerpoint/2010/main" val="305786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92AB7-F626-43CA-9C17-D2BD3F534367}"/>
              </a:ext>
            </a:extLst>
          </p:cNvPr>
          <p:cNvSpPr>
            <a:spLocks noGrp="1"/>
          </p:cNvSpPr>
          <p:nvPr>
            <p:ph type="title"/>
          </p:nvPr>
        </p:nvSpPr>
        <p:spPr>
          <a:xfrm>
            <a:off x="142875" y="98425"/>
            <a:ext cx="10515600" cy="454025"/>
          </a:xfrm>
        </p:spPr>
        <p:txBody>
          <a:bodyPr>
            <a:noAutofit/>
          </a:bodyPr>
          <a:lstStyle/>
          <a:p>
            <a:r>
              <a:rPr lang="en-GB" sz="2400" dirty="0"/>
              <a:t>Analysis by station template</a:t>
            </a:r>
          </a:p>
        </p:txBody>
      </p:sp>
      <p:sp>
        <p:nvSpPr>
          <p:cNvPr id="3" name="Content Placeholder 2">
            <a:extLst>
              <a:ext uri="{FF2B5EF4-FFF2-40B4-BE49-F238E27FC236}">
                <a16:creationId xmlns:a16="http://schemas.microsoft.com/office/drawing/2014/main" id="{75A4CCE1-E83A-480D-837A-E9473054BEB1}"/>
              </a:ext>
            </a:extLst>
          </p:cNvPr>
          <p:cNvSpPr>
            <a:spLocks noGrp="1"/>
          </p:cNvSpPr>
          <p:nvPr>
            <p:ph idx="1"/>
          </p:nvPr>
        </p:nvSpPr>
        <p:spPr>
          <a:xfrm>
            <a:off x="142874" y="558800"/>
            <a:ext cx="11782425" cy="6070600"/>
          </a:xfrm>
        </p:spPr>
        <p:txBody>
          <a:bodyPr>
            <a:normAutofit fontScale="25000" lnSpcReduction="20000"/>
          </a:bodyPr>
          <a:lstStyle/>
          <a:p>
            <a:r>
              <a:rPr lang="en-GB" b="0" dirty="0">
                <a:solidFill>
                  <a:srgbClr val="3367D6"/>
                </a:solidFill>
                <a:effectLst/>
                <a:latin typeface="Roboto Mono"/>
              </a:rPr>
              <a:t>SELECT</a:t>
            </a:r>
            <a:r>
              <a:rPr lang="en-GB" b="0" dirty="0">
                <a:solidFill>
                  <a:srgbClr val="000000"/>
                </a:solidFill>
                <a:effectLst/>
                <a:latin typeface="Roboto Mono"/>
              </a:rPr>
              <a:t> </a:t>
            </a:r>
            <a:r>
              <a:rPr lang="en-GB" b="0" dirty="0">
                <a:solidFill>
                  <a:srgbClr val="37474F"/>
                </a:solidFill>
                <a:effectLst/>
                <a:latin typeface="Roboto Mono"/>
              </a:rPr>
              <a:t>*</a:t>
            </a:r>
            <a:endParaRPr lang="en-GB" b="0" dirty="0">
              <a:solidFill>
                <a:srgbClr val="000000"/>
              </a:solidFill>
              <a:effectLst/>
              <a:latin typeface="Roboto Mono"/>
            </a:endParaRPr>
          </a:p>
          <a:p>
            <a:r>
              <a:rPr lang="en-GB" b="0" dirty="0">
                <a:solidFill>
                  <a:srgbClr val="3367D6"/>
                </a:solidFill>
                <a:effectLst/>
                <a:latin typeface="Roboto Mono"/>
              </a:rPr>
              <a:t>FROM</a:t>
            </a:r>
            <a:r>
              <a:rPr lang="en-GB" b="0" dirty="0">
                <a:solidFill>
                  <a:srgbClr val="000000"/>
                </a:solidFill>
                <a:effectLst/>
                <a:latin typeface="Roboto Mono"/>
              </a:rPr>
              <a:t>    </a:t>
            </a:r>
          </a:p>
          <a:p>
            <a:r>
              <a:rPr lang="en-GB" b="0" dirty="0">
                <a:solidFill>
                  <a:srgbClr val="000000"/>
                </a:solidFill>
                <a:effectLst/>
                <a:latin typeface="Roboto Mono"/>
              </a:rPr>
              <a:t>    </a:t>
            </a:r>
          </a:p>
          <a:p>
            <a:r>
              <a:rPr lang="en-GB" b="0" dirty="0">
                <a:solidFill>
                  <a:srgbClr val="37474F"/>
                </a:solidFill>
                <a:effectLst/>
                <a:latin typeface="Roboto Mono"/>
              </a:rPr>
              <a:t>(</a:t>
            </a:r>
            <a:r>
              <a:rPr lang="en-GB" b="0" dirty="0">
                <a:solidFill>
                  <a:srgbClr val="3367D6"/>
                </a:solidFill>
                <a:effectLst/>
                <a:latin typeface="Roboto Mono"/>
              </a:rPr>
              <a:t>SELECT</a:t>
            </a:r>
            <a:r>
              <a:rPr lang="en-GB" b="0" dirty="0">
                <a:solidFill>
                  <a:srgbClr val="000000"/>
                </a:solidFill>
                <a:effectLst/>
                <a:latin typeface="Roboto Mono"/>
              </a:rPr>
              <a:t> </a:t>
            </a:r>
            <a:r>
              <a:rPr lang="en-GB" b="0" dirty="0" err="1">
                <a:solidFill>
                  <a:srgbClr val="000000"/>
                </a:solidFill>
                <a:effectLst/>
                <a:latin typeface="Roboto Mono"/>
              </a:rPr>
              <a:t>start_station_name</a:t>
            </a:r>
            <a:r>
              <a:rPr lang="en-GB" b="0" dirty="0">
                <a:solidFill>
                  <a:srgbClr val="000000"/>
                </a:solidFill>
                <a:effectLst/>
                <a:latin typeface="Roboto Mono"/>
              </a:rPr>
              <a:t>, </a:t>
            </a:r>
            <a:r>
              <a:rPr lang="en-GB" b="0" dirty="0">
                <a:solidFill>
                  <a:srgbClr val="3367D6"/>
                </a:solidFill>
                <a:effectLst/>
                <a:latin typeface="Roboto Mono"/>
              </a:rPr>
              <a:t>COUNT</a:t>
            </a:r>
            <a:r>
              <a:rPr lang="en-GB" b="0" dirty="0">
                <a:solidFill>
                  <a:srgbClr val="37474F"/>
                </a:solidFill>
                <a:effectLst/>
                <a:latin typeface="Roboto Mono"/>
              </a:rPr>
              <a:t>(</a:t>
            </a:r>
            <a:r>
              <a:rPr lang="en-GB" b="0" dirty="0" err="1">
                <a:solidFill>
                  <a:srgbClr val="000000"/>
                </a:solidFill>
                <a:effectLst/>
                <a:latin typeface="Roboto Mono"/>
              </a:rPr>
              <a:t>trip_id</a:t>
            </a:r>
            <a:r>
              <a:rPr lang="en-GB" b="0" dirty="0">
                <a:solidFill>
                  <a:srgbClr val="37474F"/>
                </a:solidFill>
                <a:effectLst/>
                <a:latin typeface="Roboto Mono"/>
              </a:rPr>
              <a:t>)</a:t>
            </a:r>
            <a:r>
              <a:rPr lang="en-GB" b="0" dirty="0">
                <a:solidFill>
                  <a:srgbClr val="000000"/>
                </a:solidFill>
                <a:effectLst/>
                <a:latin typeface="Roboto Mono"/>
              </a:rPr>
              <a:t> </a:t>
            </a:r>
            <a:r>
              <a:rPr lang="en-GB" b="0" dirty="0">
                <a:solidFill>
                  <a:srgbClr val="3367D6"/>
                </a:solidFill>
                <a:effectLst/>
                <a:latin typeface="Roboto Mono"/>
              </a:rPr>
              <a:t>AS</a:t>
            </a:r>
            <a:r>
              <a:rPr lang="en-GB" b="0" dirty="0">
                <a:solidFill>
                  <a:srgbClr val="000000"/>
                </a:solidFill>
                <a:effectLst/>
                <a:latin typeface="Roboto Mono"/>
              </a:rPr>
              <a:t> </a:t>
            </a:r>
            <a:r>
              <a:rPr lang="en-GB" b="0" dirty="0" err="1">
                <a:solidFill>
                  <a:srgbClr val="000000"/>
                </a:solidFill>
                <a:effectLst/>
                <a:latin typeface="Roboto Mono"/>
              </a:rPr>
              <a:t>tripcount_faulty</a:t>
            </a:r>
            <a:endParaRPr lang="en-GB" b="0" dirty="0">
              <a:solidFill>
                <a:srgbClr val="000000"/>
              </a:solidFill>
              <a:effectLst/>
              <a:latin typeface="Roboto Mono"/>
            </a:endParaRPr>
          </a:p>
          <a:p>
            <a:br>
              <a:rPr lang="en-GB" b="0" dirty="0">
                <a:solidFill>
                  <a:srgbClr val="000000"/>
                </a:solidFill>
                <a:effectLst/>
                <a:latin typeface="Roboto Mono"/>
              </a:rPr>
            </a:br>
            <a:r>
              <a:rPr lang="en-GB" b="0" dirty="0">
                <a:solidFill>
                  <a:srgbClr val="3367D6"/>
                </a:solidFill>
                <a:effectLst/>
                <a:latin typeface="Roboto Mono"/>
              </a:rPr>
              <a:t>FROM</a:t>
            </a:r>
            <a:r>
              <a:rPr lang="en-GB" b="0" dirty="0">
                <a:solidFill>
                  <a:srgbClr val="000000"/>
                </a:solidFill>
                <a:effectLst/>
                <a:latin typeface="Roboto Mono"/>
              </a:rPr>
              <a:t> </a:t>
            </a:r>
          </a:p>
          <a:p>
            <a:r>
              <a:rPr lang="en-GB" b="0" dirty="0">
                <a:solidFill>
                  <a:srgbClr val="37474F"/>
                </a:solidFill>
                <a:effectLst/>
                <a:latin typeface="Roboto Mono"/>
              </a:rPr>
              <a:t>(</a:t>
            </a:r>
            <a:r>
              <a:rPr lang="en-GB" b="0" dirty="0">
                <a:solidFill>
                  <a:srgbClr val="3367D6"/>
                </a:solidFill>
                <a:effectLst/>
                <a:latin typeface="Roboto Mono"/>
              </a:rPr>
              <a:t>SELECT</a:t>
            </a:r>
            <a:r>
              <a:rPr lang="en-GB" b="0" dirty="0">
                <a:solidFill>
                  <a:srgbClr val="000000"/>
                </a:solidFill>
                <a:effectLst/>
                <a:latin typeface="Roboto Mono"/>
              </a:rPr>
              <a:t> </a:t>
            </a:r>
            <a:r>
              <a:rPr lang="en-GB" b="0" dirty="0">
                <a:solidFill>
                  <a:srgbClr val="37474F"/>
                </a:solidFill>
                <a:effectLst/>
                <a:latin typeface="Roboto Mono"/>
              </a:rPr>
              <a:t>*</a:t>
            </a:r>
            <a:r>
              <a:rPr lang="en-GB" b="0" dirty="0">
                <a:solidFill>
                  <a:srgbClr val="000000"/>
                </a:solidFill>
                <a:effectLst/>
                <a:latin typeface="Roboto Mono"/>
              </a:rPr>
              <a:t> </a:t>
            </a:r>
            <a:r>
              <a:rPr lang="en-GB" b="0" dirty="0">
                <a:solidFill>
                  <a:srgbClr val="3367D6"/>
                </a:solidFill>
                <a:effectLst/>
                <a:latin typeface="Roboto Mono"/>
              </a:rPr>
              <a:t>FROM</a:t>
            </a:r>
            <a:r>
              <a:rPr lang="en-GB" b="0" dirty="0">
                <a:solidFill>
                  <a:srgbClr val="000000"/>
                </a:solidFill>
                <a:effectLst/>
                <a:latin typeface="Roboto Mono"/>
              </a:rPr>
              <a:t> </a:t>
            </a:r>
            <a:r>
              <a:rPr lang="en-GB" b="0" dirty="0">
                <a:solidFill>
                  <a:srgbClr val="0D904F"/>
                </a:solidFill>
                <a:effectLst/>
                <a:latin typeface="Roboto Mono"/>
              </a:rPr>
              <a:t>`</a:t>
            </a:r>
            <a:r>
              <a:rPr lang="en-GB" b="0" dirty="0" err="1">
                <a:solidFill>
                  <a:srgbClr val="0D904F"/>
                </a:solidFill>
                <a:effectLst/>
                <a:latin typeface="Roboto Mono"/>
              </a:rPr>
              <a:t>bigquery</a:t>
            </a:r>
            <a:r>
              <a:rPr lang="en-GB" b="0" dirty="0">
                <a:solidFill>
                  <a:srgbClr val="0D904F"/>
                </a:solidFill>
                <a:effectLst/>
                <a:latin typeface="Roboto Mono"/>
              </a:rPr>
              <a:t>-public-</a:t>
            </a:r>
            <a:r>
              <a:rPr lang="en-GB" b="0" dirty="0" err="1">
                <a:solidFill>
                  <a:srgbClr val="0D904F"/>
                </a:solidFill>
                <a:effectLst/>
                <a:latin typeface="Roboto Mono"/>
              </a:rPr>
              <a:t>data.austin_bikeshare.bikeshare_trips</a:t>
            </a:r>
            <a:r>
              <a:rPr lang="en-GB" b="0" dirty="0">
                <a:solidFill>
                  <a:srgbClr val="0D904F"/>
                </a:solidFill>
                <a:effectLst/>
                <a:latin typeface="Roboto Mono"/>
              </a:rPr>
              <a:t>`</a:t>
            </a:r>
            <a:endParaRPr lang="en-GB" b="0" dirty="0">
              <a:solidFill>
                <a:srgbClr val="000000"/>
              </a:solidFill>
              <a:effectLst/>
              <a:latin typeface="Roboto Mono"/>
            </a:endParaRPr>
          </a:p>
          <a:p>
            <a:r>
              <a:rPr lang="en-GB" b="0" dirty="0">
                <a:solidFill>
                  <a:srgbClr val="3367D6"/>
                </a:solidFill>
                <a:effectLst/>
                <a:latin typeface="Roboto Mono"/>
              </a:rPr>
              <a:t>WHERE</a:t>
            </a:r>
            <a:r>
              <a:rPr lang="en-GB" b="0" dirty="0">
                <a:solidFill>
                  <a:srgbClr val="000000"/>
                </a:solidFill>
                <a:effectLst/>
                <a:latin typeface="Roboto Mono"/>
              </a:rPr>
              <a:t> </a:t>
            </a:r>
            <a:r>
              <a:rPr lang="en-GB" b="0" dirty="0" err="1">
                <a:solidFill>
                  <a:srgbClr val="800000"/>
                </a:solidFill>
                <a:effectLst/>
                <a:latin typeface="Roboto Mono"/>
              </a:rPr>
              <a:t>start_station_name</a:t>
            </a:r>
            <a:r>
              <a:rPr lang="en-GB" b="0" dirty="0">
                <a:solidFill>
                  <a:srgbClr val="000000"/>
                </a:solidFill>
                <a:effectLst/>
                <a:latin typeface="Roboto Mono"/>
              </a:rPr>
              <a:t>=</a:t>
            </a:r>
            <a:r>
              <a:rPr lang="en-GB" b="0" dirty="0" err="1">
                <a:solidFill>
                  <a:srgbClr val="000000"/>
                </a:solidFill>
                <a:effectLst/>
                <a:latin typeface="Roboto Mono"/>
              </a:rPr>
              <a:t>end_station_name</a:t>
            </a:r>
            <a:r>
              <a:rPr lang="en-GB" b="0" dirty="0">
                <a:solidFill>
                  <a:srgbClr val="000000"/>
                </a:solidFill>
                <a:effectLst/>
                <a:latin typeface="Roboto Mono"/>
              </a:rPr>
              <a:t> </a:t>
            </a:r>
            <a:r>
              <a:rPr lang="en-GB" b="0" dirty="0">
                <a:solidFill>
                  <a:srgbClr val="3367D6"/>
                </a:solidFill>
                <a:effectLst/>
                <a:latin typeface="Roboto Mono"/>
              </a:rPr>
              <a:t>AND</a:t>
            </a:r>
            <a:r>
              <a:rPr lang="en-GB" b="0" dirty="0">
                <a:solidFill>
                  <a:srgbClr val="000000"/>
                </a:solidFill>
                <a:effectLst/>
                <a:latin typeface="Roboto Mono"/>
              </a:rPr>
              <a:t> </a:t>
            </a:r>
            <a:r>
              <a:rPr lang="en-GB" b="0" dirty="0" err="1">
                <a:solidFill>
                  <a:srgbClr val="800000"/>
                </a:solidFill>
                <a:effectLst/>
                <a:latin typeface="Roboto Mono"/>
              </a:rPr>
              <a:t>duration_minutes</a:t>
            </a:r>
            <a:r>
              <a:rPr lang="en-GB" b="0" dirty="0">
                <a:solidFill>
                  <a:srgbClr val="000000"/>
                </a:solidFill>
                <a:effectLst/>
                <a:latin typeface="Roboto Mono"/>
              </a:rPr>
              <a:t>=</a:t>
            </a:r>
            <a:r>
              <a:rPr lang="en-GB" b="0" dirty="0">
                <a:solidFill>
                  <a:srgbClr val="F4511E"/>
                </a:solidFill>
                <a:effectLst/>
                <a:latin typeface="Roboto Mono"/>
              </a:rPr>
              <a:t>0</a:t>
            </a:r>
            <a:r>
              <a:rPr lang="en-GB" b="0" dirty="0">
                <a:solidFill>
                  <a:srgbClr val="37474F"/>
                </a:solidFill>
                <a:effectLst/>
                <a:latin typeface="Roboto Mono"/>
              </a:rPr>
              <a:t>)</a:t>
            </a:r>
            <a:endParaRPr lang="en-GB" b="0" dirty="0">
              <a:solidFill>
                <a:srgbClr val="000000"/>
              </a:solidFill>
              <a:effectLst/>
              <a:latin typeface="Roboto Mono"/>
            </a:endParaRPr>
          </a:p>
          <a:p>
            <a:r>
              <a:rPr lang="en-GB" b="0" dirty="0">
                <a:solidFill>
                  <a:srgbClr val="3367D6"/>
                </a:solidFill>
                <a:effectLst/>
                <a:latin typeface="Roboto Mono"/>
              </a:rPr>
              <a:t>AS</a:t>
            </a:r>
            <a:r>
              <a:rPr lang="en-GB" b="0" dirty="0">
                <a:solidFill>
                  <a:srgbClr val="000000"/>
                </a:solidFill>
                <a:effectLst/>
                <a:latin typeface="Roboto Mono"/>
              </a:rPr>
              <a:t> a</a:t>
            </a:r>
          </a:p>
          <a:p>
            <a:r>
              <a:rPr lang="en-GB" b="0" dirty="0">
                <a:solidFill>
                  <a:srgbClr val="3367D6"/>
                </a:solidFill>
                <a:effectLst/>
                <a:latin typeface="Roboto Mono"/>
              </a:rPr>
              <a:t>INNER</a:t>
            </a:r>
            <a:r>
              <a:rPr lang="en-GB" b="0" dirty="0">
                <a:solidFill>
                  <a:srgbClr val="000000"/>
                </a:solidFill>
                <a:effectLst/>
                <a:latin typeface="Roboto Mono"/>
              </a:rPr>
              <a:t> </a:t>
            </a:r>
            <a:r>
              <a:rPr lang="en-GB" b="0" dirty="0">
                <a:solidFill>
                  <a:srgbClr val="3367D6"/>
                </a:solidFill>
                <a:effectLst/>
                <a:latin typeface="Roboto Mono"/>
              </a:rPr>
              <a:t>JOIN</a:t>
            </a:r>
            <a:r>
              <a:rPr lang="en-GB" b="0" dirty="0">
                <a:solidFill>
                  <a:srgbClr val="000000"/>
                </a:solidFill>
                <a:effectLst/>
                <a:latin typeface="Roboto Mono"/>
              </a:rPr>
              <a:t> </a:t>
            </a:r>
          </a:p>
          <a:p>
            <a:r>
              <a:rPr lang="en-GB" b="0" dirty="0">
                <a:solidFill>
                  <a:srgbClr val="37474F"/>
                </a:solidFill>
                <a:effectLst/>
                <a:latin typeface="Roboto Mono"/>
              </a:rPr>
              <a:t>(</a:t>
            </a:r>
            <a:r>
              <a:rPr lang="en-GB" b="0" dirty="0">
                <a:solidFill>
                  <a:srgbClr val="3367D6"/>
                </a:solidFill>
                <a:effectLst/>
                <a:latin typeface="Roboto Mono"/>
              </a:rPr>
              <a:t>SELECT</a:t>
            </a:r>
            <a:r>
              <a:rPr lang="en-GB" b="0" dirty="0">
                <a:solidFill>
                  <a:srgbClr val="000000"/>
                </a:solidFill>
                <a:effectLst/>
                <a:latin typeface="Roboto Mono"/>
              </a:rPr>
              <a:t> </a:t>
            </a:r>
            <a:r>
              <a:rPr lang="en-GB" b="0" dirty="0">
                <a:solidFill>
                  <a:srgbClr val="37474F"/>
                </a:solidFill>
                <a:effectLst/>
                <a:latin typeface="Roboto Mono"/>
              </a:rPr>
              <a:t>*</a:t>
            </a:r>
            <a:r>
              <a:rPr lang="en-GB" b="0" dirty="0">
                <a:solidFill>
                  <a:srgbClr val="000000"/>
                </a:solidFill>
                <a:effectLst/>
                <a:latin typeface="Roboto Mono"/>
              </a:rPr>
              <a:t> </a:t>
            </a:r>
            <a:r>
              <a:rPr lang="en-GB" b="0" dirty="0">
                <a:solidFill>
                  <a:srgbClr val="3367D6"/>
                </a:solidFill>
                <a:effectLst/>
                <a:latin typeface="Roboto Mono"/>
              </a:rPr>
              <a:t>FROM</a:t>
            </a:r>
            <a:r>
              <a:rPr lang="en-GB" b="0" dirty="0">
                <a:solidFill>
                  <a:srgbClr val="000000"/>
                </a:solidFill>
                <a:effectLst/>
                <a:latin typeface="Roboto Mono"/>
              </a:rPr>
              <a:t> </a:t>
            </a:r>
            <a:r>
              <a:rPr lang="en-GB" b="0" dirty="0">
                <a:solidFill>
                  <a:srgbClr val="0D904F"/>
                </a:solidFill>
                <a:effectLst/>
                <a:latin typeface="Roboto Mono"/>
              </a:rPr>
              <a:t>`</a:t>
            </a:r>
            <a:r>
              <a:rPr lang="en-GB" b="0" dirty="0" err="1">
                <a:solidFill>
                  <a:srgbClr val="0D904F"/>
                </a:solidFill>
                <a:effectLst/>
                <a:latin typeface="Roboto Mono"/>
              </a:rPr>
              <a:t>bigquery</a:t>
            </a:r>
            <a:r>
              <a:rPr lang="en-GB" b="0" dirty="0">
                <a:solidFill>
                  <a:srgbClr val="0D904F"/>
                </a:solidFill>
                <a:effectLst/>
                <a:latin typeface="Roboto Mono"/>
              </a:rPr>
              <a:t>-public-</a:t>
            </a:r>
            <a:r>
              <a:rPr lang="en-GB" b="0" dirty="0" err="1">
                <a:solidFill>
                  <a:srgbClr val="0D904F"/>
                </a:solidFill>
                <a:effectLst/>
                <a:latin typeface="Roboto Mono"/>
              </a:rPr>
              <a:t>data.austin_bikeshare.bikeshare_stations</a:t>
            </a:r>
            <a:r>
              <a:rPr lang="en-GB" b="0" dirty="0">
                <a:solidFill>
                  <a:srgbClr val="0D904F"/>
                </a:solidFill>
                <a:effectLst/>
                <a:latin typeface="Roboto Mono"/>
              </a:rPr>
              <a:t>`</a:t>
            </a:r>
            <a:r>
              <a:rPr lang="en-GB" b="0" dirty="0">
                <a:solidFill>
                  <a:srgbClr val="37474F"/>
                </a:solidFill>
                <a:effectLst/>
                <a:latin typeface="Roboto Mono"/>
              </a:rPr>
              <a:t>)</a:t>
            </a:r>
            <a:endParaRPr lang="en-GB" b="0" dirty="0">
              <a:solidFill>
                <a:srgbClr val="000000"/>
              </a:solidFill>
              <a:effectLst/>
              <a:latin typeface="Roboto Mono"/>
            </a:endParaRPr>
          </a:p>
          <a:p>
            <a:r>
              <a:rPr lang="en-GB" b="0" dirty="0">
                <a:solidFill>
                  <a:srgbClr val="3367D6"/>
                </a:solidFill>
                <a:effectLst/>
                <a:latin typeface="Roboto Mono"/>
              </a:rPr>
              <a:t>AS</a:t>
            </a:r>
            <a:r>
              <a:rPr lang="en-GB" b="0" dirty="0">
                <a:solidFill>
                  <a:srgbClr val="000000"/>
                </a:solidFill>
                <a:effectLst/>
                <a:latin typeface="Roboto Mono"/>
              </a:rPr>
              <a:t> b</a:t>
            </a:r>
          </a:p>
          <a:p>
            <a:r>
              <a:rPr lang="en-GB" b="0" dirty="0">
                <a:solidFill>
                  <a:srgbClr val="3367D6"/>
                </a:solidFill>
                <a:effectLst/>
                <a:latin typeface="Roboto Mono"/>
              </a:rPr>
              <a:t>ON</a:t>
            </a:r>
            <a:r>
              <a:rPr lang="en-GB" b="0" dirty="0">
                <a:solidFill>
                  <a:srgbClr val="000000"/>
                </a:solidFill>
                <a:effectLst/>
                <a:latin typeface="Roboto Mono"/>
              </a:rPr>
              <a:t> </a:t>
            </a:r>
            <a:r>
              <a:rPr lang="en-GB" b="0" dirty="0" err="1">
                <a:solidFill>
                  <a:srgbClr val="000000"/>
                </a:solidFill>
                <a:effectLst/>
                <a:latin typeface="Roboto Mono"/>
              </a:rPr>
              <a:t>a.</a:t>
            </a:r>
            <a:r>
              <a:rPr lang="en-GB" b="0" dirty="0" err="1">
                <a:solidFill>
                  <a:srgbClr val="800000"/>
                </a:solidFill>
                <a:effectLst/>
                <a:latin typeface="Roboto Mono"/>
              </a:rPr>
              <a:t>start_station_id</a:t>
            </a:r>
            <a:r>
              <a:rPr lang="en-GB" b="0" dirty="0">
                <a:solidFill>
                  <a:srgbClr val="000000"/>
                </a:solidFill>
                <a:effectLst/>
                <a:latin typeface="Roboto Mono"/>
              </a:rPr>
              <a:t>=</a:t>
            </a:r>
            <a:r>
              <a:rPr lang="en-GB" b="0" dirty="0" err="1">
                <a:solidFill>
                  <a:srgbClr val="000000"/>
                </a:solidFill>
                <a:effectLst/>
                <a:latin typeface="Roboto Mono"/>
              </a:rPr>
              <a:t>b.station_id</a:t>
            </a:r>
            <a:endParaRPr lang="en-GB" b="0" dirty="0">
              <a:solidFill>
                <a:srgbClr val="000000"/>
              </a:solidFill>
              <a:effectLst/>
              <a:latin typeface="Roboto Mono"/>
            </a:endParaRPr>
          </a:p>
          <a:p>
            <a:br>
              <a:rPr lang="en-GB" b="0" dirty="0">
                <a:solidFill>
                  <a:srgbClr val="000000"/>
                </a:solidFill>
                <a:effectLst/>
                <a:latin typeface="Roboto Mono"/>
              </a:rPr>
            </a:br>
            <a:r>
              <a:rPr lang="en-GB" b="0" dirty="0">
                <a:solidFill>
                  <a:srgbClr val="3367D6"/>
                </a:solidFill>
                <a:effectLst/>
                <a:latin typeface="Roboto Mono"/>
              </a:rPr>
              <a:t>GROUP</a:t>
            </a:r>
            <a:r>
              <a:rPr lang="en-GB" b="0" dirty="0">
                <a:solidFill>
                  <a:srgbClr val="000000"/>
                </a:solidFill>
                <a:effectLst/>
                <a:latin typeface="Roboto Mono"/>
              </a:rPr>
              <a:t> </a:t>
            </a:r>
            <a:r>
              <a:rPr lang="en-GB" b="0" dirty="0">
                <a:solidFill>
                  <a:srgbClr val="3367D6"/>
                </a:solidFill>
                <a:effectLst/>
                <a:latin typeface="Roboto Mono"/>
              </a:rPr>
              <a:t>BY</a:t>
            </a:r>
            <a:r>
              <a:rPr lang="en-GB" b="0" dirty="0">
                <a:solidFill>
                  <a:srgbClr val="000000"/>
                </a:solidFill>
                <a:effectLst/>
                <a:latin typeface="Roboto Mono"/>
              </a:rPr>
              <a:t> </a:t>
            </a:r>
            <a:r>
              <a:rPr lang="en-GB" b="0" dirty="0" err="1">
                <a:solidFill>
                  <a:srgbClr val="000000"/>
                </a:solidFill>
                <a:effectLst/>
                <a:latin typeface="Roboto Mono"/>
              </a:rPr>
              <a:t>start_station_name</a:t>
            </a:r>
            <a:r>
              <a:rPr lang="en-GB" b="0" dirty="0">
                <a:solidFill>
                  <a:srgbClr val="37474F"/>
                </a:solidFill>
                <a:effectLst/>
                <a:latin typeface="Roboto Mono"/>
              </a:rPr>
              <a:t>)</a:t>
            </a:r>
            <a:endParaRPr lang="en-GB" b="0" dirty="0">
              <a:solidFill>
                <a:srgbClr val="000000"/>
              </a:solidFill>
              <a:effectLst/>
              <a:latin typeface="Roboto Mono"/>
            </a:endParaRPr>
          </a:p>
          <a:p>
            <a:br>
              <a:rPr lang="en-GB" b="0" dirty="0">
                <a:solidFill>
                  <a:srgbClr val="000000"/>
                </a:solidFill>
                <a:effectLst/>
                <a:latin typeface="Roboto Mono"/>
              </a:rPr>
            </a:br>
            <a:r>
              <a:rPr lang="en-GB" b="0" dirty="0">
                <a:solidFill>
                  <a:srgbClr val="3367D6"/>
                </a:solidFill>
                <a:effectLst/>
                <a:latin typeface="Roboto Mono"/>
              </a:rPr>
              <a:t>INNER</a:t>
            </a:r>
            <a:r>
              <a:rPr lang="en-GB" b="0" dirty="0">
                <a:solidFill>
                  <a:srgbClr val="000000"/>
                </a:solidFill>
                <a:effectLst/>
                <a:latin typeface="Roboto Mono"/>
              </a:rPr>
              <a:t> </a:t>
            </a:r>
            <a:r>
              <a:rPr lang="en-GB" b="0" dirty="0">
                <a:solidFill>
                  <a:srgbClr val="3367D6"/>
                </a:solidFill>
                <a:effectLst/>
                <a:latin typeface="Roboto Mono"/>
              </a:rPr>
              <a:t>JOIN</a:t>
            </a:r>
            <a:endParaRPr lang="en-GB" b="0" dirty="0">
              <a:solidFill>
                <a:srgbClr val="000000"/>
              </a:solidFill>
              <a:effectLst/>
              <a:latin typeface="Roboto Mono"/>
            </a:endParaRPr>
          </a:p>
          <a:p>
            <a:br>
              <a:rPr lang="en-GB" b="0" dirty="0">
                <a:solidFill>
                  <a:srgbClr val="000000"/>
                </a:solidFill>
                <a:effectLst/>
                <a:latin typeface="Roboto Mono"/>
              </a:rPr>
            </a:br>
            <a:r>
              <a:rPr lang="en-GB" b="0" dirty="0">
                <a:solidFill>
                  <a:srgbClr val="37474F"/>
                </a:solidFill>
                <a:effectLst/>
                <a:latin typeface="Roboto Mono"/>
              </a:rPr>
              <a:t>(</a:t>
            </a:r>
            <a:r>
              <a:rPr lang="en-GB" b="0" dirty="0">
                <a:solidFill>
                  <a:srgbClr val="3367D6"/>
                </a:solidFill>
                <a:effectLst/>
                <a:latin typeface="Roboto Mono"/>
              </a:rPr>
              <a:t>SELECT</a:t>
            </a:r>
            <a:r>
              <a:rPr lang="en-GB" b="0" dirty="0">
                <a:solidFill>
                  <a:srgbClr val="000000"/>
                </a:solidFill>
                <a:effectLst/>
                <a:latin typeface="Roboto Mono"/>
              </a:rPr>
              <a:t> </a:t>
            </a:r>
            <a:r>
              <a:rPr lang="en-GB" b="0" dirty="0" err="1">
                <a:solidFill>
                  <a:srgbClr val="000000"/>
                </a:solidFill>
                <a:effectLst/>
                <a:latin typeface="Roboto Mono"/>
              </a:rPr>
              <a:t>start_station_name</a:t>
            </a:r>
            <a:r>
              <a:rPr lang="en-GB" b="0" dirty="0">
                <a:solidFill>
                  <a:srgbClr val="000000"/>
                </a:solidFill>
                <a:effectLst/>
                <a:latin typeface="Roboto Mono"/>
              </a:rPr>
              <a:t>, </a:t>
            </a:r>
            <a:r>
              <a:rPr lang="en-GB" b="0" dirty="0">
                <a:solidFill>
                  <a:srgbClr val="3367D6"/>
                </a:solidFill>
                <a:effectLst/>
                <a:latin typeface="Roboto Mono"/>
              </a:rPr>
              <a:t>COUNT</a:t>
            </a:r>
            <a:r>
              <a:rPr lang="en-GB" b="0" dirty="0">
                <a:solidFill>
                  <a:srgbClr val="37474F"/>
                </a:solidFill>
                <a:effectLst/>
                <a:latin typeface="Roboto Mono"/>
              </a:rPr>
              <a:t>(</a:t>
            </a:r>
            <a:r>
              <a:rPr lang="en-GB" b="0" dirty="0" err="1">
                <a:solidFill>
                  <a:srgbClr val="000000"/>
                </a:solidFill>
                <a:effectLst/>
                <a:latin typeface="Roboto Mono"/>
              </a:rPr>
              <a:t>trip_id</a:t>
            </a:r>
            <a:r>
              <a:rPr lang="en-GB" b="0" dirty="0">
                <a:solidFill>
                  <a:srgbClr val="37474F"/>
                </a:solidFill>
                <a:effectLst/>
                <a:latin typeface="Roboto Mono"/>
              </a:rPr>
              <a:t>)</a:t>
            </a:r>
            <a:r>
              <a:rPr lang="en-GB" b="0" dirty="0">
                <a:solidFill>
                  <a:srgbClr val="000000"/>
                </a:solidFill>
                <a:effectLst/>
                <a:latin typeface="Roboto Mono"/>
              </a:rPr>
              <a:t> </a:t>
            </a:r>
            <a:r>
              <a:rPr lang="en-GB" b="0" dirty="0">
                <a:solidFill>
                  <a:srgbClr val="3367D6"/>
                </a:solidFill>
                <a:effectLst/>
                <a:latin typeface="Roboto Mono"/>
              </a:rPr>
              <a:t>AS</a:t>
            </a:r>
            <a:r>
              <a:rPr lang="en-GB" b="0" dirty="0">
                <a:solidFill>
                  <a:srgbClr val="000000"/>
                </a:solidFill>
                <a:effectLst/>
                <a:latin typeface="Roboto Mono"/>
              </a:rPr>
              <a:t> </a:t>
            </a:r>
            <a:r>
              <a:rPr lang="en-GB" b="0" dirty="0" err="1">
                <a:solidFill>
                  <a:srgbClr val="000000"/>
                </a:solidFill>
                <a:effectLst/>
                <a:latin typeface="Roboto Mono"/>
              </a:rPr>
              <a:t>tripcount</a:t>
            </a:r>
            <a:endParaRPr lang="en-GB" b="0" dirty="0">
              <a:solidFill>
                <a:srgbClr val="000000"/>
              </a:solidFill>
              <a:effectLst/>
              <a:latin typeface="Roboto Mono"/>
            </a:endParaRPr>
          </a:p>
          <a:p>
            <a:br>
              <a:rPr lang="en-GB" b="0" dirty="0">
                <a:solidFill>
                  <a:srgbClr val="000000"/>
                </a:solidFill>
                <a:effectLst/>
                <a:latin typeface="Roboto Mono"/>
              </a:rPr>
            </a:br>
            <a:r>
              <a:rPr lang="en-GB" b="0" dirty="0">
                <a:solidFill>
                  <a:srgbClr val="3367D6"/>
                </a:solidFill>
                <a:effectLst/>
                <a:latin typeface="Roboto Mono"/>
              </a:rPr>
              <a:t>FROM</a:t>
            </a:r>
            <a:r>
              <a:rPr lang="en-GB" b="0" dirty="0">
                <a:solidFill>
                  <a:srgbClr val="000000"/>
                </a:solidFill>
                <a:effectLst/>
                <a:latin typeface="Roboto Mono"/>
              </a:rPr>
              <a:t> </a:t>
            </a:r>
          </a:p>
          <a:p>
            <a:r>
              <a:rPr lang="en-GB" b="0" dirty="0">
                <a:solidFill>
                  <a:srgbClr val="37474F"/>
                </a:solidFill>
                <a:effectLst/>
                <a:latin typeface="Roboto Mono"/>
              </a:rPr>
              <a:t>(</a:t>
            </a:r>
            <a:r>
              <a:rPr lang="en-GB" b="0" dirty="0">
                <a:solidFill>
                  <a:srgbClr val="3367D6"/>
                </a:solidFill>
                <a:effectLst/>
                <a:latin typeface="Roboto Mono"/>
              </a:rPr>
              <a:t>SELECT</a:t>
            </a:r>
            <a:r>
              <a:rPr lang="en-GB" b="0" dirty="0">
                <a:solidFill>
                  <a:srgbClr val="000000"/>
                </a:solidFill>
                <a:effectLst/>
                <a:latin typeface="Roboto Mono"/>
              </a:rPr>
              <a:t> </a:t>
            </a:r>
            <a:r>
              <a:rPr lang="en-GB" b="0" dirty="0">
                <a:solidFill>
                  <a:srgbClr val="37474F"/>
                </a:solidFill>
                <a:effectLst/>
                <a:latin typeface="Roboto Mono"/>
              </a:rPr>
              <a:t>*</a:t>
            </a:r>
            <a:r>
              <a:rPr lang="en-GB" b="0" dirty="0">
                <a:solidFill>
                  <a:srgbClr val="000000"/>
                </a:solidFill>
                <a:effectLst/>
                <a:latin typeface="Roboto Mono"/>
              </a:rPr>
              <a:t> </a:t>
            </a:r>
            <a:r>
              <a:rPr lang="en-GB" b="0" dirty="0">
                <a:solidFill>
                  <a:srgbClr val="3367D6"/>
                </a:solidFill>
                <a:effectLst/>
                <a:latin typeface="Roboto Mono"/>
              </a:rPr>
              <a:t>FROM</a:t>
            </a:r>
            <a:r>
              <a:rPr lang="en-GB" b="0" dirty="0">
                <a:solidFill>
                  <a:srgbClr val="000000"/>
                </a:solidFill>
                <a:effectLst/>
                <a:latin typeface="Roboto Mono"/>
              </a:rPr>
              <a:t> </a:t>
            </a:r>
            <a:r>
              <a:rPr lang="en-GB" b="0" dirty="0">
                <a:solidFill>
                  <a:srgbClr val="0D904F"/>
                </a:solidFill>
                <a:effectLst/>
                <a:latin typeface="Roboto Mono"/>
              </a:rPr>
              <a:t>`</a:t>
            </a:r>
            <a:r>
              <a:rPr lang="en-GB" b="0" dirty="0" err="1">
                <a:solidFill>
                  <a:srgbClr val="0D904F"/>
                </a:solidFill>
                <a:effectLst/>
                <a:latin typeface="Roboto Mono"/>
              </a:rPr>
              <a:t>bigquery</a:t>
            </a:r>
            <a:r>
              <a:rPr lang="en-GB" b="0" dirty="0">
                <a:solidFill>
                  <a:srgbClr val="0D904F"/>
                </a:solidFill>
                <a:effectLst/>
                <a:latin typeface="Roboto Mono"/>
              </a:rPr>
              <a:t>-public-</a:t>
            </a:r>
            <a:r>
              <a:rPr lang="en-GB" b="0" dirty="0" err="1">
                <a:solidFill>
                  <a:srgbClr val="0D904F"/>
                </a:solidFill>
                <a:effectLst/>
                <a:latin typeface="Roboto Mono"/>
              </a:rPr>
              <a:t>data.austin_bikeshare.bikeshare_trips</a:t>
            </a:r>
            <a:r>
              <a:rPr lang="en-GB" b="0" dirty="0">
                <a:solidFill>
                  <a:srgbClr val="0D904F"/>
                </a:solidFill>
                <a:effectLst/>
                <a:latin typeface="Roboto Mono"/>
              </a:rPr>
              <a:t>`</a:t>
            </a:r>
            <a:endParaRPr lang="en-GB" b="0" dirty="0">
              <a:solidFill>
                <a:srgbClr val="000000"/>
              </a:solidFill>
              <a:effectLst/>
              <a:latin typeface="Roboto Mono"/>
            </a:endParaRPr>
          </a:p>
          <a:p>
            <a:r>
              <a:rPr lang="en-GB" b="0" dirty="0">
                <a:solidFill>
                  <a:srgbClr val="37474F"/>
                </a:solidFill>
                <a:effectLst/>
                <a:latin typeface="Roboto Mono"/>
              </a:rPr>
              <a:t>)</a:t>
            </a:r>
            <a:endParaRPr lang="en-GB" b="0" dirty="0">
              <a:solidFill>
                <a:srgbClr val="000000"/>
              </a:solidFill>
              <a:effectLst/>
              <a:latin typeface="Roboto Mono"/>
            </a:endParaRPr>
          </a:p>
          <a:p>
            <a:r>
              <a:rPr lang="en-GB" b="0" dirty="0">
                <a:solidFill>
                  <a:srgbClr val="3367D6"/>
                </a:solidFill>
                <a:effectLst/>
                <a:latin typeface="Roboto Mono"/>
              </a:rPr>
              <a:t>AS</a:t>
            </a:r>
            <a:r>
              <a:rPr lang="en-GB" b="0" dirty="0">
                <a:solidFill>
                  <a:srgbClr val="000000"/>
                </a:solidFill>
                <a:effectLst/>
                <a:latin typeface="Roboto Mono"/>
              </a:rPr>
              <a:t> a</a:t>
            </a:r>
          </a:p>
          <a:p>
            <a:r>
              <a:rPr lang="en-GB" b="0" dirty="0">
                <a:solidFill>
                  <a:srgbClr val="3367D6"/>
                </a:solidFill>
                <a:effectLst/>
                <a:latin typeface="Roboto Mono"/>
              </a:rPr>
              <a:t>INNER</a:t>
            </a:r>
            <a:r>
              <a:rPr lang="en-GB" b="0" dirty="0">
                <a:solidFill>
                  <a:srgbClr val="000000"/>
                </a:solidFill>
                <a:effectLst/>
                <a:latin typeface="Roboto Mono"/>
              </a:rPr>
              <a:t> </a:t>
            </a:r>
            <a:r>
              <a:rPr lang="en-GB" b="0" dirty="0">
                <a:solidFill>
                  <a:srgbClr val="3367D6"/>
                </a:solidFill>
                <a:effectLst/>
                <a:latin typeface="Roboto Mono"/>
              </a:rPr>
              <a:t>JOIN</a:t>
            </a:r>
            <a:r>
              <a:rPr lang="en-GB" b="0" dirty="0">
                <a:solidFill>
                  <a:srgbClr val="000000"/>
                </a:solidFill>
                <a:effectLst/>
                <a:latin typeface="Roboto Mono"/>
              </a:rPr>
              <a:t> </a:t>
            </a:r>
          </a:p>
          <a:p>
            <a:r>
              <a:rPr lang="en-GB" b="0" dirty="0">
                <a:solidFill>
                  <a:srgbClr val="37474F"/>
                </a:solidFill>
                <a:effectLst/>
                <a:latin typeface="Roboto Mono"/>
              </a:rPr>
              <a:t>(</a:t>
            </a:r>
            <a:r>
              <a:rPr lang="en-GB" b="0" dirty="0">
                <a:solidFill>
                  <a:srgbClr val="3367D6"/>
                </a:solidFill>
                <a:effectLst/>
                <a:latin typeface="Roboto Mono"/>
              </a:rPr>
              <a:t>SELECT</a:t>
            </a:r>
            <a:r>
              <a:rPr lang="en-GB" b="0" dirty="0">
                <a:solidFill>
                  <a:srgbClr val="000000"/>
                </a:solidFill>
                <a:effectLst/>
                <a:latin typeface="Roboto Mono"/>
              </a:rPr>
              <a:t> </a:t>
            </a:r>
            <a:r>
              <a:rPr lang="en-GB" b="0" dirty="0">
                <a:solidFill>
                  <a:srgbClr val="37474F"/>
                </a:solidFill>
                <a:effectLst/>
                <a:latin typeface="Roboto Mono"/>
              </a:rPr>
              <a:t>*</a:t>
            </a:r>
            <a:r>
              <a:rPr lang="en-GB" b="0" dirty="0">
                <a:solidFill>
                  <a:srgbClr val="000000"/>
                </a:solidFill>
                <a:effectLst/>
                <a:latin typeface="Roboto Mono"/>
              </a:rPr>
              <a:t> </a:t>
            </a:r>
            <a:r>
              <a:rPr lang="en-GB" b="0" dirty="0">
                <a:solidFill>
                  <a:srgbClr val="3367D6"/>
                </a:solidFill>
                <a:effectLst/>
                <a:latin typeface="Roboto Mono"/>
              </a:rPr>
              <a:t>FROM</a:t>
            </a:r>
            <a:r>
              <a:rPr lang="en-GB" b="0" dirty="0">
                <a:solidFill>
                  <a:srgbClr val="000000"/>
                </a:solidFill>
                <a:effectLst/>
                <a:latin typeface="Roboto Mono"/>
              </a:rPr>
              <a:t> </a:t>
            </a:r>
            <a:r>
              <a:rPr lang="en-GB" b="0" dirty="0">
                <a:solidFill>
                  <a:srgbClr val="0D904F"/>
                </a:solidFill>
                <a:effectLst/>
                <a:latin typeface="Roboto Mono"/>
              </a:rPr>
              <a:t>`</a:t>
            </a:r>
            <a:r>
              <a:rPr lang="en-GB" b="0" dirty="0" err="1">
                <a:solidFill>
                  <a:srgbClr val="0D904F"/>
                </a:solidFill>
                <a:effectLst/>
                <a:latin typeface="Roboto Mono"/>
              </a:rPr>
              <a:t>bigquery</a:t>
            </a:r>
            <a:r>
              <a:rPr lang="en-GB" b="0" dirty="0">
                <a:solidFill>
                  <a:srgbClr val="0D904F"/>
                </a:solidFill>
                <a:effectLst/>
                <a:latin typeface="Roboto Mono"/>
              </a:rPr>
              <a:t>-public-</a:t>
            </a:r>
            <a:r>
              <a:rPr lang="en-GB" b="0" dirty="0" err="1">
                <a:solidFill>
                  <a:srgbClr val="0D904F"/>
                </a:solidFill>
                <a:effectLst/>
                <a:latin typeface="Roboto Mono"/>
              </a:rPr>
              <a:t>data.austin_bikeshare.bikeshare_stations</a:t>
            </a:r>
            <a:r>
              <a:rPr lang="en-GB" b="0" dirty="0">
                <a:solidFill>
                  <a:srgbClr val="0D904F"/>
                </a:solidFill>
                <a:effectLst/>
                <a:latin typeface="Roboto Mono"/>
              </a:rPr>
              <a:t>`</a:t>
            </a:r>
            <a:r>
              <a:rPr lang="en-GB" b="0" dirty="0">
                <a:solidFill>
                  <a:srgbClr val="37474F"/>
                </a:solidFill>
                <a:effectLst/>
                <a:latin typeface="Roboto Mono"/>
              </a:rPr>
              <a:t>)</a:t>
            </a:r>
            <a:endParaRPr lang="en-GB" b="0" dirty="0">
              <a:solidFill>
                <a:srgbClr val="000000"/>
              </a:solidFill>
              <a:effectLst/>
              <a:latin typeface="Roboto Mono"/>
            </a:endParaRPr>
          </a:p>
          <a:p>
            <a:r>
              <a:rPr lang="en-GB" b="0" dirty="0">
                <a:solidFill>
                  <a:srgbClr val="3367D6"/>
                </a:solidFill>
                <a:effectLst/>
                <a:latin typeface="Roboto Mono"/>
              </a:rPr>
              <a:t>AS</a:t>
            </a:r>
            <a:r>
              <a:rPr lang="en-GB" b="0" dirty="0">
                <a:solidFill>
                  <a:srgbClr val="000000"/>
                </a:solidFill>
                <a:effectLst/>
                <a:latin typeface="Roboto Mono"/>
              </a:rPr>
              <a:t> b</a:t>
            </a:r>
          </a:p>
          <a:p>
            <a:r>
              <a:rPr lang="en-GB" b="0" dirty="0">
                <a:solidFill>
                  <a:srgbClr val="3367D6"/>
                </a:solidFill>
                <a:effectLst/>
                <a:latin typeface="Roboto Mono"/>
              </a:rPr>
              <a:t>ON</a:t>
            </a:r>
            <a:r>
              <a:rPr lang="en-GB" b="0" dirty="0">
                <a:solidFill>
                  <a:srgbClr val="000000"/>
                </a:solidFill>
                <a:effectLst/>
                <a:latin typeface="Roboto Mono"/>
              </a:rPr>
              <a:t> </a:t>
            </a:r>
            <a:r>
              <a:rPr lang="en-GB" b="0" dirty="0" err="1">
                <a:solidFill>
                  <a:srgbClr val="000000"/>
                </a:solidFill>
                <a:effectLst/>
                <a:latin typeface="Roboto Mono"/>
              </a:rPr>
              <a:t>a.</a:t>
            </a:r>
            <a:r>
              <a:rPr lang="en-GB" b="0" dirty="0" err="1">
                <a:solidFill>
                  <a:srgbClr val="800000"/>
                </a:solidFill>
                <a:effectLst/>
                <a:latin typeface="Roboto Mono"/>
              </a:rPr>
              <a:t>start_station_id</a:t>
            </a:r>
            <a:r>
              <a:rPr lang="en-GB" b="0" dirty="0">
                <a:solidFill>
                  <a:srgbClr val="000000"/>
                </a:solidFill>
                <a:effectLst/>
                <a:latin typeface="Roboto Mono"/>
              </a:rPr>
              <a:t>=</a:t>
            </a:r>
            <a:r>
              <a:rPr lang="en-GB" b="0" dirty="0" err="1">
                <a:solidFill>
                  <a:srgbClr val="000000"/>
                </a:solidFill>
                <a:effectLst/>
                <a:latin typeface="Roboto Mono"/>
              </a:rPr>
              <a:t>b.station_id</a:t>
            </a:r>
            <a:endParaRPr lang="en-GB" b="0" dirty="0">
              <a:solidFill>
                <a:srgbClr val="000000"/>
              </a:solidFill>
              <a:effectLst/>
              <a:latin typeface="Roboto Mono"/>
            </a:endParaRPr>
          </a:p>
          <a:p>
            <a:r>
              <a:rPr lang="en-GB" b="0" dirty="0">
                <a:solidFill>
                  <a:srgbClr val="3367D6"/>
                </a:solidFill>
                <a:effectLst/>
                <a:latin typeface="Roboto Mono"/>
              </a:rPr>
              <a:t>GROUP</a:t>
            </a:r>
            <a:r>
              <a:rPr lang="en-GB" b="0" dirty="0">
                <a:solidFill>
                  <a:srgbClr val="000000"/>
                </a:solidFill>
                <a:effectLst/>
                <a:latin typeface="Roboto Mono"/>
              </a:rPr>
              <a:t> </a:t>
            </a:r>
            <a:r>
              <a:rPr lang="en-GB" b="0" dirty="0">
                <a:solidFill>
                  <a:srgbClr val="3367D6"/>
                </a:solidFill>
                <a:effectLst/>
                <a:latin typeface="Roboto Mono"/>
              </a:rPr>
              <a:t>BY</a:t>
            </a:r>
            <a:r>
              <a:rPr lang="en-GB" b="0" dirty="0">
                <a:solidFill>
                  <a:srgbClr val="000000"/>
                </a:solidFill>
                <a:effectLst/>
                <a:latin typeface="Roboto Mono"/>
              </a:rPr>
              <a:t> </a:t>
            </a:r>
            <a:r>
              <a:rPr lang="en-GB" b="0" dirty="0" err="1">
                <a:solidFill>
                  <a:srgbClr val="000000"/>
                </a:solidFill>
                <a:effectLst/>
                <a:latin typeface="Roboto Mono"/>
              </a:rPr>
              <a:t>start_station_name</a:t>
            </a:r>
            <a:r>
              <a:rPr lang="en-GB" b="0" dirty="0">
                <a:solidFill>
                  <a:srgbClr val="37474F"/>
                </a:solidFill>
                <a:effectLst/>
                <a:latin typeface="Roboto Mono"/>
              </a:rPr>
              <a:t>)</a:t>
            </a:r>
            <a:endParaRPr lang="en-GB" b="0" dirty="0">
              <a:solidFill>
                <a:srgbClr val="000000"/>
              </a:solidFill>
              <a:effectLst/>
              <a:latin typeface="Roboto Mono"/>
            </a:endParaRPr>
          </a:p>
          <a:p>
            <a:br>
              <a:rPr lang="en-GB" b="0" dirty="0">
                <a:solidFill>
                  <a:srgbClr val="000000"/>
                </a:solidFill>
                <a:effectLst/>
                <a:latin typeface="Roboto Mono"/>
              </a:rPr>
            </a:br>
            <a:r>
              <a:rPr lang="en-GB" b="0" dirty="0">
                <a:solidFill>
                  <a:srgbClr val="3367D6"/>
                </a:solidFill>
                <a:effectLst/>
                <a:latin typeface="Roboto Mono"/>
              </a:rPr>
              <a:t>USING</a:t>
            </a:r>
            <a:r>
              <a:rPr lang="en-GB" b="0" dirty="0">
                <a:solidFill>
                  <a:srgbClr val="37474F"/>
                </a:solidFill>
                <a:effectLst/>
                <a:latin typeface="Roboto Mono"/>
              </a:rPr>
              <a:t>(</a:t>
            </a:r>
            <a:r>
              <a:rPr lang="en-GB" b="0" dirty="0" err="1">
                <a:solidFill>
                  <a:srgbClr val="000000"/>
                </a:solidFill>
                <a:effectLst/>
                <a:latin typeface="Roboto Mono"/>
              </a:rPr>
              <a:t>start_station_name</a:t>
            </a:r>
            <a:r>
              <a:rPr lang="en-GB" b="0" dirty="0">
                <a:solidFill>
                  <a:srgbClr val="37474F"/>
                </a:solidFill>
                <a:effectLst/>
                <a:latin typeface="Roboto Mono"/>
              </a:rPr>
              <a:t>)</a:t>
            </a:r>
            <a:endParaRPr lang="en-GB" b="0" dirty="0">
              <a:solidFill>
                <a:srgbClr val="000000"/>
              </a:solidFill>
              <a:effectLst/>
              <a:latin typeface="Roboto Mono"/>
            </a:endParaRPr>
          </a:p>
          <a:p>
            <a:r>
              <a:rPr lang="en-GB" b="0" dirty="0">
                <a:solidFill>
                  <a:srgbClr val="3367D6"/>
                </a:solidFill>
                <a:effectLst/>
                <a:latin typeface="Roboto Mono"/>
              </a:rPr>
              <a:t>ORDER</a:t>
            </a:r>
            <a:r>
              <a:rPr lang="en-GB" b="0" dirty="0">
                <a:solidFill>
                  <a:srgbClr val="000000"/>
                </a:solidFill>
                <a:effectLst/>
                <a:latin typeface="Roboto Mono"/>
              </a:rPr>
              <a:t> </a:t>
            </a:r>
            <a:r>
              <a:rPr lang="en-GB" b="0" dirty="0">
                <a:solidFill>
                  <a:srgbClr val="3367D6"/>
                </a:solidFill>
                <a:effectLst/>
                <a:latin typeface="Roboto Mono"/>
              </a:rPr>
              <a:t>BY</a:t>
            </a:r>
            <a:r>
              <a:rPr lang="en-GB" b="0" dirty="0">
                <a:solidFill>
                  <a:srgbClr val="000000"/>
                </a:solidFill>
                <a:effectLst/>
                <a:latin typeface="Roboto Mono"/>
              </a:rPr>
              <a:t> </a:t>
            </a:r>
            <a:r>
              <a:rPr lang="en-GB" b="0" dirty="0" err="1">
                <a:solidFill>
                  <a:srgbClr val="000000"/>
                </a:solidFill>
                <a:effectLst/>
                <a:latin typeface="Roboto Mono"/>
              </a:rPr>
              <a:t>tripcount_faulty</a:t>
            </a:r>
            <a:r>
              <a:rPr lang="en-GB" b="0" dirty="0">
                <a:solidFill>
                  <a:srgbClr val="000000"/>
                </a:solidFill>
                <a:effectLst/>
                <a:latin typeface="Roboto Mono"/>
              </a:rPr>
              <a:t> </a:t>
            </a:r>
            <a:r>
              <a:rPr lang="en-GB" b="0" dirty="0">
                <a:solidFill>
                  <a:srgbClr val="3367D6"/>
                </a:solidFill>
                <a:effectLst/>
                <a:latin typeface="Roboto Mono"/>
              </a:rPr>
              <a:t>DESC</a:t>
            </a:r>
            <a:endParaRPr lang="en-GB" b="0" dirty="0">
              <a:solidFill>
                <a:srgbClr val="000000"/>
              </a:solidFill>
              <a:effectLst/>
              <a:latin typeface="Roboto Mono"/>
            </a:endParaRPr>
          </a:p>
          <a:p>
            <a:endParaRPr lang="en-GB" dirty="0"/>
          </a:p>
        </p:txBody>
      </p:sp>
    </p:spTree>
    <p:extLst>
      <p:ext uri="{BB962C8B-B14F-4D97-AF65-F5344CB8AC3E}">
        <p14:creationId xmlns:p14="http://schemas.microsoft.com/office/powerpoint/2010/main" val="2210133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C723-C3CA-4BF9-815E-8BBEE38ACFBB}"/>
              </a:ext>
            </a:extLst>
          </p:cNvPr>
          <p:cNvSpPr>
            <a:spLocks noGrp="1"/>
          </p:cNvSpPr>
          <p:nvPr>
            <p:ph type="title"/>
          </p:nvPr>
        </p:nvSpPr>
        <p:spPr>
          <a:xfrm>
            <a:off x="257175" y="98426"/>
            <a:ext cx="10515600" cy="315912"/>
          </a:xfrm>
        </p:spPr>
        <p:txBody>
          <a:bodyPr>
            <a:normAutofit fontScale="90000"/>
          </a:bodyPr>
          <a:lstStyle/>
          <a:p>
            <a:r>
              <a:rPr lang="en-GB" sz="2800" dirty="0"/>
              <a:t>Analysis by station cont.</a:t>
            </a:r>
          </a:p>
        </p:txBody>
      </p:sp>
      <p:sp>
        <p:nvSpPr>
          <p:cNvPr id="3" name="Content Placeholder 2">
            <a:extLst>
              <a:ext uri="{FF2B5EF4-FFF2-40B4-BE49-F238E27FC236}">
                <a16:creationId xmlns:a16="http://schemas.microsoft.com/office/drawing/2014/main" id="{4E32510F-89D0-44DA-820F-A3E2AEFBC97F}"/>
              </a:ext>
            </a:extLst>
          </p:cNvPr>
          <p:cNvSpPr>
            <a:spLocks noGrp="1"/>
          </p:cNvSpPr>
          <p:nvPr>
            <p:ph idx="1"/>
          </p:nvPr>
        </p:nvSpPr>
        <p:spPr>
          <a:xfrm>
            <a:off x="257174" y="625474"/>
            <a:ext cx="11039475" cy="5641975"/>
          </a:xfrm>
        </p:spPr>
        <p:txBody>
          <a:bodyPr/>
          <a:lstStyle/>
          <a:p>
            <a:r>
              <a:rPr lang="en-GB" b="1" u="sng" dirty="0"/>
              <a:t>Findings</a:t>
            </a:r>
          </a:p>
          <a:p>
            <a:r>
              <a:rPr lang="en-GB" dirty="0"/>
              <a:t>Overall, 1.65% of all trips are faulty.</a:t>
            </a:r>
          </a:p>
          <a:p>
            <a:r>
              <a:rPr lang="en-GB" dirty="0"/>
              <a:t>The stations with the highest proportion of faults (&gt;5% of trips) are ‘23</a:t>
            </a:r>
            <a:r>
              <a:rPr lang="en-GB" baseline="30000" dirty="0"/>
              <a:t>rd</a:t>
            </a:r>
            <a:r>
              <a:rPr lang="en-GB" dirty="0"/>
              <a:t> &amp; San Jacinto @DKR stadium’, and ’10</a:t>
            </a:r>
            <a:r>
              <a:rPr lang="en-GB" baseline="30000" dirty="0"/>
              <a:t>th</a:t>
            </a:r>
            <a:r>
              <a:rPr lang="en-GB" dirty="0"/>
              <a:t> and Red River’.</a:t>
            </a:r>
          </a:p>
          <a:p>
            <a:r>
              <a:rPr lang="en-GB" dirty="0"/>
              <a:t>‘Hollow Creek &amp; Barton hills’, ‘Lake Austin &amp; Enfield’, ‘11</a:t>
            </a:r>
            <a:r>
              <a:rPr lang="en-GB" baseline="30000" dirty="0"/>
              <a:t>th</a:t>
            </a:r>
            <a:r>
              <a:rPr lang="en-GB" dirty="0"/>
              <a:t> &amp; Salina’, ‘6</a:t>
            </a:r>
            <a:r>
              <a:rPr lang="en-GB" baseline="30000" dirty="0"/>
              <a:t>th</a:t>
            </a:r>
            <a:r>
              <a:rPr lang="en-GB" dirty="0"/>
              <a:t> &amp; Chalmers’, ‘Lakeshore @ Austin Hostel’ also held relatively high levels of faults (&gt;3.5% trips).</a:t>
            </a:r>
          </a:p>
          <a:p>
            <a:endParaRPr lang="en-GB" dirty="0"/>
          </a:p>
          <a:p>
            <a:pPr marL="0" indent="0">
              <a:buNone/>
            </a:pPr>
            <a:endParaRPr lang="en-GB" dirty="0"/>
          </a:p>
        </p:txBody>
      </p:sp>
    </p:spTree>
    <p:extLst>
      <p:ext uri="{BB962C8B-B14F-4D97-AF65-F5344CB8AC3E}">
        <p14:creationId xmlns:p14="http://schemas.microsoft.com/office/powerpoint/2010/main" val="2541425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1754</Words>
  <Application>Microsoft Office PowerPoint</Application>
  <PresentationFormat>Widescreen</PresentationFormat>
  <Paragraphs>208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Roboto Mono</vt:lpstr>
      <vt:lpstr>Office Theme</vt:lpstr>
      <vt:lpstr>Data Investigation Task</vt:lpstr>
      <vt:lpstr>Q1 How many bike stations are there?</vt:lpstr>
      <vt:lpstr>Q2 How many bike stations have more than 15 docks?</vt:lpstr>
      <vt:lpstr>Q3 What was the most popular council district where bike trips started from?</vt:lpstr>
      <vt:lpstr>Q4 Using council districts to define the start and end destination, what were the most frequent bike trips taken?</vt:lpstr>
      <vt:lpstr>Q4 Continued</vt:lpstr>
      <vt:lpstr>Investigation task</vt:lpstr>
      <vt:lpstr>Analysis by station template</vt:lpstr>
      <vt:lpstr>Analysis by station cont.</vt:lpstr>
      <vt:lpstr>Analysis by subscriber type template</vt:lpstr>
      <vt:lpstr>Analysis by subscriber type cont.</vt:lpstr>
      <vt:lpstr>Analysis by specific location template</vt:lpstr>
      <vt:lpstr>Analysis by specific location cont.</vt:lpstr>
      <vt:lpstr>Improvements to conclusions</vt:lpstr>
      <vt:lpstr>Limiting factors &amp;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Investigation Task</dc:title>
  <dc:creator>joshua edwards</dc:creator>
  <cp:lastModifiedBy>joshua edwards</cp:lastModifiedBy>
  <cp:revision>33</cp:revision>
  <dcterms:created xsi:type="dcterms:W3CDTF">2021-05-10T01:29:23Z</dcterms:created>
  <dcterms:modified xsi:type="dcterms:W3CDTF">2021-05-13T12:55:24Z</dcterms:modified>
</cp:coreProperties>
</file>