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304" r:id="rId3"/>
    <p:sldId id="285" r:id="rId4"/>
    <p:sldId id="286" r:id="rId5"/>
    <p:sldId id="274" r:id="rId6"/>
    <p:sldId id="287" r:id="rId7"/>
    <p:sldId id="288" r:id="rId8"/>
    <p:sldId id="289" r:id="rId9"/>
    <p:sldId id="290" r:id="rId10"/>
    <p:sldId id="291" r:id="rId11"/>
    <p:sldId id="292" r:id="rId12"/>
    <p:sldId id="293" r:id="rId13"/>
    <p:sldId id="257" r:id="rId14"/>
    <p:sldId id="267" r:id="rId15"/>
    <p:sldId id="268" r:id="rId16"/>
    <p:sldId id="269" r:id="rId17"/>
    <p:sldId id="270" r:id="rId18"/>
    <p:sldId id="271" r:id="rId19"/>
    <p:sldId id="272" r:id="rId20"/>
    <p:sldId id="273" r:id="rId21"/>
    <p:sldId id="294" r:id="rId22"/>
    <p:sldId id="297" r:id="rId23"/>
    <p:sldId id="296" r:id="rId24"/>
    <p:sldId id="298" r:id="rId25"/>
    <p:sldId id="299" r:id="rId26"/>
    <p:sldId id="305" r:id="rId27"/>
    <p:sldId id="300" r:id="rId28"/>
    <p:sldId id="302" r:id="rId29"/>
    <p:sldId id="301" r:id="rId30"/>
    <p:sldId id="303" r:id="rId31"/>
    <p:sldId id="29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8/17/2023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8/17/2023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8/17/2023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8/17/2023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8/17/2023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8/17/2023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87F084-B92E-42AA-BEF1-878700846B34}"/>
              </a:ext>
            </a:extLst>
          </p:cNvPr>
          <p:cNvSpPr>
            <a:spLocks noGrp="1"/>
          </p:cNvSpPr>
          <p:nvPr>
            <p:ph type="ctrTitle"/>
          </p:nvPr>
        </p:nvSpPr>
        <p:spPr/>
        <p:txBody>
          <a:bodyPr/>
          <a:lstStyle/>
          <a:p>
            <a:r>
              <a:rPr lang="es-ES" dirty="0"/>
              <a:t>Android Studio</a:t>
            </a:r>
          </a:p>
        </p:txBody>
      </p:sp>
      <p:sp>
        <p:nvSpPr>
          <p:cNvPr id="3" name="Subtítulo 2">
            <a:extLst>
              <a:ext uri="{FF2B5EF4-FFF2-40B4-BE49-F238E27FC236}">
                <a16:creationId xmlns:a16="http://schemas.microsoft.com/office/drawing/2014/main" id="{39FC2810-88DE-412E-87DE-99AB4E9B8D27}"/>
              </a:ext>
            </a:extLst>
          </p:cNvPr>
          <p:cNvSpPr>
            <a:spLocks noGrp="1"/>
          </p:cNvSpPr>
          <p:nvPr>
            <p:ph type="subTitle" idx="1"/>
          </p:nvPr>
        </p:nvSpPr>
        <p:spPr/>
        <p:txBody>
          <a:bodyPr/>
          <a:lstStyle/>
          <a:p>
            <a:r>
              <a:rPr lang="es-ES" dirty="0"/>
              <a:t>Desarrollo de </a:t>
            </a:r>
            <a:r>
              <a:rPr lang="es-ES"/>
              <a:t>aplicaciones Android</a:t>
            </a:r>
            <a:endParaRPr lang="es-ES" dirty="0"/>
          </a:p>
        </p:txBody>
      </p:sp>
    </p:spTree>
    <p:extLst>
      <p:ext uri="{BB962C8B-B14F-4D97-AF65-F5344CB8AC3E}">
        <p14:creationId xmlns:p14="http://schemas.microsoft.com/office/powerpoint/2010/main" val="3320249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Aplicaciones</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r>
              <a:rPr lang="es-ES" dirty="0"/>
              <a:t>Este nivel está formado por el conjunto de aplicaciones instaladas en una máquina Android. </a:t>
            </a:r>
          </a:p>
          <a:p>
            <a:endParaRPr lang="es-ES" dirty="0"/>
          </a:p>
          <a:p>
            <a:r>
              <a:rPr lang="es-ES" dirty="0"/>
              <a:t>Todas las aplicaciones han de correr en la máquina virtual ART para garantizar la seguridad del sistema.</a:t>
            </a:r>
          </a:p>
          <a:p>
            <a:endParaRPr lang="es-ES" dirty="0"/>
          </a:p>
          <a:p>
            <a:r>
              <a:rPr lang="es-ES" dirty="0"/>
              <a:t>Normalmente las aplicaciones Android están escritas en Java o </a:t>
            </a:r>
            <a:r>
              <a:rPr lang="es-ES" dirty="0" err="1"/>
              <a:t>Kotlin</a:t>
            </a:r>
            <a:r>
              <a:rPr lang="es-ES" dirty="0"/>
              <a:t>. </a:t>
            </a:r>
          </a:p>
          <a:p>
            <a:endParaRPr lang="es-ES" dirty="0"/>
          </a:p>
          <a:p>
            <a:r>
              <a:rPr lang="es-ES" dirty="0"/>
              <a:t>Para desarrollar este tipo de aplicaciones podemos utilizar el Android SDK. Existe otra opción consistente en desarrollar las aplicaciones utilizando C/C++. Para esta opción podemos utilizar el Android NDK (Native </a:t>
            </a:r>
            <a:r>
              <a:rPr lang="es-ES" dirty="0" err="1"/>
              <a:t>Development</a:t>
            </a:r>
            <a:r>
              <a:rPr lang="es-ES" dirty="0"/>
              <a:t> Kit).</a:t>
            </a:r>
          </a:p>
        </p:txBody>
      </p:sp>
    </p:spTree>
    <p:extLst>
      <p:ext uri="{BB962C8B-B14F-4D97-AF65-F5344CB8AC3E}">
        <p14:creationId xmlns:p14="http://schemas.microsoft.com/office/powerpoint/2010/main" val="2656008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Instalación</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r>
              <a:rPr lang="es-ES" dirty="0"/>
              <a:t>Google ha preparado el paquete de software </a:t>
            </a:r>
            <a:r>
              <a:rPr lang="es-ES" b="1" dirty="0"/>
              <a:t>Android SDK</a:t>
            </a:r>
            <a:r>
              <a:rPr lang="es-ES" dirty="0"/>
              <a:t>, que incorpora todas las herramientas necesarias para el desarrollo de aplicaciones en Android. En él se incluye: conversor de código, depurador, librerías, emuladores, documentación, etc. Todas estas herramientas son accesibles desde la línea de comandos.</a:t>
            </a:r>
          </a:p>
          <a:p>
            <a:r>
              <a:rPr lang="es-ES" dirty="0"/>
              <a:t>No obstante, la mayoría de los desarrolladores prefieren utilizar un </a:t>
            </a:r>
            <a:r>
              <a:rPr lang="es-ES" b="1" dirty="0"/>
              <a:t>IDE</a:t>
            </a:r>
            <a:r>
              <a:rPr lang="es-ES" dirty="0"/>
              <a:t> (entorno de desarrollo integrado). Un IDE agrupa, en un entorno visual, un editor de código con todas las herramientas de desarrollo. Google recomienda utilizar </a:t>
            </a:r>
            <a:r>
              <a:rPr lang="es-ES" b="1" dirty="0"/>
              <a:t>Android Studio </a:t>
            </a:r>
            <a:r>
              <a:rPr lang="es-ES" dirty="0"/>
              <a:t>(basado en el IDE IntelliJ IDEA).</a:t>
            </a:r>
          </a:p>
          <a:p>
            <a:r>
              <a:rPr lang="es-ES" dirty="0"/>
              <a:t>Las aplicaciones Android están basadas en Java, por lo que necesitas instalar un software para ejecutar código Java en tu equipo. Este software se conoce como máquina virtual Java, entorno de ejecución Java, Java </a:t>
            </a:r>
            <a:r>
              <a:rPr lang="es-ES" dirty="0" err="1"/>
              <a:t>Runtime</a:t>
            </a:r>
            <a:r>
              <a:rPr lang="es-ES" dirty="0"/>
              <a:t> </a:t>
            </a:r>
            <a:r>
              <a:rPr lang="es-ES" dirty="0" err="1"/>
              <a:t>Environment</a:t>
            </a:r>
            <a:r>
              <a:rPr lang="es-ES" dirty="0"/>
              <a:t> (JRE) o Java Virtual Machine (JVM).</a:t>
            </a:r>
          </a:p>
        </p:txBody>
      </p:sp>
    </p:spTree>
    <p:extLst>
      <p:ext uri="{BB962C8B-B14F-4D97-AF65-F5344CB8AC3E}">
        <p14:creationId xmlns:p14="http://schemas.microsoft.com/office/powerpoint/2010/main" val="4138799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Instalación de Android Studio</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fontScale="92500" lnSpcReduction="20000"/>
          </a:bodyPr>
          <a:lstStyle/>
          <a:p>
            <a:r>
              <a:rPr lang="es-ES" dirty="0"/>
              <a:t>En la edición de Google I/O 2014 se lanzó la primera versión estable de Android Studio. Se trata de un entorno de desarrollo para Android basado en el IDE IntelliJ IDEA. Entre las novedades introducidas destacamos:</a:t>
            </a:r>
          </a:p>
          <a:p>
            <a:endParaRPr lang="es-ES" dirty="0"/>
          </a:p>
          <a:p>
            <a:r>
              <a:rPr lang="es-ES" dirty="0"/>
              <a:t>Construcción de proyectos usando la herramienta </a:t>
            </a:r>
            <a:r>
              <a:rPr lang="es-ES" dirty="0" err="1"/>
              <a:t>Gradle</a:t>
            </a:r>
            <a:r>
              <a:rPr lang="es-ES" dirty="0"/>
              <a:t>.</a:t>
            </a:r>
          </a:p>
          <a:p>
            <a:endParaRPr lang="es-ES" dirty="0"/>
          </a:p>
          <a:p>
            <a:r>
              <a:rPr lang="es-ES" dirty="0"/>
              <a:t>Previsualización simultánea de un </a:t>
            </a:r>
            <a:r>
              <a:rPr lang="es-ES" dirty="0" err="1"/>
              <a:t>layout</a:t>
            </a:r>
            <a:r>
              <a:rPr lang="es-ES" dirty="0"/>
              <a:t> en varios tipos de dispositivos.</a:t>
            </a:r>
          </a:p>
          <a:p>
            <a:endParaRPr lang="es-ES" dirty="0"/>
          </a:p>
          <a:p>
            <a:r>
              <a:rPr lang="es-ES" dirty="0"/>
              <a:t>Facilidades para el testeo de código basado en </a:t>
            </a:r>
            <a:r>
              <a:rPr lang="es-ES" dirty="0" err="1"/>
              <a:t>JUnit</a:t>
            </a:r>
            <a:r>
              <a:rPr lang="es-ES" dirty="0"/>
              <a:t>.</a:t>
            </a:r>
          </a:p>
          <a:p>
            <a:endParaRPr lang="es-ES" dirty="0"/>
          </a:p>
          <a:p>
            <a:r>
              <a:rPr lang="es-ES" dirty="0"/>
              <a:t>Integración con herramientas de gestión de versiones (como GitHub).</a:t>
            </a:r>
          </a:p>
          <a:p>
            <a:endParaRPr lang="es-ES" dirty="0"/>
          </a:p>
          <a:p>
            <a:r>
              <a:rPr lang="es-ES" dirty="0"/>
              <a:t>Desarrollo en un mismo proyecto de diferentes versiones (como Android </a:t>
            </a:r>
            <a:r>
              <a:rPr lang="es-ES" dirty="0" err="1"/>
              <a:t>Wear</a:t>
            </a:r>
            <a:r>
              <a:rPr lang="es-ES" dirty="0"/>
              <a:t>, Android TV y Android Auto).</a:t>
            </a:r>
          </a:p>
        </p:txBody>
      </p:sp>
    </p:spTree>
    <p:extLst>
      <p:ext uri="{BB962C8B-B14F-4D97-AF65-F5344CB8AC3E}">
        <p14:creationId xmlns:p14="http://schemas.microsoft.com/office/powerpoint/2010/main" val="853841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Instalación</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endParaRPr lang="es-ES" dirty="0"/>
          </a:p>
        </p:txBody>
      </p:sp>
      <p:pic>
        <p:nvPicPr>
          <p:cNvPr id="5" name="Imagen 4">
            <a:extLst>
              <a:ext uri="{FF2B5EF4-FFF2-40B4-BE49-F238E27FC236}">
                <a16:creationId xmlns:a16="http://schemas.microsoft.com/office/drawing/2014/main" id="{13A8416F-4697-4B9E-A452-F0A4E2446157}"/>
              </a:ext>
            </a:extLst>
          </p:cNvPr>
          <p:cNvPicPr>
            <a:picLocks noChangeAspect="1"/>
          </p:cNvPicPr>
          <p:nvPr/>
        </p:nvPicPr>
        <p:blipFill>
          <a:blip r:embed="rId2"/>
          <a:stretch>
            <a:fillRect/>
          </a:stretch>
        </p:blipFill>
        <p:spPr>
          <a:xfrm>
            <a:off x="4125209" y="864108"/>
            <a:ext cx="7059259" cy="5488963"/>
          </a:xfrm>
          <a:prstGeom prst="rect">
            <a:avLst/>
          </a:prstGeom>
        </p:spPr>
      </p:pic>
    </p:spTree>
    <p:extLst>
      <p:ext uri="{BB962C8B-B14F-4D97-AF65-F5344CB8AC3E}">
        <p14:creationId xmlns:p14="http://schemas.microsoft.com/office/powerpoint/2010/main" val="218794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Instalación</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endParaRPr lang="es-ES" dirty="0"/>
          </a:p>
        </p:txBody>
      </p:sp>
      <p:pic>
        <p:nvPicPr>
          <p:cNvPr id="6" name="Imagen 5">
            <a:extLst>
              <a:ext uri="{FF2B5EF4-FFF2-40B4-BE49-F238E27FC236}">
                <a16:creationId xmlns:a16="http://schemas.microsoft.com/office/drawing/2014/main" id="{6C452750-1ECE-460E-A90F-CE74B7D58097}"/>
              </a:ext>
            </a:extLst>
          </p:cNvPr>
          <p:cNvPicPr>
            <a:picLocks noChangeAspect="1"/>
          </p:cNvPicPr>
          <p:nvPr/>
        </p:nvPicPr>
        <p:blipFill>
          <a:blip r:embed="rId2"/>
          <a:stretch>
            <a:fillRect/>
          </a:stretch>
        </p:blipFill>
        <p:spPr>
          <a:xfrm>
            <a:off x="4091861" y="873252"/>
            <a:ext cx="6585566" cy="5120640"/>
          </a:xfrm>
          <a:prstGeom prst="rect">
            <a:avLst/>
          </a:prstGeom>
        </p:spPr>
      </p:pic>
    </p:spTree>
    <p:extLst>
      <p:ext uri="{BB962C8B-B14F-4D97-AF65-F5344CB8AC3E}">
        <p14:creationId xmlns:p14="http://schemas.microsoft.com/office/powerpoint/2010/main" val="1319524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Instalación</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endParaRPr lang="es-ES" dirty="0"/>
          </a:p>
        </p:txBody>
      </p:sp>
      <p:pic>
        <p:nvPicPr>
          <p:cNvPr id="7" name="Imagen 6">
            <a:extLst>
              <a:ext uri="{FF2B5EF4-FFF2-40B4-BE49-F238E27FC236}">
                <a16:creationId xmlns:a16="http://schemas.microsoft.com/office/drawing/2014/main" id="{9B6AB543-272B-4E47-A5E1-8A81EFC71DA2}"/>
              </a:ext>
            </a:extLst>
          </p:cNvPr>
          <p:cNvPicPr>
            <a:picLocks noChangeAspect="1"/>
          </p:cNvPicPr>
          <p:nvPr/>
        </p:nvPicPr>
        <p:blipFill>
          <a:blip r:embed="rId2"/>
          <a:stretch>
            <a:fillRect/>
          </a:stretch>
        </p:blipFill>
        <p:spPr>
          <a:xfrm>
            <a:off x="4084309" y="864108"/>
            <a:ext cx="6597326" cy="5129784"/>
          </a:xfrm>
          <a:prstGeom prst="rect">
            <a:avLst/>
          </a:prstGeom>
        </p:spPr>
      </p:pic>
    </p:spTree>
    <p:extLst>
      <p:ext uri="{BB962C8B-B14F-4D97-AF65-F5344CB8AC3E}">
        <p14:creationId xmlns:p14="http://schemas.microsoft.com/office/powerpoint/2010/main" val="1139417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Instalación</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endParaRPr lang="es-ES" dirty="0"/>
          </a:p>
        </p:txBody>
      </p:sp>
      <p:pic>
        <p:nvPicPr>
          <p:cNvPr id="5" name="Imagen 4">
            <a:extLst>
              <a:ext uri="{FF2B5EF4-FFF2-40B4-BE49-F238E27FC236}">
                <a16:creationId xmlns:a16="http://schemas.microsoft.com/office/drawing/2014/main" id="{B25D5B0B-1E2F-47DE-B1B2-A203042EA47D}"/>
              </a:ext>
            </a:extLst>
          </p:cNvPr>
          <p:cNvPicPr>
            <a:picLocks noChangeAspect="1"/>
          </p:cNvPicPr>
          <p:nvPr/>
        </p:nvPicPr>
        <p:blipFill>
          <a:blip r:embed="rId2"/>
          <a:stretch>
            <a:fillRect/>
          </a:stretch>
        </p:blipFill>
        <p:spPr>
          <a:xfrm>
            <a:off x="4127451" y="864108"/>
            <a:ext cx="6798833" cy="5120640"/>
          </a:xfrm>
          <a:prstGeom prst="rect">
            <a:avLst/>
          </a:prstGeom>
        </p:spPr>
      </p:pic>
    </p:spTree>
    <p:extLst>
      <p:ext uri="{BB962C8B-B14F-4D97-AF65-F5344CB8AC3E}">
        <p14:creationId xmlns:p14="http://schemas.microsoft.com/office/powerpoint/2010/main" val="2884203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Instalación</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endParaRPr lang="es-ES" dirty="0"/>
          </a:p>
        </p:txBody>
      </p:sp>
      <p:pic>
        <p:nvPicPr>
          <p:cNvPr id="6" name="Imagen 5">
            <a:extLst>
              <a:ext uri="{FF2B5EF4-FFF2-40B4-BE49-F238E27FC236}">
                <a16:creationId xmlns:a16="http://schemas.microsoft.com/office/drawing/2014/main" id="{F9D24279-F0E4-4494-BFC6-0497897C1970}"/>
              </a:ext>
            </a:extLst>
          </p:cNvPr>
          <p:cNvPicPr>
            <a:picLocks noChangeAspect="1"/>
          </p:cNvPicPr>
          <p:nvPr/>
        </p:nvPicPr>
        <p:blipFill>
          <a:blip r:embed="rId2"/>
          <a:stretch>
            <a:fillRect/>
          </a:stretch>
        </p:blipFill>
        <p:spPr>
          <a:xfrm>
            <a:off x="4127451" y="873252"/>
            <a:ext cx="6798833" cy="5120640"/>
          </a:xfrm>
          <a:prstGeom prst="rect">
            <a:avLst/>
          </a:prstGeom>
        </p:spPr>
      </p:pic>
    </p:spTree>
    <p:extLst>
      <p:ext uri="{BB962C8B-B14F-4D97-AF65-F5344CB8AC3E}">
        <p14:creationId xmlns:p14="http://schemas.microsoft.com/office/powerpoint/2010/main" val="265563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Instalación</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endParaRPr lang="es-ES" dirty="0"/>
          </a:p>
        </p:txBody>
      </p:sp>
      <p:pic>
        <p:nvPicPr>
          <p:cNvPr id="5" name="Imagen 4">
            <a:extLst>
              <a:ext uri="{FF2B5EF4-FFF2-40B4-BE49-F238E27FC236}">
                <a16:creationId xmlns:a16="http://schemas.microsoft.com/office/drawing/2014/main" id="{954794F7-A8E6-4618-BEDC-B95CBE8AE5EC}"/>
              </a:ext>
            </a:extLst>
          </p:cNvPr>
          <p:cNvPicPr>
            <a:picLocks noChangeAspect="1"/>
          </p:cNvPicPr>
          <p:nvPr/>
        </p:nvPicPr>
        <p:blipFill>
          <a:blip r:embed="rId2"/>
          <a:stretch>
            <a:fillRect/>
          </a:stretch>
        </p:blipFill>
        <p:spPr>
          <a:xfrm>
            <a:off x="4071721" y="873252"/>
            <a:ext cx="6805829" cy="5125909"/>
          </a:xfrm>
          <a:prstGeom prst="rect">
            <a:avLst/>
          </a:prstGeom>
        </p:spPr>
      </p:pic>
    </p:spTree>
    <p:extLst>
      <p:ext uri="{BB962C8B-B14F-4D97-AF65-F5344CB8AC3E}">
        <p14:creationId xmlns:p14="http://schemas.microsoft.com/office/powerpoint/2010/main" val="690301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Instalación</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endParaRPr lang="es-ES" dirty="0"/>
          </a:p>
        </p:txBody>
      </p:sp>
      <p:pic>
        <p:nvPicPr>
          <p:cNvPr id="8" name="Imagen 7">
            <a:extLst>
              <a:ext uri="{FF2B5EF4-FFF2-40B4-BE49-F238E27FC236}">
                <a16:creationId xmlns:a16="http://schemas.microsoft.com/office/drawing/2014/main" id="{96307DA4-D263-4CB9-B175-467B001CE4B0}"/>
              </a:ext>
            </a:extLst>
          </p:cNvPr>
          <p:cNvPicPr>
            <a:picLocks noChangeAspect="1"/>
          </p:cNvPicPr>
          <p:nvPr/>
        </p:nvPicPr>
        <p:blipFill>
          <a:blip r:embed="rId2"/>
          <a:stretch>
            <a:fillRect/>
          </a:stretch>
        </p:blipFill>
        <p:spPr>
          <a:xfrm>
            <a:off x="4077057" y="873252"/>
            <a:ext cx="6876693" cy="5179281"/>
          </a:xfrm>
          <a:prstGeom prst="rect">
            <a:avLst/>
          </a:prstGeom>
        </p:spPr>
      </p:pic>
    </p:spTree>
    <p:extLst>
      <p:ext uri="{BB962C8B-B14F-4D97-AF65-F5344CB8AC3E}">
        <p14:creationId xmlns:p14="http://schemas.microsoft.com/office/powerpoint/2010/main" val="11443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Android</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r>
              <a:rPr lang="es-ES" dirty="0"/>
              <a:t>Google adquiere Android Inc. en el año 2005. Se trataba de una pequeña compañía, recién creada, orientada a la producción de aplicaciones para terminales móviles. Ese mismo año empiezan a trabajar en la creación de una máquina virtual Java optimizada para móviles (</a:t>
            </a:r>
            <a:r>
              <a:rPr lang="es-ES" dirty="0" err="1"/>
              <a:t>Dalvik</a:t>
            </a:r>
            <a:r>
              <a:rPr lang="es-ES" dirty="0"/>
              <a:t> VM).</a:t>
            </a:r>
          </a:p>
          <a:p>
            <a:r>
              <a:rPr lang="es-ES" dirty="0"/>
              <a:t>En el año 2007 se crea el consorcio Open </a:t>
            </a:r>
            <a:r>
              <a:rPr lang="es-ES" dirty="0" err="1"/>
              <a:t>Handset</a:t>
            </a:r>
            <a:r>
              <a:rPr lang="es-ES" dirty="0"/>
              <a:t> Alliance con el objetivo de desarrollar estándares abiertos para móviles. Está formado por Google, Intel, Texas Instruments, Motorola, T-Mobile, Samsung, Ericsson, Toshiba, Vodafone, NTT </a:t>
            </a:r>
            <a:r>
              <a:rPr lang="es-ES" dirty="0" err="1"/>
              <a:t>DoCoMo</a:t>
            </a:r>
            <a:r>
              <a:rPr lang="es-ES" dirty="0"/>
              <a:t>, Sprint Nextel y otros. Uno de los objetivos fundamentales de esta alianza es promover el diseño y la difusión de la plataforma Android. </a:t>
            </a:r>
          </a:p>
          <a:p>
            <a:r>
              <a:rPr lang="es-ES" dirty="0"/>
              <a:t>Durante el año 2010, Android se consolida como uno de los sistemas operativos para móviles más utilizados, con resultados cercanos a iOS e incluso superando al sistema de Apple en EE.UU.</a:t>
            </a:r>
          </a:p>
          <a:p>
            <a:r>
              <a:rPr lang="es-ES" dirty="0"/>
              <a:t>En 2019 se lanza Android 10 y se abandonan los nombres de dulces.</a:t>
            </a:r>
          </a:p>
        </p:txBody>
      </p:sp>
    </p:spTree>
    <p:extLst>
      <p:ext uri="{BB962C8B-B14F-4D97-AF65-F5344CB8AC3E}">
        <p14:creationId xmlns:p14="http://schemas.microsoft.com/office/powerpoint/2010/main" val="2984091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Instalación</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endParaRPr lang="es-ES" dirty="0"/>
          </a:p>
        </p:txBody>
      </p:sp>
      <p:pic>
        <p:nvPicPr>
          <p:cNvPr id="5" name="Imagen 4">
            <a:extLst>
              <a:ext uri="{FF2B5EF4-FFF2-40B4-BE49-F238E27FC236}">
                <a16:creationId xmlns:a16="http://schemas.microsoft.com/office/drawing/2014/main" id="{238F59F9-F594-4FF3-A144-B7FCD7F35356}"/>
              </a:ext>
            </a:extLst>
          </p:cNvPr>
          <p:cNvPicPr>
            <a:picLocks noChangeAspect="1"/>
          </p:cNvPicPr>
          <p:nvPr/>
        </p:nvPicPr>
        <p:blipFill>
          <a:blip r:embed="rId2"/>
          <a:stretch>
            <a:fillRect/>
          </a:stretch>
        </p:blipFill>
        <p:spPr>
          <a:xfrm>
            <a:off x="3869267" y="1454658"/>
            <a:ext cx="7984067" cy="4311396"/>
          </a:xfrm>
          <a:prstGeom prst="rect">
            <a:avLst/>
          </a:prstGeom>
        </p:spPr>
      </p:pic>
    </p:spTree>
    <p:extLst>
      <p:ext uri="{BB962C8B-B14F-4D97-AF65-F5344CB8AC3E}">
        <p14:creationId xmlns:p14="http://schemas.microsoft.com/office/powerpoint/2010/main" val="2946716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Versiones de Android y niveles de API</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r>
              <a:rPr lang="es-ES" dirty="0"/>
              <a:t>Antes de empezar a programar en Android hay que elegir la versión del sistema para la que deseamos realizar la aplicación. </a:t>
            </a:r>
          </a:p>
          <a:p>
            <a:pPr lvl="1"/>
            <a:r>
              <a:rPr lang="es-ES" dirty="0"/>
              <a:t>Hay clases y métodos que están disponibles a partir de una versión; si las vamos a usar, hemos de conocer la versión mínima necesaria.</a:t>
            </a:r>
          </a:p>
          <a:p>
            <a:r>
              <a:rPr lang="es-ES" dirty="0"/>
              <a:t>Cuando se ha lanzado una nueva plataforma, siempre ha sido compatible con las versiones anteriores. </a:t>
            </a:r>
          </a:p>
          <a:p>
            <a:pPr lvl="1"/>
            <a:r>
              <a:rPr lang="es-ES" dirty="0"/>
              <a:t>Solo se añaden nuevas funcionalidades, y en el caso de modificar alguna funcionalidad, no se elimina, sino que se etiqueta como obsoleta, pero normalmente se puede continuar utilizando.</a:t>
            </a:r>
          </a:p>
          <a:p>
            <a:r>
              <a:rPr lang="es-ES" dirty="0"/>
              <a:t>Las plataformas se identifican de tres formas alternativas: versión, nivel de API y nombre comercial. El nivel de API corresponde a números enteros, comenzando desde 1. </a:t>
            </a:r>
          </a:p>
          <a:p>
            <a:pPr lvl="1"/>
            <a:r>
              <a:rPr lang="es-ES" dirty="0"/>
              <a:t>Para los nombres comerciales se han elegido postres en orden alfabético: </a:t>
            </a:r>
            <a:r>
              <a:rPr lang="es-ES" dirty="0" err="1"/>
              <a:t>Cupcake</a:t>
            </a:r>
            <a:r>
              <a:rPr lang="es-ES" dirty="0"/>
              <a:t> (v1.5), Donut (v1.6), </a:t>
            </a:r>
            <a:r>
              <a:rPr lang="es-ES" dirty="0" err="1"/>
              <a:t>Éclair</a:t>
            </a:r>
            <a:r>
              <a:rPr lang="es-ES" dirty="0"/>
              <a:t> (v2.0), </a:t>
            </a:r>
            <a:r>
              <a:rPr lang="es-ES" dirty="0" err="1"/>
              <a:t>Froyo</a:t>
            </a:r>
            <a:r>
              <a:rPr lang="es-ES" dirty="0"/>
              <a:t> (v2.2), </a:t>
            </a:r>
            <a:r>
              <a:rPr lang="es-ES" dirty="0" err="1"/>
              <a:t>Gingerbread</a:t>
            </a:r>
            <a:r>
              <a:rPr lang="es-ES" dirty="0"/>
              <a:t> (v2.3), etc. Las dos primeras versiones, que hubieran correspondido a las letras A y B, no recibieron nombre.</a:t>
            </a:r>
          </a:p>
        </p:txBody>
      </p:sp>
    </p:spTree>
    <p:extLst>
      <p:ext uri="{BB962C8B-B14F-4D97-AF65-F5344CB8AC3E}">
        <p14:creationId xmlns:p14="http://schemas.microsoft.com/office/powerpoint/2010/main" val="1716325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Elegir una versión</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r>
              <a:rPr lang="es-ES" dirty="0"/>
              <a:t>A la hora de seleccionar la plataforma de desarrollo hay que consultar si necesitamos alguna característica especial que solo esté disponible a partir de una versión. Todos los usuarios con versiones inferiores a la seleccionada no podrán instalar la aplicación. </a:t>
            </a:r>
          </a:p>
          <a:p>
            <a:pPr lvl="1"/>
            <a:r>
              <a:rPr lang="es-ES" dirty="0"/>
              <a:t>Por lo tanto, es recomendable seleccionar la menor versión posible que nuestra aplicación pueda soportar. </a:t>
            </a:r>
          </a:p>
          <a:p>
            <a:pPr lvl="1"/>
            <a:r>
              <a:rPr lang="es-ES" dirty="0"/>
              <a:t>Por ejemplo, si en nuestra aplicación queremos utilizar gráficos vectoriales, tendremos que utilizar la versión 5.0, al ser la primera que los soporta. </a:t>
            </a:r>
          </a:p>
          <a:p>
            <a:pPr lvl="1"/>
            <a:endParaRPr lang="es-ES" dirty="0"/>
          </a:p>
          <a:p>
            <a:r>
              <a:rPr lang="es-ES" dirty="0"/>
              <a:t>Con el fin de que la aplicación pueda ser usada por el mayor número posible de usuarios hemos de ser muy conservadores a la hora de escoger la versión mínima de API de nuestra aplicación. La consecuencia es que las novedades que aparecen en las últimas versiones de Android no pueden ser usadas.</a:t>
            </a:r>
          </a:p>
        </p:txBody>
      </p:sp>
    </p:spTree>
    <p:extLst>
      <p:ext uri="{BB962C8B-B14F-4D97-AF65-F5344CB8AC3E}">
        <p14:creationId xmlns:p14="http://schemas.microsoft.com/office/powerpoint/2010/main" val="367699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Versiones de Android y niveles de API</a:t>
            </a:r>
          </a:p>
        </p:txBody>
      </p:sp>
      <p:pic>
        <p:nvPicPr>
          <p:cNvPr id="5" name="Marcador de contenido 4">
            <a:extLst>
              <a:ext uri="{FF2B5EF4-FFF2-40B4-BE49-F238E27FC236}">
                <a16:creationId xmlns:a16="http://schemas.microsoft.com/office/drawing/2014/main" id="{E099259B-1A3D-831D-8CA5-A50457102908}"/>
              </a:ext>
            </a:extLst>
          </p:cNvPr>
          <p:cNvPicPr>
            <a:picLocks noGrp="1" noChangeAspect="1"/>
          </p:cNvPicPr>
          <p:nvPr>
            <p:ph idx="1"/>
          </p:nvPr>
        </p:nvPicPr>
        <p:blipFill>
          <a:blip r:embed="rId2"/>
          <a:stretch>
            <a:fillRect/>
          </a:stretch>
        </p:blipFill>
        <p:spPr>
          <a:xfrm>
            <a:off x="3585717" y="787179"/>
            <a:ext cx="8072967" cy="5295569"/>
          </a:xfrm>
        </p:spPr>
      </p:pic>
    </p:spTree>
    <p:extLst>
      <p:ext uri="{BB962C8B-B14F-4D97-AF65-F5344CB8AC3E}">
        <p14:creationId xmlns:p14="http://schemas.microsoft.com/office/powerpoint/2010/main" val="1344664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Librerías de compatibilidad</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r>
              <a:rPr lang="es-ES" dirty="0"/>
              <a:t>En la versión 3.0 aparecieron importantes novedades que Google quería que se incorporaran en las aplicaciones lo antes posible (</a:t>
            </a:r>
            <a:r>
              <a:rPr lang="es-ES" dirty="0" err="1"/>
              <a:t>fragments</a:t>
            </a:r>
            <a:r>
              <a:rPr lang="es-ES" dirty="0"/>
              <a:t>, nuevas notificaciones, etc.). Con este fin creó las </a:t>
            </a:r>
            <a:r>
              <a:rPr lang="es-ES" b="1" dirty="0"/>
              <a:t>librerías de compatibilidad </a:t>
            </a:r>
            <a:r>
              <a:rPr lang="es-ES" dirty="0"/>
              <a:t>para poder incorporar ciertas funcionalidades en cualquier versión de Android.</a:t>
            </a:r>
          </a:p>
          <a:p>
            <a:r>
              <a:rPr lang="es-ES" dirty="0"/>
              <a:t>Desde la versión 9.0 las librerías de compatibilidad también se incluyen en las librerías </a:t>
            </a:r>
            <a:r>
              <a:rPr lang="es-ES" dirty="0" err="1"/>
              <a:t>AndroidX</a:t>
            </a:r>
            <a:r>
              <a:rPr lang="es-ES" dirty="0"/>
              <a:t>, que son parte del proyecto </a:t>
            </a:r>
            <a:r>
              <a:rPr lang="es-ES" dirty="0" err="1"/>
              <a:t>Jetpack</a:t>
            </a:r>
            <a:r>
              <a:rPr lang="es-ES" dirty="0"/>
              <a:t>. </a:t>
            </a:r>
          </a:p>
          <a:p>
            <a:r>
              <a:rPr lang="es-ES" dirty="0"/>
              <a:t>En las librerías </a:t>
            </a:r>
            <a:r>
              <a:rPr lang="es-ES" dirty="0" err="1"/>
              <a:t>AndroidX</a:t>
            </a:r>
            <a:r>
              <a:rPr lang="es-ES" dirty="0"/>
              <a:t> se incluye tanto las librerías de compatibilidad como los componentes de </a:t>
            </a:r>
            <a:r>
              <a:rPr lang="es-ES" dirty="0" err="1"/>
              <a:t>Jetpack</a:t>
            </a:r>
            <a:r>
              <a:rPr lang="es-ES" dirty="0"/>
              <a:t>.</a:t>
            </a:r>
          </a:p>
          <a:p>
            <a:r>
              <a:rPr lang="es-ES" dirty="0"/>
              <a:t>A diferencia de la librería de compatibilidad, cada paquete de </a:t>
            </a:r>
            <a:r>
              <a:rPr lang="es-ES" dirty="0" err="1"/>
              <a:t>AndroidX</a:t>
            </a:r>
            <a:r>
              <a:rPr lang="es-ES" dirty="0"/>
              <a:t> tiene su propia versión, y se mantienen y actualizan de manera separada. Todos los paquetes están en un espacio de nombre que empieza por </a:t>
            </a:r>
            <a:r>
              <a:rPr lang="es-ES" dirty="0" err="1"/>
              <a:t>androidx</a:t>
            </a:r>
            <a:r>
              <a:rPr lang="es-ES" dirty="0"/>
              <a:t>.*.</a:t>
            </a:r>
          </a:p>
        </p:txBody>
      </p:sp>
    </p:spTree>
    <p:extLst>
      <p:ext uri="{BB962C8B-B14F-4D97-AF65-F5344CB8AC3E}">
        <p14:creationId xmlns:p14="http://schemas.microsoft.com/office/powerpoint/2010/main" val="128281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Crear un nuevo proyecto</a:t>
            </a:r>
          </a:p>
        </p:txBody>
      </p:sp>
      <p:sp>
        <p:nvSpPr>
          <p:cNvPr id="4" name="Marcador de contenido 3">
            <a:extLst>
              <a:ext uri="{FF2B5EF4-FFF2-40B4-BE49-F238E27FC236}">
                <a16:creationId xmlns:a16="http://schemas.microsoft.com/office/drawing/2014/main" id="{348DFB2B-7706-1DE8-BE79-0BAA62B6B08B}"/>
              </a:ext>
            </a:extLst>
          </p:cNvPr>
          <p:cNvSpPr>
            <a:spLocks noGrp="1"/>
          </p:cNvSpPr>
          <p:nvPr>
            <p:ph idx="1"/>
          </p:nvPr>
        </p:nvSpPr>
        <p:spPr/>
        <p:txBody>
          <a:bodyPr/>
          <a:lstStyle/>
          <a:p>
            <a:endParaRPr lang="es-ES"/>
          </a:p>
        </p:txBody>
      </p:sp>
      <p:pic>
        <p:nvPicPr>
          <p:cNvPr id="7" name="Imagen 6">
            <a:extLst>
              <a:ext uri="{FF2B5EF4-FFF2-40B4-BE49-F238E27FC236}">
                <a16:creationId xmlns:a16="http://schemas.microsoft.com/office/drawing/2014/main" id="{5319581E-447E-D97D-7389-C4B06AEE1246}"/>
              </a:ext>
            </a:extLst>
          </p:cNvPr>
          <p:cNvPicPr>
            <a:picLocks noChangeAspect="1"/>
          </p:cNvPicPr>
          <p:nvPr/>
        </p:nvPicPr>
        <p:blipFill>
          <a:blip r:embed="rId2"/>
          <a:stretch>
            <a:fillRect/>
          </a:stretch>
        </p:blipFill>
        <p:spPr>
          <a:xfrm>
            <a:off x="3519411" y="316661"/>
            <a:ext cx="5852098" cy="3737038"/>
          </a:xfrm>
          <a:prstGeom prst="rect">
            <a:avLst/>
          </a:prstGeom>
        </p:spPr>
      </p:pic>
      <p:pic>
        <p:nvPicPr>
          <p:cNvPr id="9" name="Imagen 8">
            <a:extLst>
              <a:ext uri="{FF2B5EF4-FFF2-40B4-BE49-F238E27FC236}">
                <a16:creationId xmlns:a16="http://schemas.microsoft.com/office/drawing/2014/main" id="{C151E2D4-94B5-2DAD-76EB-14C6EA41DDDE}"/>
              </a:ext>
            </a:extLst>
          </p:cNvPr>
          <p:cNvPicPr>
            <a:picLocks noChangeAspect="1"/>
          </p:cNvPicPr>
          <p:nvPr/>
        </p:nvPicPr>
        <p:blipFill>
          <a:blip r:embed="rId3"/>
          <a:stretch>
            <a:fillRect/>
          </a:stretch>
        </p:blipFill>
        <p:spPr>
          <a:xfrm>
            <a:off x="7240622" y="3586001"/>
            <a:ext cx="4488773" cy="2866445"/>
          </a:xfrm>
          <a:prstGeom prst="rect">
            <a:avLst/>
          </a:prstGeom>
        </p:spPr>
      </p:pic>
    </p:spTree>
    <p:extLst>
      <p:ext uri="{BB962C8B-B14F-4D97-AF65-F5344CB8AC3E}">
        <p14:creationId xmlns:p14="http://schemas.microsoft.com/office/powerpoint/2010/main" val="3303778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Estructura del proyecto</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r>
              <a:rPr lang="es-ES" dirty="0"/>
              <a:t>Cada vez que se comienza un proyecto nuevo, Android Studio crea la estructura de carpetas y archivos necesarios para esa aplicación.</a:t>
            </a:r>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p:txBody>
      </p:sp>
      <p:pic>
        <p:nvPicPr>
          <p:cNvPr id="5" name="Imagen 4">
            <a:extLst>
              <a:ext uri="{FF2B5EF4-FFF2-40B4-BE49-F238E27FC236}">
                <a16:creationId xmlns:a16="http://schemas.microsoft.com/office/drawing/2014/main" id="{AF3E3D1D-0559-6C49-B709-FFCAC3B11232}"/>
              </a:ext>
            </a:extLst>
          </p:cNvPr>
          <p:cNvPicPr>
            <a:picLocks noChangeAspect="1"/>
          </p:cNvPicPr>
          <p:nvPr/>
        </p:nvPicPr>
        <p:blipFill>
          <a:blip r:embed="rId2"/>
          <a:stretch>
            <a:fillRect/>
          </a:stretch>
        </p:blipFill>
        <p:spPr>
          <a:xfrm>
            <a:off x="3633363" y="1772193"/>
            <a:ext cx="8467198" cy="4766965"/>
          </a:xfrm>
          <a:prstGeom prst="rect">
            <a:avLst/>
          </a:prstGeom>
        </p:spPr>
      </p:pic>
    </p:spTree>
    <p:extLst>
      <p:ext uri="{BB962C8B-B14F-4D97-AF65-F5344CB8AC3E}">
        <p14:creationId xmlns:p14="http://schemas.microsoft.com/office/powerpoint/2010/main" val="2168325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Ficheros y carpetas de un proyecto Android</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r>
              <a:rPr lang="es-ES" dirty="0"/>
              <a:t>Un proyecto en Android Studio puede contener varios módulos.</a:t>
            </a:r>
          </a:p>
          <a:p>
            <a:r>
              <a:rPr lang="es-ES" dirty="0"/>
              <a:t>Cada módulo corresponde a una aplicación o ejecutable diferente.</a:t>
            </a:r>
          </a:p>
          <a:p>
            <a:r>
              <a:rPr lang="es-ES" dirty="0"/>
              <a:t>Disponer de varios módulos en un mismo proyecto nos será muy útil cuando queramos crear varias versiones de nuestra aplicación, para dispositivo móvil, </a:t>
            </a:r>
            <a:r>
              <a:rPr lang="es-ES" dirty="0" err="1"/>
              <a:t>Wear</a:t>
            </a:r>
            <a:r>
              <a:rPr lang="es-ES" dirty="0"/>
              <a:t>, TV, </a:t>
            </a:r>
            <a:r>
              <a:rPr lang="es-ES" dirty="0" err="1"/>
              <a:t>Things</a:t>
            </a:r>
            <a:r>
              <a:rPr lang="es-ES" dirty="0"/>
              <a:t>, etc. También si queremos crear varias versiones de nuestra aplicación con nivel mínimo de SDK diferentes.</a:t>
            </a:r>
          </a:p>
          <a:p>
            <a:r>
              <a:rPr lang="es-ES" dirty="0"/>
              <a:t>En general, solamente necesitaremos un módulo. Este módulo ha sido creado con el nombre app.</a:t>
            </a:r>
          </a:p>
        </p:txBody>
      </p:sp>
    </p:spTree>
    <p:extLst>
      <p:ext uri="{BB962C8B-B14F-4D97-AF65-F5344CB8AC3E}">
        <p14:creationId xmlns:p14="http://schemas.microsoft.com/office/powerpoint/2010/main" val="919761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Ficheros y carpetas de un proyecto Android</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lnSpcReduction="10000"/>
          </a:bodyPr>
          <a:lstStyle/>
          <a:p>
            <a:r>
              <a:rPr lang="es-ES" dirty="0"/>
              <a:t>Cada módulo en Android está formado por un descriptor de la aplicación (carpeta </a:t>
            </a:r>
            <a:r>
              <a:rPr lang="es-ES" dirty="0" err="1"/>
              <a:t>manifests</a:t>
            </a:r>
            <a:r>
              <a:rPr lang="es-ES" dirty="0"/>
              <a:t>), el código fuente en Java (carpeta java), una serie de ficheros con recursos (carpeta res) y ficheros para construir el módulo (carpeta </a:t>
            </a:r>
            <a:r>
              <a:rPr lang="es-ES" dirty="0" err="1"/>
              <a:t>Gradle</a:t>
            </a:r>
            <a:r>
              <a:rPr lang="es-ES" dirty="0"/>
              <a:t> Scripts).</a:t>
            </a:r>
          </a:p>
          <a:p>
            <a:r>
              <a:rPr lang="es-ES" b="1" dirty="0"/>
              <a:t>AndroidManifest.xml</a:t>
            </a:r>
            <a:r>
              <a:rPr lang="es-ES" dirty="0"/>
              <a:t>: Este fichero describe la aplicación Android. Se define su nombre, paquete, icono, estilos, etc. Se indican las actividades, las intenciones, los servicios y los proveedores de contenido de la aplicación. También se declaran los permisos que requerirá la aplicación. Se indica el paquete Java, la versión de la aplicación, etc.</a:t>
            </a:r>
          </a:p>
          <a:p>
            <a:r>
              <a:rPr lang="es-ES" b="1" dirty="0"/>
              <a:t>java</a:t>
            </a:r>
            <a:r>
              <a:rPr lang="es-ES" dirty="0"/>
              <a:t>: Carpeta que contiene el código fuente de la aplicación. Como puedes observar los ficheros Java se almacenan en carpetas según el nombre de su paquete.</a:t>
            </a:r>
          </a:p>
          <a:p>
            <a:pPr lvl="1"/>
            <a:r>
              <a:rPr lang="es-ES" b="1" dirty="0" err="1"/>
              <a:t>MainActivity</a:t>
            </a:r>
            <a:r>
              <a:rPr lang="es-ES" dirty="0"/>
              <a:t>: Clase con el código de la actividad inicial.</a:t>
            </a:r>
          </a:p>
          <a:p>
            <a:pPr lvl="1"/>
            <a:r>
              <a:rPr lang="es-ES" b="1" dirty="0" err="1"/>
              <a:t>ExampleInstrumentTest</a:t>
            </a:r>
            <a:r>
              <a:rPr lang="es-ES" dirty="0"/>
              <a:t>: Clase para insertar código de testeo de la aplicación.</a:t>
            </a:r>
          </a:p>
          <a:p>
            <a:pPr lvl="1"/>
            <a:r>
              <a:rPr lang="es-ES" b="1" dirty="0" err="1"/>
              <a:t>ExampleUnitTest</a:t>
            </a:r>
            <a:r>
              <a:rPr lang="es-ES" dirty="0"/>
              <a:t>: Clase para insertar test unitarios sobre otras clases.</a:t>
            </a:r>
          </a:p>
        </p:txBody>
      </p:sp>
    </p:spTree>
    <p:extLst>
      <p:ext uri="{BB962C8B-B14F-4D97-AF65-F5344CB8AC3E}">
        <p14:creationId xmlns:p14="http://schemas.microsoft.com/office/powerpoint/2010/main" val="331183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Ficheros y carpetas de un proyecto Android</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fontScale="85000" lnSpcReduction="20000"/>
          </a:bodyPr>
          <a:lstStyle/>
          <a:p>
            <a:r>
              <a:rPr lang="es-ES" b="1" dirty="0"/>
              <a:t>res</a:t>
            </a:r>
            <a:r>
              <a:rPr lang="es-ES" dirty="0"/>
              <a:t>: Carpeta que contiene los recursos usados por la aplicación.</a:t>
            </a:r>
          </a:p>
          <a:p>
            <a:pPr lvl="1"/>
            <a:r>
              <a:rPr lang="es-ES" b="1" dirty="0" err="1"/>
              <a:t>drawable</a:t>
            </a:r>
            <a:r>
              <a:rPr lang="es-ES" dirty="0"/>
              <a:t>: En esta carpeta se almacenan los ficheros de imágenes (JPG o PNG) y descriptores de imágenes en XML.</a:t>
            </a:r>
          </a:p>
          <a:p>
            <a:pPr lvl="1"/>
            <a:r>
              <a:rPr lang="es-ES" b="1" dirty="0" err="1"/>
              <a:t>mipmap</a:t>
            </a:r>
            <a:r>
              <a:rPr lang="es-ES" dirty="0"/>
              <a:t>: En una carpeta guardaremos el icono de la aplicación. </a:t>
            </a:r>
          </a:p>
          <a:p>
            <a:pPr lvl="1"/>
            <a:r>
              <a:rPr lang="es-ES" b="1" dirty="0" err="1"/>
              <a:t>layout</a:t>
            </a:r>
            <a:r>
              <a:rPr lang="es-ES" dirty="0"/>
              <a:t>: Contiene ficheros XML con vistas de la aplicación. Las vistas nos permitirán configurar las diferentes pantallas que compondrán la interfaz de usuario de la aplicación. Se utiliza un formato similar al HTML usado para diseñar páginas web.</a:t>
            </a:r>
          </a:p>
          <a:p>
            <a:pPr lvl="1"/>
            <a:r>
              <a:rPr lang="es-ES" b="1" dirty="0" err="1"/>
              <a:t>menu</a:t>
            </a:r>
            <a:r>
              <a:rPr lang="es-ES" dirty="0"/>
              <a:t>: Ficheros XML con los menús de cada actividad. </a:t>
            </a:r>
          </a:p>
          <a:p>
            <a:pPr lvl="1"/>
            <a:endParaRPr lang="es-ES" dirty="0"/>
          </a:p>
          <a:p>
            <a:pPr lvl="1"/>
            <a:r>
              <a:rPr lang="es-ES" b="1" dirty="0" err="1"/>
              <a:t>values</a:t>
            </a:r>
            <a:r>
              <a:rPr lang="es-ES" dirty="0"/>
              <a:t>: También utilizaremos ficheros XML para indicar valores usados en la aplicación, de esta manera podremos cambiarlos desde estos ficheros sin necesidad de ir al código fuente. </a:t>
            </a:r>
          </a:p>
          <a:p>
            <a:pPr lvl="2"/>
            <a:r>
              <a:rPr lang="es-ES" dirty="0"/>
              <a:t>En </a:t>
            </a:r>
            <a:r>
              <a:rPr lang="es-ES" b="1" dirty="0"/>
              <a:t>colors.xml </a:t>
            </a:r>
            <a:r>
              <a:rPr lang="es-ES" dirty="0"/>
              <a:t>se definen los tres colores primarios de la aplicación. </a:t>
            </a:r>
          </a:p>
          <a:p>
            <a:pPr lvl="2"/>
            <a:r>
              <a:rPr lang="es-ES" dirty="0"/>
              <a:t>En </a:t>
            </a:r>
            <a:r>
              <a:rPr lang="es-ES" b="1" dirty="0"/>
              <a:t>dimens.xml </a:t>
            </a:r>
            <a:r>
              <a:rPr lang="es-ES" dirty="0"/>
              <a:t>se pueden definir dimensiones como el margen por defecto o el ancho de los botones. </a:t>
            </a:r>
          </a:p>
          <a:p>
            <a:pPr lvl="2"/>
            <a:r>
              <a:rPr lang="es-ES" dirty="0"/>
              <a:t>En el fichero </a:t>
            </a:r>
            <a:r>
              <a:rPr lang="es-ES" b="1" dirty="0"/>
              <a:t>strings.xml</a:t>
            </a:r>
            <a:r>
              <a:rPr lang="es-ES" dirty="0"/>
              <a:t>, tendrás que definir todas las cadenas de caracteres de tu aplicación.. Resultará muy sencillo traducir una aplicación a otro idioma. </a:t>
            </a:r>
          </a:p>
          <a:p>
            <a:pPr lvl="2"/>
            <a:r>
              <a:rPr lang="es-ES" b="1" dirty="0"/>
              <a:t>themes.xml</a:t>
            </a:r>
            <a:r>
              <a:rPr lang="es-ES" dirty="0"/>
              <a:t>: estilos y temas de tu aplicación.</a:t>
            </a:r>
          </a:p>
          <a:p>
            <a:pPr lvl="1"/>
            <a:r>
              <a:rPr lang="es-ES" b="1" dirty="0" err="1"/>
              <a:t>anim</a:t>
            </a:r>
            <a:r>
              <a:rPr lang="es-ES" dirty="0"/>
              <a:t>: Contiene ficheros XML con animaciones de vistas (</a:t>
            </a:r>
            <a:r>
              <a:rPr lang="es-ES" dirty="0" err="1"/>
              <a:t>Tween</a:t>
            </a:r>
            <a:r>
              <a:rPr lang="es-ES" dirty="0"/>
              <a:t>). </a:t>
            </a:r>
          </a:p>
          <a:p>
            <a:pPr lvl="1"/>
            <a:r>
              <a:rPr lang="es-ES" b="1" dirty="0" err="1"/>
              <a:t>animator</a:t>
            </a:r>
            <a:r>
              <a:rPr lang="es-ES" dirty="0"/>
              <a:t>: Contiene ficheros XML con animaciones de propiedades.</a:t>
            </a:r>
          </a:p>
          <a:p>
            <a:pPr lvl="1"/>
            <a:r>
              <a:rPr lang="es-ES" b="1" dirty="0" err="1"/>
              <a:t>xml</a:t>
            </a:r>
            <a:r>
              <a:rPr lang="es-ES" dirty="0"/>
              <a:t>: Otros ficheros XML requeridos por la aplicación.</a:t>
            </a:r>
          </a:p>
          <a:p>
            <a:pPr lvl="1"/>
            <a:r>
              <a:rPr lang="es-ES" b="1" dirty="0"/>
              <a:t>raw</a:t>
            </a:r>
            <a:r>
              <a:rPr lang="es-ES" dirty="0"/>
              <a:t>: Ficheros adicionales que no se encuentran en formato XML.</a:t>
            </a:r>
          </a:p>
        </p:txBody>
      </p:sp>
    </p:spTree>
    <p:extLst>
      <p:ext uri="{BB962C8B-B14F-4D97-AF65-F5344CB8AC3E}">
        <p14:creationId xmlns:p14="http://schemas.microsoft.com/office/powerpoint/2010/main" val="1702414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Android</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lnSpcReduction="10000"/>
          </a:bodyPr>
          <a:lstStyle/>
          <a:p>
            <a:r>
              <a:rPr lang="es-ES" sz="900" dirty="0"/>
              <a:t>Existen muchas plataformas para móviles (Apple iOS, Windows </a:t>
            </a:r>
            <a:r>
              <a:rPr lang="es-ES" sz="900" dirty="0" err="1"/>
              <a:t>Phone</a:t>
            </a:r>
            <a:r>
              <a:rPr lang="es-ES" sz="900" dirty="0"/>
              <a:t>, BlackBerry, Palm, Java Micro </a:t>
            </a:r>
            <a:r>
              <a:rPr lang="es-ES" sz="900" dirty="0" err="1"/>
              <a:t>Edition</a:t>
            </a:r>
            <a:r>
              <a:rPr lang="es-ES" sz="900" dirty="0"/>
              <a:t>, Linux Mobile (</a:t>
            </a:r>
            <a:r>
              <a:rPr lang="es-ES" sz="900" dirty="0" err="1"/>
              <a:t>LiMo</a:t>
            </a:r>
            <a:r>
              <a:rPr lang="es-ES" sz="900" dirty="0"/>
              <a:t>), Firefox OS, etc.); sin embargo, Android presenta una serie de características que lo hacen diferente. </a:t>
            </a:r>
          </a:p>
          <a:p>
            <a:r>
              <a:rPr lang="es-ES" sz="900" dirty="0"/>
              <a:t>Plataforma abierta. Es una plataforma de desarrollo libre basada en Linux y de código abierto. </a:t>
            </a:r>
          </a:p>
          <a:p>
            <a:pPr lvl="1"/>
            <a:r>
              <a:rPr lang="es-ES" sz="800" dirty="0"/>
              <a:t>Una de sus grandes ventajas es que se puede usar y customizar el sistema sin pagar royalties.</a:t>
            </a:r>
          </a:p>
          <a:p>
            <a:r>
              <a:rPr lang="es-ES" sz="900" dirty="0"/>
              <a:t>Adaptable a diversos tipos de hardware. </a:t>
            </a:r>
          </a:p>
          <a:p>
            <a:pPr lvl="1"/>
            <a:r>
              <a:rPr lang="es-ES" sz="800" dirty="0"/>
              <a:t>Android no ha sido diseñado exclusivamente para su uso en teléfonos y tabletas. </a:t>
            </a:r>
          </a:p>
          <a:p>
            <a:pPr lvl="1"/>
            <a:r>
              <a:rPr lang="es-ES" sz="800" dirty="0"/>
              <a:t>Esto tiene sus evidentes ventajas, pero también va a suponer un esfuerzo adicional para el programador. La aplicación ha de funcionar correctamente en dispositivos con una gran variedad de tipos de entrada, pantalla, memoria, etc. </a:t>
            </a:r>
          </a:p>
          <a:p>
            <a:pPr lvl="1"/>
            <a:r>
              <a:rPr lang="es-ES" sz="800" dirty="0"/>
              <a:t>Esta característica contrasta con la estrategia de Apple: en iOS tenemos que desarrollar una aplicación para iPhone y otra diferente para iPad.</a:t>
            </a:r>
          </a:p>
          <a:p>
            <a:r>
              <a:rPr lang="es-ES" sz="900" dirty="0"/>
              <a:t>Portabilidad asegurada. Las aplicaciones finales son desarrolladas en Java, lo que nos asegura que podrán ser ejecutadas en cualquier tipo de CPU, tanto presente como futuro. Esto se consigue gracias al concepto de máquina virtual.</a:t>
            </a:r>
          </a:p>
          <a:p>
            <a:r>
              <a:rPr lang="es-ES" sz="900" dirty="0"/>
              <a:t>Arquitectura basada en componentes inspirados en Internet</a:t>
            </a:r>
          </a:p>
          <a:p>
            <a:pPr lvl="1"/>
            <a:r>
              <a:rPr lang="es-ES" sz="800" dirty="0"/>
              <a:t>Por ejemplo, el diseño de la interfaz de usuario se hace en XML, lo que permite que una misma aplicación se ejecute en un reloj de pantalla reducida o en un televisor.</a:t>
            </a:r>
          </a:p>
          <a:p>
            <a:r>
              <a:rPr lang="es-ES" sz="900" dirty="0"/>
              <a:t>Filosofía de dispositivo siempre conectado a Internet. Muchas aplicaciones solo funcionan si disponemos de una conexión permanente a Internet. </a:t>
            </a:r>
          </a:p>
          <a:p>
            <a:pPr lvl="1"/>
            <a:r>
              <a:rPr lang="es-ES" sz="800" dirty="0"/>
              <a:t>Por ejemplo, comunicaciones interpersonales o navegación con mapas.</a:t>
            </a:r>
          </a:p>
          <a:p>
            <a:r>
              <a:rPr lang="es-ES" sz="900" dirty="0"/>
              <a:t>Gran cantidad de servicios incorporados. </a:t>
            </a:r>
          </a:p>
          <a:p>
            <a:pPr lvl="1"/>
            <a:r>
              <a:rPr lang="es-ES" sz="800" dirty="0"/>
              <a:t>Por ejemplo, localización basada tanto en GPS como en redes, bases de datos con SQL, reconocimiento y síntesis de voz, navegador, multimedia, etc.</a:t>
            </a:r>
          </a:p>
          <a:p>
            <a:r>
              <a:rPr lang="es-ES" sz="900" dirty="0"/>
              <a:t>Aceptable nivel de seguridad. </a:t>
            </a:r>
          </a:p>
          <a:p>
            <a:pPr lvl="1"/>
            <a:r>
              <a:rPr lang="es-ES" sz="800" dirty="0"/>
              <a:t>Los programas se encuentran aislados unos de otros gracias al concepto de ejecución dentro de una caja, que hereda de Linux. Además, cada aplicación dispone de una serie de permisos que limitan su rango de actuación (servicios de localización, acceso a Internet, etc.). Desde la versión 6.0 el usuario puede conceder o retirar permisos a las aplicaciones en cualquier momento.</a:t>
            </a:r>
          </a:p>
          <a:p>
            <a:r>
              <a:rPr lang="es-ES" sz="900" dirty="0"/>
              <a:t>Optimizado para baja potencia y poca memoria. En el diseño de Android se ha tenido en cuenta el hardware específico de los dispositivos móviles. </a:t>
            </a:r>
          </a:p>
          <a:p>
            <a:pPr lvl="1"/>
            <a:r>
              <a:rPr lang="es-ES" sz="800" dirty="0"/>
              <a:t>Por ejemplo, Android utiliza la máquina virtual ART (o </a:t>
            </a:r>
            <a:r>
              <a:rPr lang="es-ES" sz="800" dirty="0" err="1"/>
              <a:t>Dalvik</a:t>
            </a:r>
            <a:r>
              <a:rPr lang="es-ES" sz="800" dirty="0"/>
              <a:t> en versiones antiguas). Se trata de una implementación de Google de la máquina virtual Java optimizada para dispositivos móviles.</a:t>
            </a:r>
          </a:p>
          <a:p>
            <a:r>
              <a:rPr lang="es-ES" sz="900" dirty="0"/>
              <a:t>Alta calidad de gráficos y sonido. Gráficos vectoriales suavizados, animaciones, gráficos en 3D basados en OpenGL.</a:t>
            </a:r>
          </a:p>
          <a:p>
            <a:pPr lvl="1"/>
            <a:r>
              <a:rPr lang="es-ES" sz="800" dirty="0"/>
              <a:t> Incorpora los códecs estándares más comunes de audio y vídeo, incluyendo H.264 (AVC), MP3, AAC, etc.</a:t>
            </a:r>
          </a:p>
        </p:txBody>
      </p:sp>
    </p:spTree>
    <p:extLst>
      <p:ext uri="{BB962C8B-B14F-4D97-AF65-F5344CB8AC3E}">
        <p14:creationId xmlns:p14="http://schemas.microsoft.com/office/powerpoint/2010/main" val="4144741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Ficheros y carpetas de un proyecto Android</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r>
              <a:rPr lang="es-ES" b="1" dirty="0" err="1"/>
              <a:t>Gradle</a:t>
            </a:r>
            <a:r>
              <a:rPr lang="es-ES" b="1" dirty="0"/>
              <a:t> Scripts</a:t>
            </a:r>
            <a:r>
              <a:rPr lang="es-ES" dirty="0"/>
              <a:t>: En esta carpeta se almacenan una serie de ficheros </a:t>
            </a:r>
            <a:r>
              <a:rPr lang="es-ES" dirty="0" err="1"/>
              <a:t>Gradle</a:t>
            </a:r>
            <a:r>
              <a:rPr lang="es-ES" dirty="0"/>
              <a:t> que permiten compilar y construir la aplicación. </a:t>
            </a:r>
          </a:p>
          <a:p>
            <a:r>
              <a:rPr lang="es-ES" dirty="0"/>
              <a:t>Algunos hacen referencia al módulo app y el resto son para configurar todo el proyecto. El fichero más importante es </a:t>
            </a:r>
            <a:r>
              <a:rPr lang="es-ES" b="1" dirty="0" err="1"/>
              <a:t>build.gradle</a:t>
            </a:r>
            <a:r>
              <a:rPr lang="es-ES" b="1" dirty="0"/>
              <a:t> (</a:t>
            </a:r>
            <a:r>
              <a:rPr lang="es-ES" b="1" dirty="0" err="1"/>
              <a:t>Module:app</a:t>
            </a:r>
            <a:r>
              <a:rPr lang="es-ES" b="1" dirty="0"/>
              <a:t>) </a:t>
            </a:r>
            <a:r>
              <a:rPr lang="es-ES" dirty="0"/>
              <a:t>que es donde se configuran las opciones de compilación del módulo.</a:t>
            </a:r>
          </a:p>
        </p:txBody>
      </p:sp>
    </p:spTree>
    <p:extLst>
      <p:ext uri="{BB962C8B-B14F-4D97-AF65-F5344CB8AC3E}">
        <p14:creationId xmlns:p14="http://schemas.microsoft.com/office/powerpoint/2010/main" val="4208222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Dispositivo Virtual Android (AVD)</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r>
              <a:rPr lang="es-ES" dirty="0"/>
              <a:t>Un dispositivo virtual Android (AVD) te va a permitir emular en tu ordenador diferentes tipos de dispositivos basados en Android. </a:t>
            </a:r>
          </a:p>
          <a:p>
            <a:r>
              <a:rPr lang="es-ES" dirty="0"/>
              <a:t>De esta forma podrás probar tus aplicaciones en una gran variedad de teléfonos, tabletas, relojes o TV con cualquier versión de Android, tamaño de pantalla o tipo de entrada.</a:t>
            </a:r>
          </a:p>
          <a:p>
            <a:endParaRPr lang="es-ES" dirty="0"/>
          </a:p>
          <a:p>
            <a:endParaRPr lang="es-ES" dirty="0"/>
          </a:p>
          <a:p>
            <a:endParaRPr lang="es-ES" dirty="0"/>
          </a:p>
          <a:p>
            <a:endParaRPr lang="es-ES" dirty="0"/>
          </a:p>
          <a:p>
            <a:endParaRPr lang="es-ES" dirty="0"/>
          </a:p>
          <a:p>
            <a:endParaRPr lang="es-ES" dirty="0"/>
          </a:p>
          <a:p>
            <a:endParaRPr lang="es-ES" dirty="0"/>
          </a:p>
        </p:txBody>
      </p:sp>
      <p:pic>
        <p:nvPicPr>
          <p:cNvPr id="5" name="Imagen 4">
            <a:extLst>
              <a:ext uri="{FF2B5EF4-FFF2-40B4-BE49-F238E27FC236}">
                <a16:creationId xmlns:a16="http://schemas.microsoft.com/office/drawing/2014/main" id="{72A2478E-FA92-FFD4-3C14-377749052D81}"/>
              </a:ext>
            </a:extLst>
          </p:cNvPr>
          <p:cNvPicPr>
            <a:picLocks noChangeAspect="1"/>
          </p:cNvPicPr>
          <p:nvPr/>
        </p:nvPicPr>
        <p:blipFill>
          <a:blip r:embed="rId2"/>
          <a:stretch>
            <a:fillRect/>
          </a:stretch>
        </p:blipFill>
        <p:spPr>
          <a:xfrm>
            <a:off x="4581711" y="2798858"/>
            <a:ext cx="6907924" cy="3971022"/>
          </a:xfrm>
          <a:prstGeom prst="rect">
            <a:avLst/>
          </a:prstGeom>
        </p:spPr>
      </p:pic>
    </p:spTree>
    <p:extLst>
      <p:ext uri="{BB962C8B-B14F-4D97-AF65-F5344CB8AC3E}">
        <p14:creationId xmlns:p14="http://schemas.microsoft.com/office/powerpoint/2010/main" val="107174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Arquitectura Android</a:t>
            </a:r>
          </a:p>
        </p:txBody>
      </p:sp>
      <p:pic>
        <p:nvPicPr>
          <p:cNvPr id="1026" name="Picture 2">
            <a:extLst>
              <a:ext uri="{FF2B5EF4-FFF2-40B4-BE49-F238E27FC236}">
                <a16:creationId xmlns:a16="http://schemas.microsoft.com/office/drawing/2014/main" id="{1C15FDBF-CA26-4408-AB55-6DFA5C629D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11223" y="166977"/>
            <a:ext cx="8049973" cy="653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553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Componentes de una app Android</a:t>
            </a:r>
          </a:p>
        </p:txBody>
      </p:sp>
      <p:sp>
        <p:nvSpPr>
          <p:cNvPr id="3" name="Marcador de contenido 2">
            <a:extLst>
              <a:ext uri="{FF2B5EF4-FFF2-40B4-BE49-F238E27FC236}">
                <a16:creationId xmlns:a16="http://schemas.microsoft.com/office/drawing/2014/main" id="{20616425-7FB5-435D-AC8B-37158FA26DEE}"/>
              </a:ext>
            </a:extLst>
          </p:cNvPr>
          <p:cNvSpPr>
            <a:spLocks noGrp="1"/>
          </p:cNvSpPr>
          <p:nvPr>
            <p:ph idx="1"/>
          </p:nvPr>
        </p:nvSpPr>
        <p:spPr/>
        <p:txBody>
          <a:bodyPr/>
          <a:lstStyle/>
          <a:p>
            <a:endParaRPr lang="es-ES"/>
          </a:p>
        </p:txBody>
      </p:sp>
      <p:pic>
        <p:nvPicPr>
          <p:cNvPr id="3074" name="Picture 2" descr="Componentes de un Framework Android">
            <a:extLst>
              <a:ext uri="{FF2B5EF4-FFF2-40B4-BE49-F238E27FC236}">
                <a16:creationId xmlns:a16="http://schemas.microsoft.com/office/drawing/2014/main" id="{3D7F80BF-6DD4-4CDE-A4BD-9F7567D1D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581" y="125365"/>
            <a:ext cx="5483116" cy="6607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041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Núcleo de Linux</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r>
              <a:rPr lang="es-ES" dirty="0"/>
              <a:t>El núcleo de Android está formado por el sistema operativo Linux, versión 2.6. </a:t>
            </a:r>
          </a:p>
          <a:p>
            <a:endParaRPr lang="es-ES" dirty="0"/>
          </a:p>
          <a:p>
            <a:r>
              <a:rPr lang="es-ES" dirty="0"/>
              <a:t>Esta capa proporciona servicios como la seguridad, el manejo de la memoria, el multiproceso, la pila de protocolos y el soporte de drivers para dispositivos.</a:t>
            </a:r>
          </a:p>
          <a:p>
            <a:endParaRPr lang="es-ES" dirty="0"/>
          </a:p>
          <a:p>
            <a:r>
              <a:rPr lang="es-ES" dirty="0"/>
              <a:t>Esta capa del modelo actúa como capa de abstracción entre el hardware y el resto de la pila. Por lo tanto, es la única dependiente del hardware.</a:t>
            </a:r>
          </a:p>
        </p:txBody>
      </p:sp>
    </p:spTree>
    <p:extLst>
      <p:ext uri="{BB962C8B-B14F-4D97-AF65-F5344CB8AC3E}">
        <p14:creationId xmlns:p14="http://schemas.microsoft.com/office/powerpoint/2010/main" val="3024954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err="1"/>
              <a:t>Runtime</a:t>
            </a:r>
            <a:r>
              <a:rPr lang="es-ES" dirty="0"/>
              <a:t> de Android</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fontScale="92500" lnSpcReduction="10000"/>
          </a:bodyPr>
          <a:lstStyle/>
          <a:p>
            <a:r>
              <a:rPr lang="es-ES" dirty="0"/>
              <a:t>Está basado en el concepto de máquina virtual utilizado en Java. </a:t>
            </a:r>
          </a:p>
          <a:p>
            <a:r>
              <a:rPr lang="es-ES" dirty="0"/>
              <a:t>Dadas las limitaciones de los dispositivos donde ha de correr Android (poca memoria y procesador limitado), no fue posible utilizar una máquina virtual Java estándar. Google tomó la decisión de crear una nueva, la máquina virtual </a:t>
            </a:r>
            <a:r>
              <a:rPr lang="es-ES" b="1" dirty="0" err="1"/>
              <a:t>Dalvik</a:t>
            </a:r>
            <a:r>
              <a:rPr lang="es-ES" dirty="0"/>
              <a:t>, que respondiera mejor a estas limitaciones.</a:t>
            </a:r>
          </a:p>
          <a:p>
            <a:pPr lvl="1"/>
            <a:r>
              <a:rPr lang="es-ES" dirty="0"/>
              <a:t>Ejecución de ficheros </a:t>
            </a:r>
            <a:r>
              <a:rPr lang="es-ES" dirty="0" err="1"/>
              <a:t>Dalvik</a:t>
            </a:r>
            <a:r>
              <a:rPr lang="es-ES" dirty="0"/>
              <a:t> ejecutables (.</a:t>
            </a:r>
            <a:r>
              <a:rPr lang="es-ES" dirty="0" err="1"/>
              <a:t>dex</a:t>
            </a:r>
            <a:r>
              <a:rPr lang="es-ES" dirty="0"/>
              <a:t>) –formato optimizado para ahorrar memoria–.</a:t>
            </a:r>
          </a:p>
          <a:p>
            <a:pPr lvl="1"/>
            <a:r>
              <a:rPr lang="es-ES" dirty="0"/>
              <a:t>Basada en registros. </a:t>
            </a:r>
          </a:p>
          <a:p>
            <a:pPr lvl="1"/>
            <a:r>
              <a:rPr lang="es-ES" dirty="0"/>
              <a:t>Cada aplicación corre en su propio proceso Linux con su propia instancia de la máquina virtual </a:t>
            </a:r>
            <a:r>
              <a:rPr lang="es-ES" dirty="0" err="1"/>
              <a:t>Dalvik</a:t>
            </a:r>
            <a:r>
              <a:rPr lang="es-ES" dirty="0"/>
              <a:t>. </a:t>
            </a:r>
          </a:p>
          <a:p>
            <a:pPr lvl="1"/>
            <a:r>
              <a:rPr lang="es-ES" dirty="0"/>
              <a:t>Delega al </a:t>
            </a:r>
            <a:r>
              <a:rPr lang="es-ES" dirty="0" err="1"/>
              <a:t>kernel</a:t>
            </a:r>
            <a:r>
              <a:rPr lang="es-ES" dirty="0"/>
              <a:t> de Linux algunas funciones como </a:t>
            </a:r>
            <a:r>
              <a:rPr lang="es-ES" dirty="0" err="1"/>
              <a:t>threading</a:t>
            </a:r>
            <a:r>
              <a:rPr lang="es-ES" dirty="0"/>
              <a:t> y el manejo de la memoria a bajo nivel.</a:t>
            </a:r>
          </a:p>
          <a:p>
            <a:r>
              <a:rPr lang="es-ES" dirty="0"/>
              <a:t>A partir de Android 5.0 se reemplaza </a:t>
            </a:r>
            <a:r>
              <a:rPr lang="es-ES" dirty="0" err="1"/>
              <a:t>Dalvik</a:t>
            </a:r>
            <a:r>
              <a:rPr lang="es-ES" dirty="0"/>
              <a:t> por ART. Esta nueva máquina virtual consigue reducir el tiempo de ejecución del código Java hasta en un 33 %.</a:t>
            </a:r>
          </a:p>
          <a:p>
            <a:r>
              <a:rPr lang="es-ES" dirty="0"/>
              <a:t>También se incluye en el </a:t>
            </a:r>
            <a:r>
              <a:rPr lang="es-ES" dirty="0" err="1"/>
              <a:t>runtime</a:t>
            </a:r>
            <a:r>
              <a:rPr lang="es-ES" dirty="0"/>
              <a:t> de Android el módulo Core </a:t>
            </a:r>
            <a:r>
              <a:rPr lang="es-ES" dirty="0" err="1"/>
              <a:t>Libraries</a:t>
            </a:r>
            <a:r>
              <a:rPr lang="es-ES" dirty="0"/>
              <a:t>, con la mayoría de las librerías disponibles en el lenguaje Java.</a:t>
            </a:r>
          </a:p>
        </p:txBody>
      </p:sp>
    </p:spTree>
    <p:extLst>
      <p:ext uri="{BB962C8B-B14F-4D97-AF65-F5344CB8AC3E}">
        <p14:creationId xmlns:p14="http://schemas.microsoft.com/office/powerpoint/2010/main" val="3963873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Librerías nativas</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fontScale="70000" lnSpcReduction="20000"/>
          </a:bodyPr>
          <a:lstStyle/>
          <a:p>
            <a:r>
              <a:rPr lang="es-ES" dirty="0"/>
              <a:t>Conjunto de librerías en C/C++ usadas en varios componentes de Android. Están compiladas en código nativo del procesador. Muchas de las librerías utilizan proyectos de código abierto. </a:t>
            </a:r>
          </a:p>
          <a:p>
            <a:r>
              <a:rPr lang="es-ES" dirty="0" err="1"/>
              <a:t>System</a:t>
            </a:r>
            <a:r>
              <a:rPr lang="es-ES" dirty="0"/>
              <a:t> C </a:t>
            </a:r>
            <a:r>
              <a:rPr lang="es-ES" dirty="0" err="1"/>
              <a:t>library</a:t>
            </a:r>
            <a:r>
              <a:rPr lang="es-ES" dirty="0"/>
              <a:t>: una derivación de la librería BSD de C estándar (</a:t>
            </a:r>
            <a:r>
              <a:rPr lang="es-ES" dirty="0" err="1"/>
              <a:t>libc</a:t>
            </a:r>
            <a:r>
              <a:rPr lang="es-ES" dirty="0"/>
              <a:t>), adaptada para dispositivos embebidos basados en Linux.</a:t>
            </a:r>
          </a:p>
          <a:p>
            <a:r>
              <a:rPr lang="es-ES" dirty="0"/>
              <a:t>Media Framework: librería basada en </a:t>
            </a:r>
            <a:r>
              <a:rPr lang="es-ES" dirty="0" err="1"/>
              <a:t>OpenCORE</a:t>
            </a:r>
            <a:r>
              <a:rPr lang="es-ES" dirty="0"/>
              <a:t> de </a:t>
            </a:r>
            <a:r>
              <a:rPr lang="es-ES" dirty="0" err="1"/>
              <a:t>PacketVideo</a:t>
            </a:r>
            <a:r>
              <a:rPr lang="es-ES" dirty="0"/>
              <a:t>. Soporta códecs de reproducción y grabación de multitud de formatos de audio y vídeo e imágenes MPEG4, H.264, MP3, AAC, AMR, JPG y PNG.</a:t>
            </a:r>
          </a:p>
          <a:p>
            <a:r>
              <a:rPr lang="es-ES" dirty="0"/>
              <a:t>Surface Manager: maneja el acceso al subsistema de representación gráfica en 2D y 3D.</a:t>
            </a:r>
          </a:p>
          <a:p>
            <a:r>
              <a:rPr lang="es-ES" dirty="0"/>
              <a:t>WebKit/</a:t>
            </a:r>
            <a:r>
              <a:rPr lang="es-ES" dirty="0" err="1"/>
              <a:t>Chromium</a:t>
            </a:r>
            <a:r>
              <a:rPr lang="es-ES" dirty="0"/>
              <a:t>: soporta el navegador web utilizado en Android y en la vista </a:t>
            </a:r>
            <a:r>
              <a:rPr lang="es-ES" dirty="0" err="1"/>
              <a:t>WebView</a:t>
            </a:r>
            <a:r>
              <a:rPr lang="es-ES" dirty="0"/>
              <a:t>. En la versión 4.4, WebKit ha sido reemplazada por </a:t>
            </a:r>
            <a:r>
              <a:rPr lang="es-ES" dirty="0" err="1"/>
              <a:t>Chromium</a:t>
            </a:r>
            <a:r>
              <a:rPr lang="es-ES" dirty="0"/>
              <a:t>/</a:t>
            </a:r>
            <a:r>
              <a:rPr lang="es-ES" dirty="0" err="1"/>
              <a:t>Blink</a:t>
            </a:r>
            <a:r>
              <a:rPr lang="es-ES" dirty="0"/>
              <a:t>, que es la base del navegador Chrome de Google.</a:t>
            </a:r>
          </a:p>
          <a:p>
            <a:r>
              <a:rPr lang="es-ES" dirty="0"/>
              <a:t>SGL: motor de gráficos 2D.</a:t>
            </a:r>
          </a:p>
          <a:p>
            <a:r>
              <a:rPr lang="es-ES" dirty="0"/>
              <a:t>Librerías 3D: implementación basada en OpenGL ES 1.0 API. Las librerías utilizan el acelerador hardware 3D si está disponible, o el software altamente optimizado de proyección 3D.</a:t>
            </a:r>
          </a:p>
          <a:p>
            <a:r>
              <a:rPr lang="es-ES" dirty="0" err="1"/>
              <a:t>FreeType</a:t>
            </a:r>
            <a:r>
              <a:rPr lang="es-ES" dirty="0"/>
              <a:t>: fuentes en bitmap y renderizado vectorial.</a:t>
            </a:r>
          </a:p>
          <a:p>
            <a:r>
              <a:rPr lang="es-ES" dirty="0"/>
              <a:t>SQLite: potente y ligero motor de bases de datos relacionales disponible para todas las aplicaciones.</a:t>
            </a:r>
          </a:p>
          <a:p>
            <a:r>
              <a:rPr lang="es-ES" dirty="0"/>
              <a:t>SSL: proporciona servicios de encriptación </a:t>
            </a:r>
            <a:r>
              <a:rPr lang="es-ES" dirty="0" err="1"/>
              <a:t>Secure</a:t>
            </a:r>
            <a:r>
              <a:rPr lang="es-ES" dirty="0"/>
              <a:t> Socket </a:t>
            </a:r>
            <a:r>
              <a:rPr lang="es-ES" dirty="0" err="1"/>
              <a:t>Layer</a:t>
            </a:r>
            <a:r>
              <a:rPr lang="es-ES" dirty="0"/>
              <a:t> (capa de conexión segura).</a:t>
            </a:r>
          </a:p>
        </p:txBody>
      </p:sp>
    </p:spTree>
    <p:extLst>
      <p:ext uri="{BB962C8B-B14F-4D97-AF65-F5344CB8AC3E}">
        <p14:creationId xmlns:p14="http://schemas.microsoft.com/office/powerpoint/2010/main" val="24013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lstStyle/>
          <a:p>
            <a:r>
              <a:rPr lang="es-ES" dirty="0"/>
              <a:t>Entorno de aplicación</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fontScale="92500" lnSpcReduction="20000"/>
          </a:bodyPr>
          <a:lstStyle/>
          <a:p>
            <a:r>
              <a:rPr lang="es-ES" dirty="0"/>
              <a:t>Proporciona una plataforma de desarrollo libre para aplicaciones con gran riqueza e innovaciones (sensores, localización, servicios, barra de notificaciones, etc.).</a:t>
            </a:r>
          </a:p>
          <a:p>
            <a:r>
              <a:rPr lang="es-ES" dirty="0"/>
              <a:t>Esta capa ha sido diseñada para simplificar la reutilización de componentes. Las aplicaciones pueden publicar sus capacidades y otras pueden hacer uso de ellas (sujetas a las restricciones de seguridad). Este mismo mecanismo permite a los usuarios reemplazar componentes.</a:t>
            </a:r>
          </a:p>
          <a:p>
            <a:r>
              <a:rPr lang="es-ES" dirty="0"/>
              <a:t>Los servicios más importantes que incluye son:</a:t>
            </a:r>
          </a:p>
          <a:p>
            <a:pPr lvl="1"/>
            <a:r>
              <a:rPr lang="es-ES" dirty="0" err="1"/>
              <a:t>Views</a:t>
            </a:r>
            <a:r>
              <a:rPr lang="es-ES" dirty="0"/>
              <a:t>: extenso conjunto de vistas (parte visual de los componentes).</a:t>
            </a:r>
          </a:p>
          <a:p>
            <a:pPr lvl="1"/>
            <a:r>
              <a:rPr lang="es-ES" dirty="0" err="1"/>
              <a:t>Resource</a:t>
            </a:r>
            <a:r>
              <a:rPr lang="es-ES" dirty="0"/>
              <a:t> Manager: proporciona acceso a recursos que no son en código.</a:t>
            </a:r>
          </a:p>
          <a:p>
            <a:pPr lvl="1"/>
            <a:r>
              <a:rPr lang="es-ES" dirty="0" err="1"/>
              <a:t>Activity</a:t>
            </a:r>
            <a:r>
              <a:rPr lang="es-ES" dirty="0"/>
              <a:t> Manager: maneja el ciclo de vida de las aplicaciones y proporciona un sistema de navegación entre ellas.</a:t>
            </a:r>
          </a:p>
          <a:p>
            <a:pPr lvl="1"/>
            <a:r>
              <a:rPr lang="es-ES" dirty="0" err="1"/>
              <a:t>Notification</a:t>
            </a:r>
            <a:r>
              <a:rPr lang="es-ES" dirty="0"/>
              <a:t> Manager: permite a las aplicaciones mostrar alertas personalizadas en la barra de estado.</a:t>
            </a:r>
          </a:p>
          <a:p>
            <a:pPr lvl="1"/>
            <a:r>
              <a:rPr lang="es-ES" dirty="0"/>
              <a:t>Content </a:t>
            </a:r>
            <a:r>
              <a:rPr lang="es-ES" dirty="0" err="1"/>
              <a:t>Providers</a:t>
            </a:r>
            <a:r>
              <a:rPr lang="es-ES" dirty="0"/>
              <a:t>: mecanismo sencillo para acceder a datos de otras aplicaciones (como los contactos).</a:t>
            </a:r>
          </a:p>
          <a:p>
            <a:r>
              <a:rPr lang="es-ES" dirty="0"/>
              <a:t>Una de las mayores fortalezas del entorno de aplicación de Android es que se aprovecha el lenguaje de programación Java. El SDK de Android es compatible con buena parte del entorno de ejecución Java (JRE).</a:t>
            </a:r>
          </a:p>
        </p:txBody>
      </p:sp>
    </p:spTree>
    <p:extLst>
      <p:ext uri="{BB962C8B-B14F-4D97-AF65-F5344CB8AC3E}">
        <p14:creationId xmlns:p14="http://schemas.microsoft.com/office/powerpoint/2010/main" val="3568104162"/>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DD6280F37BD7343B85A9F5C2B6DC6F9" ma:contentTypeVersion="13" ma:contentTypeDescription="Crear nuevo documento." ma:contentTypeScope="" ma:versionID="c7d7146f9f713c0e1fdebfeac7ec579c">
  <xsd:schema xmlns:xsd="http://www.w3.org/2001/XMLSchema" xmlns:xs="http://www.w3.org/2001/XMLSchema" xmlns:p="http://schemas.microsoft.com/office/2006/metadata/properties" xmlns:ns2="be355daf-4c14-4761-a556-a6636ce95ab7" xmlns:ns3="2664118b-c00b-470c-b9b0-3499e88dd59c" targetNamespace="http://schemas.microsoft.com/office/2006/metadata/properties" ma:root="true" ma:fieldsID="8948aa3aa726f209ddd52c044965de40" ns2:_="" ns3:_="">
    <xsd:import namespace="be355daf-4c14-4761-a556-a6636ce95ab7"/>
    <xsd:import namespace="2664118b-c00b-470c-b9b0-3499e88dd59c"/>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355daf-4c14-4761-a556-a6636ce95ab7"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Etiquetas de imagen" ma:readOnly="false" ma:fieldId="{5cf76f15-5ced-4ddc-b409-7134ff3c332f}" ma:taxonomyMulti="true" ma:sspId="1939d3e2-1d5d-42b5-957f-7aaa8ba91ae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664118b-c00b-470c-b9b0-3499e88dd59c"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889efc7e-d83a-4786-9b93-700519c75953}" ma:internalName="TaxCatchAll" ma:showField="CatchAllData" ma:web="2664118b-c00b-470c-b9b0-3499e88dd59c">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664118b-c00b-470c-b9b0-3499e88dd59c" xsi:nil="true"/>
    <lcf76f155ced4ddcb4097134ff3c332f xmlns="be355daf-4c14-4761-a556-a6636ce95ab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CBFDDE6-429C-4BEC-A754-EC70561B96D9}"/>
</file>

<file path=customXml/itemProps2.xml><?xml version="1.0" encoding="utf-8"?>
<ds:datastoreItem xmlns:ds="http://schemas.openxmlformats.org/officeDocument/2006/customXml" ds:itemID="{99BE5DC4-FE52-4A32-9C4E-817AE37189AB}"/>
</file>

<file path=customXml/itemProps3.xml><?xml version="1.0" encoding="utf-8"?>
<ds:datastoreItem xmlns:ds="http://schemas.openxmlformats.org/officeDocument/2006/customXml" ds:itemID="{16BAD5E2-7FB2-4F7A-B04C-72A66507180C}"/>
</file>

<file path=docProps/app.xml><?xml version="1.0" encoding="utf-8"?>
<Properties xmlns="http://schemas.openxmlformats.org/officeDocument/2006/extended-properties" xmlns:vt="http://schemas.openxmlformats.org/officeDocument/2006/docPropsVTypes">
  <Template>TM03457475[[fn=Marco]]</Template>
  <TotalTime>6939</TotalTime>
  <Words>2877</Words>
  <Application>Microsoft Office PowerPoint</Application>
  <PresentationFormat>Panorámica</PresentationFormat>
  <Paragraphs>167</Paragraphs>
  <Slides>31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31</vt:i4>
      </vt:variant>
    </vt:vector>
  </HeadingPairs>
  <TitlesOfParts>
    <vt:vector size="34" baseType="lpstr">
      <vt:lpstr>Corbel</vt:lpstr>
      <vt:lpstr>Wingdings 2</vt:lpstr>
      <vt:lpstr>Marco</vt:lpstr>
      <vt:lpstr>Android Studio</vt:lpstr>
      <vt:lpstr>Android</vt:lpstr>
      <vt:lpstr>Android</vt:lpstr>
      <vt:lpstr>Arquitectura Android</vt:lpstr>
      <vt:lpstr>Componentes de una app Android</vt:lpstr>
      <vt:lpstr>Núcleo de Linux</vt:lpstr>
      <vt:lpstr>Runtime de Android</vt:lpstr>
      <vt:lpstr>Librerías nativas</vt:lpstr>
      <vt:lpstr>Entorno de aplicación</vt:lpstr>
      <vt:lpstr>Aplicaciones</vt:lpstr>
      <vt:lpstr>Instalación</vt:lpstr>
      <vt:lpstr>Instalación de Android Studio</vt:lpstr>
      <vt:lpstr>Instalación</vt:lpstr>
      <vt:lpstr>Instalación</vt:lpstr>
      <vt:lpstr>Instalación</vt:lpstr>
      <vt:lpstr>Instalación</vt:lpstr>
      <vt:lpstr>Instalación</vt:lpstr>
      <vt:lpstr>Instalación</vt:lpstr>
      <vt:lpstr>Instalación</vt:lpstr>
      <vt:lpstr>Instalación</vt:lpstr>
      <vt:lpstr>Versiones de Android y niveles de API</vt:lpstr>
      <vt:lpstr>Elegir una versión</vt:lpstr>
      <vt:lpstr>Versiones de Android y niveles de API</vt:lpstr>
      <vt:lpstr>Librerías de compatibilidad</vt:lpstr>
      <vt:lpstr>Crear un nuevo proyecto</vt:lpstr>
      <vt:lpstr>Estructura del proyecto</vt:lpstr>
      <vt:lpstr>Ficheros y carpetas de un proyecto Android</vt:lpstr>
      <vt:lpstr>Ficheros y carpetas de un proyecto Android</vt:lpstr>
      <vt:lpstr>Ficheros y carpetas de un proyecto Android</vt:lpstr>
      <vt:lpstr>Ficheros y carpetas de un proyecto Android</vt:lpstr>
      <vt:lpstr>Dispositivo Virtual Android (AVD)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aplicaciones móviles con Android</dc:title>
  <dc:creator>Victor Acosta</dc:creator>
  <cp:lastModifiedBy>Victor Acosta</cp:lastModifiedBy>
  <cp:revision>15</cp:revision>
  <dcterms:created xsi:type="dcterms:W3CDTF">2021-02-10T09:46:12Z</dcterms:created>
  <dcterms:modified xsi:type="dcterms:W3CDTF">2023-08-20T16:10:25Z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0x010100FDD6280F37BD7343B85A9F5C2B6DC6F9</vt:lpwstr>
  </property>
</Properties>
</file>