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311" r:id="rId3"/>
    <p:sldId id="269" r:id="rId4"/>
    <p:sldId id="270" r:id="rId5"/>
    <p:sldId id="275" r:id="rId6"/>
    <p:sldId id="304" r:id="rId7"/>
    <p:sldId id="305" r:id="rId8"/>
    <p:sldId id="306" r:id="rId9"/>
    <p:sldId id="307" r:id="rId10"/>
    <p:sldId id="308" r:id="rId11"/>
    <p:sldId id="309" r:id="rId12"/>
    <p:sldId id="312" r:id="rId13"/>
    <p:sldId id="310" r:id="rId14"/>
    <p:sldId id="285" r:id="rId15"/>
    <p:sldId id="272" r:id="rId16"/>
    <p:sldId id="276" r:id="rId17"/>
    <p:sldId id="277" r:id="rId18"/>
    <p:sldId id="313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4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7F084-B92E-42AA-BEF1-878700846B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Clase </a:t>
            </a:r>
            <a:r>
              <a:rPr lang="es-ES" dirty="0" err="1"/>
              <a:t>Activity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FC2810-88DE-412E-87DE-99AB4E9B8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Desarrollo de </a:t>
            </a:r>
            <a:r>
              <a:rPr lang="es-ES"/>
              <a:t>aplicaciones Android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024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75513-9628-4C7A-B850-7E5F1D6F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 de una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EC63F9-F501-47A7-9D10-AD47C26D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Proveedores de contenido (Content </a:t>
            </a:r>
            <a:r>
              <a:rPr lang="es-ES" b="1" dirty="0" err="1"/>
              <a:t>Provider</a:t>
            </a:r>
            <a:r>
              <a:rPr lang="es-ES" b="1" dirty="0"/>
              <a:t>): </a:t>
            </a:r>
            <a:r>
              <a:rPr lang="es-ES" dirty="0"/>
              <a:t>En muchas ocasiones, las aplicaciones instaladas en un terminal Android necesitan compartir información. </a:t>
            </a:r>
          </a:p>
          <a:p>
            <a:r>
              <a:rPr lang="es-ES" dirty="0"/>
              <a:t>Android define un mecanismo estándar para que las aplicaciones puedan compartir datos sin necesidad de comprometer la seguridad del sistema de ficheros. </a:t>
            </a:r>
          </a:p>
          <a:p>
            <a:r>
              <a:rPr lang="es-ES" dirty="0"/>
              <a:t>Con este mecanismo podremos acceder a datos de otras aplicaciones, como la lista de contactos, o proporcionar datos a otras aplicaciones.</a:t>
            </a:r>
          </a:p>
        </p:txBody>
      </p:sp>
    </p:spTree>
    <p:extLst>
      <p:ext uri="{BB962C8B-B14F-4D97-AF65-F5344CB8AC3E}">
        <p14:creationId xmlns:p14="http://schemas.microsoft.com/office/powerpoint/2010/main" val="2285284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75513-9628-4C7A-B850-7E5F1D6F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Depuración de una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EC63F9-F501-47A7-9D10-AD47C26D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Depurar con el entorno de desarrollo: </a:t>
            </a:r>
            <a:r>
              <a:rPr lang="es-ES" dirty="0"/>
              <a:t>Android Studio integra excelentes herramientas para la depuración de código.</a:t>
            </a:r>
          </a:p>
          <a:p>
            <a:endParaRPr lang="es-ES" dirty="0"/>
          </a:p>
          <a:p>
            <a:r>
              <a:rPr lang="es-ES" b="1" dirty="0"/>
              <a:t>Depurar con mensajes Log: </a:t>
            </a:r>
            <a:r>
              <a:rPr lang="es-ES" dirty="0"/>
              <a:t>El sistema Android utiliza el fichero </a:t>
            </a:r>
            <a:r>
              <a:rPr lang="es-ES" dirty="0" err="1"/>
              <a:t>LogCat</a:t>
            </a:r>
            <a:r>
              <a:rPr lang="es-ES" dirty="0"/>
              <a:t> para registrar todos los problemas y eventos principales que ocurren en el sistema. Ante cualquier error resulta muy interesante consultarlo para tratar de encontrar su origen.</a:t>
            </a:r>
          </a:p>
          <a:p>
            <a:r>
              <a:rPr lang="es-ES" dirty="0"/>
              <a:t>La clase Log proporciona un mecanismo para introducir mensajes desde nuestro código en este fichero. Puede ser muy útil para depurar nuestros programas o para verificar el funcionamiento del código. Disponemos de varios métodos para generar distintos tipos de mensajes:</a:t>
            </a:r>
          </a:p>
          <a:p>
            <a:pPr lvl="1"/>
            <a:r>
              <a:rPr lang="es-ES" dirty="0" err="1"/>
              <a:t>Log.e</a:t>
            </a:r>
            <a:r>
              <a:rPr lang="es-ES" dirty="0"/>
              <a:t>() Errores</a:t>
            </a:r>
          </a:p>
          <a:p>
            <a:pPr lvl="1"/>
            <a:r>
              <a:rPr lang="es-ES" dirty="0" err="1"/>
              <a:t>Log.w</a:t>
            </a:r>
            <a:r>
              <a:rPr lang="es-ES" dirty="0"/>
              <a:t>() Avisos</a:t>
            </a:r>
          </a:p>
          <a:p>
            <a:pPr lvl="1"/>
            <a:r>
              <a:rPr lang="es-ES" dirty="0" err="1"/>
              <a:t>Log.i</a:t>
            </a:r>
            <a:r>
              <a:rPr lang="es-ES" dirty="0"/>
              <a:t>() Información</a:t>
            </a:r>
          </a:p>
          <a:p>
            <a:pPr lvl="1"/>
            <a:r>
              <a:rPr lang="es-ES" dirty="0" err="1"/>
              <a:t>Log.d</a:t>
            </a:r>
            <a:r>
              <a:rPr lang="es-ES" dirty="0"/>
              <a:t>() Depuración</a:t>
            </a:r>
          </a:p>
          <a:p>
            <a:pPr lvl="1"/>
            <a:r>
              <a:rPr lang="es-ES" dirty="0" err="1"/>
              <a:t>Log.v</a:t>
            </a:r>
            <a:r>
              <a:rPr lang="es-ES" dirty="0"/>
              <a:t>() Verbose</a:t>
            </a:r>
          </a:p>
        </p:txBody>
      </p:sp>
    </p:spTree>
    <p:extLst>
      <p:ext uri="{BB962C8B-B14F-4D97-AF65-F5344CB8AC3E}">
        <p14:creationId xmlns:p14="http://schemas.microsoft.com/office/powerpoint/2010/main" val="1003953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75513-9628-4C7A-B850-7E5F1D6F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EC63F9-F501-47A7-9D10-AD47C26D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 </a:t>
            </a:r>
            <a:r>
              <a:rPr lang="es-ES" dirty="0" err="1"/>
              <a:t>protected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onCreate</a:t>
            </a:r>
            <a:r>
              <a:rPr lang="es-ES" dirty="0"/>
              <a:t>(</a:t>
            </a:r>
            <a:r>
              <a:rPr lang="es-ES" dirty="0" err="1"/>
              <a:t>Bundle</a:t>
            </a:r>
            <a:r>
              <a:rPr lang="es-ES" dirty="0"/>
              <a:t> </a:t>
            </a:r>
            <a:r>
              <a:rPr lang="es-ES" dirty="0" err="1"/>
              <a:t>savedInstanceState</a:t>
            </a:r>
            <a:r>
              <a:rPr lang="es-ES" dirty="0"/>
              <a:t>) {</a:t>
            </a:r>
          </a:p>
          <a:p>
            <a:r>
              <a:rPr lang="es-ES" dirty="0"/>
              <a:t>        </a:t>
            </a:r>
            <a:r>
              <a:rPr lang="es-ES" dirty="0" err="1"/>
              <a:t>super.onCreate</a:t>
            </a:r>
            <a:r>
              <a:rPr lang="es-ES" dirty="0"/>
              <a:t>(</a:t>
            </a:r>
            <a:r>
              <a:rPr lang="es-ES" dirty="0" err="1"/>
              <a:t>savedInstanceState</a:t>
            </a:r>
            <a:r>
              <a:rPr lang="es-ES" dirty="0"/>
              <a:t>);</a:t>
            </a:r>
          </a:p>
          <a:p>
            <a:r>
              <a:rPr lang="es-ES" dirty="0"/>
              <a:t>        //</a:t>
            </a:r>
            <a:r>
              <a:rPr lang="es-ES" dirty="0" err="1"/>
              <a:t>setContentView</a:t>
            </a:r>
            <a:r>
              <a:rPr lang="es-ES" dirty="0"/>
              <a:t>(</a:t>
            </a:r>
            <a:r>
              <a:rPr lang="es-ES" dirty="0" err="1"/>
              <a:t>R.layout.activity_main</a:t>
            </a:r>
            <a:r>
              <a:rPr lang="es-ES" dirty="0"/>
              <a:t>);</a:t>
            </a:r>
          </a:p>
          <a:p>
            <a:r>
              <a:rPr lang="es-ES" dirty="0"/>
              <a:t>        </a:t>
            </a:r>
            <a:r>
              <a:rPr lang="es-ES" dirty="0" err="1"/>
              <a:t>TextView</a:t>
            </a:r>
            <a:r>
              <a:rPr lang="es-ES" dirty="0"/>
              <a:t> texto = new </a:t>
            </a:r>
            <a:r>
              <a:rPr lang="es-ES" dirty="0" err="1"/>
              <a:t>TextView</a:t>
            </a:r>
            <a:r>
              <a:rPr lang="es-ES" dirty="0"/>
              <a:t>(</a:t>
            </a:r>
            <a:r>
              <a:rPr lang="es-ES" dirty="0" err="1"/>
              <a:t>this</a:t>
            </a:r>
            <a:r>
              <a:rPr lang="es-ES" dirty="0"/>
              <a:t>);</a:t>
            </a:r>
          </a:p>
          <a:p>
            <a:r>
              <a:rPr lang="es-ES" dirty="0"/>
              <a:t>        </a:t>
            </a:r>
            <a:r>
              <a:rPr lang="es-ES" dirty="0" err="1"/>
              <a:t>texto.setText</a:t>
            </a:r>
            <a:r>
              <a:rPr lang="es-ES" dirty="0"/>
              <a:t>("Hola...");</a:t>
            </a:r>
          </a:p>
          <a:p>
            <a:r>
              <a:rPr lang="es-ES" dirty="0"/>
              <a:t>        </a:t>
            </a:r>
            <a:r>
              <a:rPr lang="es-ES" dirty="0" err="1"/>
              <a:t>setContentView</a:t>
            </a:r>
            <a:r>
              <a:rPr lang="es-ES" dirty="0"/>
              <a:t>(texto);</a:t>
            </a:r>
          </a:p>
          <a:p>
            <a:r>
              <a:rPr lang="es-ES" dirty="0"/>
              <a:t>    }</a:t>
            </a:r>
          </a:p>
          <a:p>
            <a:r>
              <a:rPr lang="es-ES" dirty="0"/>
              <a:t>La interfaz de usuario de Android está basada en una jerarquía de clases descendientes de la clase View (vista). </a:t>
            </a:r>
          </a:p>
          <a:p>
            <a:r>
              <a:rPr lang="es-ES" dirty="0"/>
              <a:t>Pasamos </a:t>
            </a:r>
            <a:r>
              <a:rPr lang="es-ES" dirty="0" err="1"/>
              <a:t>this</a:t>
            </a:r>
            <a:r>
              <a:rPr lang="es-ES" dirty="0"/>
              <a:t> (el objeto actual de la clase </a:t>
            </a:r>
            <a:r>
              <a:rPr lang="es-ES" dirty="0" err="1"/>
              <a:t>MainActivity</a:t>
            </a:r>
            <a:r>
              <a:rPr lang="es-ES" dirty="0"/>
              <a:t>) como contexto del </a:t>
            </a:r>
            <a:r>
              <a:rPr lang="es-ES" dirty="0" err="1"/>
              <a:t>TextView</a:t>
            </a:r>
            <a:r>
              <a:rPr lang="es-ES" dirty="0"/>
              <a:t>.</a:t>
            </a:r>
          </a:p>
          <a:p>
            <a:r>
              <a:rPr lang="es-ES" dirty="0"/>
              <a:t>Mediante </a:t>
            </a:r>
            <a:r>
              <a:rPr lang="es-ES" dirty="0" err="1"/>
              <a:t>setContentView</a:t>
            </a:r>
            <a:r>
              <a:rPr lang="es-ES" dirty="0"/>
              <a:t>() se indica la vista que visualizará la actividad.</a:t>
            </a:r>
          </a:p>
        </p:txBody>
      </p:sp>
    </p:spTree>
    <p:extLst>
      <p:ext uri="{BB962C8B-B14F-4D97-AF65-F5344CB8AC3E}">
        <p14:creationId xmlns:p14="http://schemas.microsoft.com/office/powerpoint/2010/main" val="2529374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75513-9628-4C7A-B850-7E5F1D6F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EC63F9-F501-47A7-9D10-AD47C26D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Todos los recursos de la aplicación quedan registrados con su id y tipo de recurso en el archivo de la clase R. </a:t>
            </a:r>
          </a:p>
          <a:p>
            <a:r>
              <a:rPr lang="es-ES" dirty="0"/>
              <a:t>Se genera de forma automática en cada compilación.</a:t>
            </a:r>
          </a:p>
          <a:p>
            <a:r>
              <a:rPr lang="es-ES" dirty="0"/>
              <a:t>Como en toda la arquitectura Android, los recursos se pueden acceder de dos formas:</a:t>
            </a:r>
          </a:p>
          <a:p>
            <a:pPr lvl="1"/>
            <a:r>
              <a:rPr lang="es-ES" dirty="0"/>
              <a:t> Código</a:t>
            </a:r>
          </a:p>
          <a:p>
            <a:pPr lvl="1"/>
            <a:r>
              <a:rPr lang="es-ES" dirty="0"/>
              <a:t>XML</a:t>
            </a:r>
          </a:p>
          <a:p>
            <a:r>
              <a:rPr lang="en-US" dirty="0"/>
              <a:t>En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colors.xml </a:t>
            </a:r>
          </a:p>
          <a:p>
            <a:pPr lvl="1"/>
            <a:r>
              <a:rPr lang="en-US" dirty="0"/>
              <a:t>&lt;resources&gt;</a:t>
            </a:r>
          </a:p>
          <a:p>
            <a:pPr lvl="2"/>
            <a:r>
              <a:rPr lang="en-US" dirty="0"/>
              <a:t>…</a:t>
            </a:r>
          </a:p>
          <a:p>
            <a:pPr lvl="2"/>
            <a:r>
              <a:rPr lang="en-US" dirty="0"/>
              <a:t>&lt;color name="rojo"&gt;#FF0000&lt;/color&gt;</a:t>
            </a:r>
          </a:p>
          <a:p>
            <a:pPr lvl="1"/>
            <a:r>
              <a:rPr lang="en-US" dirty="0"/>
              <a:t>&lt;/resources&gt;</a:t>
            </a:r>
          </a:p>
          <a:p>
            <a:r>
              <a:rPr lang="es-ES" dirty="0"/>
              <a:t>Acceder a recursos de R</a:t>
            </a:r>
          </a:p>
          <a:p>
            <a:pPr lvl="1"/>
            <a:r>
              <a:rPr lang="es-ES" dirty="0" err="1"/>
              <a:t>android:textColor</a:t>
            </a:r>
            <a:r>
              <a:rPr lang="es-ES" dirty="0"/>
              <a:t>="@color/rojo“</a:t>
            </a:r>
          </a:p>
          <a:p>
            <a:pPr lvl="1"/>
            <a:r>
              <a:rPr lang="en-US" dirty="0" err="1"/>
              <a:t>getResources</a:t>
            </a:r>
            <a:r>
              <a:rPr lang="en-US" dirty="0"/>
              <a:t>().</a:t>
            </a:r>
            <a:r>
              <a:rPr lang="en-US" dirty="0" err="1"/>
              <a:t>getColor</a:t>
            </a:r>
            <a:r>
              <a:rPr lang="en-US" dirty="0"/>
              <a:t>(</a:t>
            </a:r>
            <a:r>
              <a:rPr lang="en-US" dirty="0" err="1"/>
              <a:t>R.color.rojo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getResources</a:t>
            </a:r>
            <a:r>
              <a:rPr lang="en-US" dirty="0"/>
              <a:t>().</a:t>
            </a:r>
            <a:r>
              <a:rPr lang="en-US" dirty="0" err="1"/>
              <a:t>getDrawable</a:t>
            </a:r>
            <a:r>
              <a:rPr lang="en-US" dirty="0"/>
              <a:t>(</a:t>
            </a:r>
            <a:r>
              <a:rPr lang="en-US" dirty="0" err="1"/>
              <a:t>R.drawable.imagen</a:t>
            </a:r>
            <a:r>
              <a:rPr lang="en-US" dirty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6826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75513-9628-4C7A-B850-7E5F1D6F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Activity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EC63F9-F501-47A7-9D10-AD47C26D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Una actividad es un componente crucial de cualquier aplicación Android. Proporciona una pantalla con la que los usuarios pueden interactuar para llevar a cabo actividades, como marcar el teléfono, tomar una fotografía o enviar un mensaje. </a:t>
            </a:r>
          </a:p>
          <a:p>
            <a:pPr lvl="1"/>
            <a:r>
              <a:rPr lang="es-ES" dirty="0"/>
              <a:t>Una actividad de Android es una pantalla de la interfaz de usuario de la aplicación de Android. </a:t>
            </a:r>
          </a:p>
          <a:p>
            <a:pPr lvl="1"/>
            <a:r>
              <a:rPr lang="es-ES" dirty="0"/>
              <a:t>Cada actividad tiene una ventana en la que puede desplegar su interfaz de usuario. </a:t>
            </a:r>
          </a:p>
          <a:p>
            <a:pPr lvl="1"/>
            <a:r>
              <a:rPr lang="es-ES" dirty="0"/>
              <a:t>La ventana normalmente llena la pantalla, pero puede ser más pequeña que la pantalla y flotar por encima de otras ventanas.</a:t>
            </a:r>
          </a:p>
          <a:p>
            <a:r>
              <a:rPr lang="es-ES" dirty="0"/>
              <a:t>Una actividad de Android es muy similar a la de Windows en una aplicación de escritorio. </a:t>
            </a:r>
          </a:p>
          <a:p>
            <a:r>
              <a:rPr lang="es-ES" dirty="0"/>
              <a:t>Una aplicación de Android puede contener una o más actividades, es decir, una o más pantallas. </a:t>
            </a:r>
          </a:p>
          <a:p>
            <a:r>
              <a:rPr lang="es-ES" dirty="0"/>
              <a:t>La aplicación de Android comienza mostrando la actividad principal (</a:t>
            </a:r>
            <a:r>
              <a:rPr lang="es-ES" b="1" dirty="0" err="1"/>
              <a:t>Main</a:t>
            </a:r>
            <a:r>
              <a:rPr lang="es-ES" b="1" dirty="0"/>
              <a:t> </a:t>
            </a:r>
            <a:r>
              <a:rPr lang="es-ES" b="1" dirty="0" err="1"/>
              <a:t>Activity</a:t>
            </a:r>
            <a:r>
              <a:rPr lang="es-ES" dirty="0"/>
              <a:t>), y desde allí la aplicación puede permitir abrir actividades adicionales.</a:t>
            </a:r>
          </a:p>
        </p:txBody>
      </p:sp>
    </p:spTree>
    <p:extLst>
      <p:ext uri="{BB962C8B-B14F-4D97-AF65-F5344CB8AC3E}">
        <p14:creationId xmlns:p14="http://schemas.microsoft.com/office/powerpoint/2010/main" val="4144741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75513-9628-4C7A-B850-7E5F1D6F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Activity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EC63F9-F501-47A7-9D10-AD47C26D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Una pila de actividad puede atravesar los siguientes estados para mantener el flujo entre apps y eventos del sistema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909A04B-7ADC-4570-8BD0-D87DD912F681}"/>
              </a:ext>
            </a:extLst>
          </p:cNvPr>
          <p:cNvGraphicFramePr>
            <a:graphicFrameLocks noGrp="1"/>
          </p:cNvGraphicFramePr>
          <p:nvPr/>
        </p:nvGraphicFramePr>
        <p:xfrm>
          <a:off x="3869267" y="1922703"/>
          <a:ext cx="7315200" cy="2050209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1302980957"/>
                    </a:ext>
                  </a:extLst>
                </a:gridCol>
                <a:gridCol w="1625084">
                  <a:extLst>
                    <a:ext uri="{9D8B030D-6E8A-4147-A177-3AD203B41FA5}">
                      <a16:colId xmlns:a16="http://schemas.microsoft.com/office/drawing/2014/main" val="2622623962"/>
                    </a:ext>
                  </a:extLst>
                </a:gridCol>
                <a:gridCol w="2032516">
                  <a:extLst>
                    <a:ext uri="{9D8B030D-6E8A-4147-A177-3AD203B41FA5}">
                      <a16:colId xmlns:a16="http://schemas.microsoft.com/office/drawing/2014/main" val="45001735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37849391"/>
                    </a:ext>
                  </a:extLst>
                </a:gridCol>
              </a:tblGrid>
              <a:tr h="655045">
                <a:tc>
                  <a:txBody>
                    <a:bodyPr/>
                    <a:lstStyle/>
                    <a:p>
                      <a:pPr algn="just"/>
                      <a:r>
                        <a:rPr lang="es-ES" dirty="0">
                          <a:solidFill>
                            <a:srgbClr val="000000"/>
                          </a:solidFill>
                          <a:effectLst/>
                          <a:latin typeface="notoSans-regular"/>
                        </a:rPr>
                        <a:t>ESTADO</a:t>
                      </a:r>
                    </a:p>
                  </a:txBody>
                  <a:tcPr marL="31750" marR="31750" marT="19050" marB="19050" anchor="ctr">
                    <a:lnL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31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>
                          <a:solidFill>
                            <a:srgbClr val="000000"/>
                          </a:solidFill>
                          <a:effectLst/>
                          <a:latin typeface="notoSans-regular"/>
                        </a:rPr>
                        <a:t>¿En memoria?</a:t>
                      </a:r>
                    </a:p>
                  </a:txBody>
                  <a:tcPr marL="31750" marR="31750" marT="19050" marB="19050" anchor="ctr">
                    <a:lnL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31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>
                          <a:solidFill>
                            <a:srgbClr val="000000"/>
                          </a:solidFill>
                          <a:effectLst/>
                          <a:latin typeface="notoSans-regular"/>
                        </a:rPr>
                        <a:t>¿Visible al usuario?</a:t>
                      </a:r>
                    </a:p>
                  </a:txBody>
                  <a:tcPr marL="31750" marR="31750" marT="19050" marB="19050" anchor="ctr">
                    <a:lnL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31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>
                          <a:solidFill>
                            <a:srgbClr val="000000"/>
                          </a:solidFill>
                          <a:effectLst/>
                          <a:latin typeface="notoSans-regular"/>
                        </a:rPr>
                        <a:t>¿En primer plano?</a:t>
                      </a:r>
                    </a:p>
                  </a:txBody>
                  <a:tcPr marL="31750" marR="31750" marT="19050" marB="19050" anchor="ctr">
                    <a:lnL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3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073408"/>
                  </a:ext>
                </a:extLst>
              </a:tr>
              <a:tr h="348791">
                <a:tc>
                  <a:txBody>
                    <a:bodyPr/>
                    <a:lstStyle/>
                    <a:p>
                      <a:pPr algn="just"/>
                      <a:r>
                        <a:rPr lang="es-ES">
                          <a:solidFill>
                            <a:srgbClr val="000000"/>
                          </a:solidFill>
                          <a:effectLst/>
                          <a:latin typeface="notoSans-regular"/>
                        </a:rPr>
                        <a:t>Inexistente</a:t>
                      </a:r>
                    </a:p>
                  </a:txBody>
                  <a:tcPr marL="31750" marR="31750" marT="19050" marB="19050" anchor="ctr">
                    <a:lnL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A7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>
                          <a:solidFill>
                            <a:srgbClr val="000000"/>
                          </a:solidFill>
                          <a:effectLst/>
                          <a:latin typeface="notoSans-regular"/>
                        </a:rPr>
                        <a:t>No</a:t>
                      </a:r>
                    </a:p>
                  </a:txBody>
                  <a:tcPr marL="31750" marR="31750" marT="19050" marB="19050" anchor="ctr">
                    <a:lnL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>
                          <a:solidFill>
                            <a:srgbClr val="000000"/>
                          </a:solidFill>
                          <a:effectLst/>
                          <a:latin typeface="notoSans-regular"/>
                        </a:rPr>
                        <a:t>No</a:t>
                      </a:r>
                    </a:p>
                  </a:txBody>
                  <a:tcPr marL="31750" marR="31750" marT="19050" marB="19050" anchor="ctr">
                    <a:lnL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>
                          <a:solidFill>
                            <a:srgbClr val="000000"/>
                          </a:solidFill>
                          <a:effectLst/>
                          <a:latin typeface="notoSans-regular"/>
                        </a:rPr>
                        <a:t>No</a:t>
                      </a:r>
                    </a:p>
                  </a:txBody>
                  <a:tcPr marL="31750" marR="31750" marT="19050" marB="19050" anchor="ctr">
                    <a:lnL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91556"/>
                  </a:ext>
                </a:extLst>
              </a:tr>
              <a:tr h="348791">
                <a:tc>
                  <a:txBody>
                    <a:bodyPr/>
                    <a:lstStyle/>
                    <a:p>
                      <a:pPr algn="just"/>
                      <a:r>
                        <a:rPr lang="es-ES">
                          <a:solidFill>
                            <a:srgbClr val="000000"/>
                          </a:solidFill>
                          <a:effectLst/>
                          <a:latin typeface="notoSans-regular"/>
                        </a:rPr>
                        <a:t>Detenida</a:t>
                      </a:r>
                    </a:p>
                  </a:txBody>
                  <a:tcPr marL="31750" marR="31750" marT="19050" marB="19050" anchor="ctr">
                    <a:lnL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05B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>
                          <a:solidFill>
                            <a:srgbClr val="000000"/>
                          </a:solidFill>
                          <a:effectLst/>
                          <a:latin typeface="notoSans-regular"/>
                        </a:rPr>
                        <a:t>Si</a:t>
                      </a:r>
                    </a:p>
                  </a:txBody>
                  <a:tcPr marL="31750" marR="31750" marT="19050" marB="19050" anchor="ctr">
                    <a:lnL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4A5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>
                          <a:solidFill>
                            <a:srgbClr val="000000"/>
                          </a:solidFill>
                          <a:effectLst/>
                          <a:latin typeface="notoSans-regular"/>
                        </a:rPr>
                        <a:t>No</a:t>
                      </a:r>
                    </a:p>
                  </a:txBody>
                  <a:tcPr marL="31750" marR="31750" marT="19050" marB="19050" anchor="ctr">
                    <a:lnL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4A5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>
                          <a:solidFill>
                            <a:srgbClr val="000000"/>
                          </a:solidFill>
                          <a:effectLst/>
                          <a:latin typeface="notoSans-regular"/>
                        </a:rPr>
                        <a:t>No</a:t>
                      </a:r>
                    </a:p>
                  </a:txBody>
                  <a:tcPr marL="31750" marR="31750" marT="19050" marB="19050" anchor="ctr">
                    <a:lnL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4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36468"/>
                  </a:ext>
                </a:extLst>
              </a:tr>
              <a:tr h="348791">
                <a:tc>
                  <a:txBody>
                    <a:bodyPr/>
                    <a:lstStyle/>
                    <a:p>
                      <a:pPr algn="just"/>
                      <a:r>
                        <a:rPr lang="es-ES">
                          <a:solidFill>
                            <a:srgbClr val="000000"/>
                          </a:solidFill>
                          <a:effectLst/>
                          <a:latin typeface="notoSans-regular"/>
                        </a:rPr>
                        <a:t>Pausada</a:t>
                      </a:r>
                    </a:p>
                  </a:txBody>
                  <a:tcPr marL="31750" marR="31750" marT="19050" marB="19050" anchor="ctr">
                    <a:lnL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A7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>
                          <a:solidFill>
                            <a:srgbClr val="000000"/>
                          </a:solidFill>
                          <a:effectLst/>
                          <a:latin typeface="notoSans-regular"/>
                        </a:rPr>
                        <a:t>Si</a:t>
                      </a:r>
                    </a:p>
                  </a:txBody>
                  <a:tcPr marL="31750" marR="31750" marT="19050" marB="19050" anchor="ctr">
                    <a:lnL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>
                          <a:solidFill>
                            <a:srgbClr val="000000"/>
                          </a:solidFill>
                          <a:effectLst/>
                          <a:latin typeface="notoSans-regular"/>
                        </a:rPr>
                        <a:t>Si</a:t>
                      </a:r>
                    </a:p>
                  </a:txBody>
                  <a:tcPr marL="31750" marR="31750" marT="19050" marB="19050" anchor="ctr">
                    <a:lnL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>
                          <a:solidFill>
                            <a:srgbClr val="000000"/>
                          </a:solidFill>
                          <a:effectLst/>
                          <a:latin typeface="notoSans-regular"/>
                        </a:rPr>
                        <a:t>No</a:t>
                      </a:r>
                    </a:p>
                  </a:txBody>
                  <a:tcPr marL="31750" marR="31750" marT="19050" marB="19050" anchor="ctr">
                    <a:lnL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657132"/>
                  </a:ext>
                </a:extLst>
              </a:tr>
              <a:tr h="348791">
                <a:tc>
                  <a:txBody>
                    <a:bodyPr/>
                    <a:lstStyle/>
                    <a:p>
                      <a:pPr algn="just"/>
                      <a:r>
                        <a:rPr lang="es-ES">
                          <a:solidFill>
                            <a:srgbClr val="000000"/>
                          </a:solidFill>
                          <a:effectLst/>
                          <a:latin typeface="notoSans-regular"/>
                        </a:rPr>
                        <a:t>En Marcha</a:t>
                      </a:r>
                    </a:p>
                  </a:txBody>
                  <a:tcPr marL="31750" marR="31750" marT="19050" marB="19050" anchor="ctr">
                    <a:lnL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05B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>
                          <a:solidFill>
                            <a:srgbClr val="000000"/>
                          </a:solidFill>
                          <a:effectLst/>
                          <a:latin typeface="notoSans-regular"/>
                        </a:rPr>
                        <a:t>Si</a:t>
                      </a:r>
                    </a:p>
                  </a:txBody>
                  <a:tcPr marL="31750" marR="31750" marT="19050" marB="19050" anchor="ctr">
                    <a:lnL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4A5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>
                          <a:solidFill>
                            <a:srgbClr val="000000"/>
                          </a:solidFill>
                          <a:effectLst/>
                          <a:latin typeface="notoSans-regular"/>
                        </a:rPr>
                        <a:t>Si</a:t>
                      </a:r>
                    </a:p>
                  </a:txBody>
                  <a:tcPr marL="31750" marR="31750" marT="19050" marB="19050" anchor="ctr">
                    <a:lnL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4A5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>
                          <a:solidFill>
                            <a:srgbClr val="000000"/>
                          </a:solidFill>
                          <a:effectLst/>
                          <a:latin typeface="notoSans-regular"/>
                        </a:rPr>
                        <a:t>Si</a:t>
                      </a:r>
                    </a:p>
                  </a:txBody>
                  <a:tcPr marL="31750" marR="31750" marT="19050" marB="19050" anchor="ctr">
                    <a:lnL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93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4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161480"/>
                  </a:ext>
                </a:extLst>
              </a:tr>
            </a:tbl>
          </a:graphicData>
        </a:graphic>
      </p:graphicFrame>
      <p:pic>
        <p:nvPicPr>
          <p:cNvPr id="4098" name="Picture 2" descr="Android activity life cycle.">
            <a:extLst>
              <a:ext uri="{FF2B5EF4-FFF2-40B4-BE49-F238E27FC236}">
                <a16:creationId xmlns:a16="http://schemas.microsoft.com/office/drawing/2014/main" id="{8C21E892-80D2-4817-AACF-101BCD990F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98" b="9818"/>
          <a:stretch/>
        </p:blipFill>
        <p:spPr bwMode="auto">
          <a:xfrm>
            <a:off x="7757585" y="3972910"/>
            <a:ext cx="3638550" cy="263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328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75513-9628-4C7A-B850-7E5F1D6F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Activity</a:t>
            </a:r>
            <a:br>
              <a:rPr lang="es-ES" dirty="0"/>
            </a:br>
            <a:r>
              <a:rPr lang="es-ES" dirty="0"/>
              <a:t>Ciclo de vida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EC63F9-F501-47A7-9D10-AD47C26D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onCreate</a:t>
            </a:r>
            <a:r>
              <a:rPr lang="es-ES" dirty="0"/>
              <a:t>()</a:t>
            </a:r>
          </a:p>
          <a:p>
            <a:r>
              <a:rPr lang="es-ES" dirty="0" err="1"/>
              <a:t>onStart</a:t>
            </a:r>
            <a:r>
              <a:rPr lang="es-ES" dirty="0"/>
              <a:t>()</a:t>
            </a:r>
          </a:p>
          <a:p>
            <a:r>
              <a:rPr lang="es-ES" dirty="0" err="1"/>
              <a:t>onResume</a:t>
            </a:r>
            <a:r>
              <a:rPr lang="es-ES" dirty="0"/>
              <a:t>()</a:t>
            </a:r>
          </a:p>
          <a:p>
            <a:r>
              <a:rPr lang="es-ES" dirty="0" err="1"/>
              <a:t>onPause</a:t>
            </a:r>
            <a:r>
              <a:rPr lang="es-ES" dirty="0"/>
              <a:t>()</a:t>
            </a:r>
          </a:p>
          <a:p>
            <a:r>
              <a:rPr lang="es-ES" dirty="0" err="1"/>
              <a:t>onStop</a:t>
            </a:r>
            <a:r>
              <a:rPr lang="es-ES" dirty="0"/>
              <a:t>()</a:t>
            </a:r>
          </a:p>
          <a:p>
            <a:r>
              <a:rPr lang="es-ES" dirty="0" err="1"/>
              <a:t>onRestart</a:t>
            </a:r>
            <a:r>
              <a:rPr lang="es-ES" dirty="0"/>
              <a:t>()</a:t>
            </a:r>
          </a:p>
          <a:p>
            <a:r>
              <a:rPr lang="es-ES" dirty="0" err="1"/>
              <a:t>onDestroy</a:t>
            </a:r>
            <a:r>
              <a:rPr lang="es-E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0636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75513-9628-4C7A-B850-7E5F1D6F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Activity</a:t>
            </a:r>
            <a:br>
              <a:rPr lang="es-ES" dirty="0"/>
            </a:br>
            <a:r>
              <a:rPr lang="es-ES" dirty="0"/>
              <a:t>Ciclo de vida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EC63F9-F501-47A7-9D10-AD47C26D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onCreate</a:t>
            </a:r>
            <a:r>
              <a:rPr lang="es-ES" dirty="0"/>
              <a:t>()</a:t>
            </a:r>
          </a:p>
          <a:p>
            <a:r>
              <a:rPr lang="es-ES" dirty="0" err="1"/>
              <a:t>onStart</a:t>
            </a:r>
            <a:r>
              <a:rPr lang="es-ES" dirty="0"/>
              <a:t>()</a:t>
            </a:r>
          </a:p>
          <a:p>
            <a:r>
              <a:rPr lang="es-ES" dirty="0" err="1"/>
              <a:t>onRestart</a:t>
            </a:r>
            <a:r>
              <a:rPr lang="es-ES" dirty="0"/>
              <a:t>()</a:t>
            </a:r>
          </a:p>
          <a:p>
            <a:r>
              <a:rPr lang="es-ES" dirty="0" err="1"/>
              <a:t>onResume</a:t>
            </a:r>
            <a:r>
              <a:rPr lang="es-ES" dirty="0"/>
              <a:t>()</a:t>
            </a:r>
          </a:p>
          <a:p>
            <a:r>
              <a:rPr lang="es-ES" dirty="0" err="1"/>
              <a:t>onPause</a:t>
            </a:r>
            <a:r>
              <a:rPr lang="es-ES" dirty="0"/>
              <a:t>()</a:t>
            </a:r>
          </a:p>
          <a:p>
            <a:r>
              <a:rPr lang="es-ES" dirty="0" err="1"/>
              <a:t>onStop</a:t>
            </a:r>
            <a:r>
              <a:rPr lang="es-ES" dirty="0"/>
              <a:t>()</a:t>
            </a:r>
          </a:p>
          <a:p>
            <a:r>
              <a:rPr lang="es-ES" dirty="0" err="1"/>
              <a:t>onDestroy</a:t>
            </a:r>
            <a:r>
              <a:rPr lang="es-ES" dirty="0"/>
              <a:t>()</a:t>
            </a:r>
          </a:p>
        </p:txBody>
      </p:sp>
      <p:pic>
        <p:nvPicPr>
          <p:cNvPr id="7170" name="Picture 2" descr="Imagen que exolica el ciclo de vida de un Activitie en Android">
            <a:extLst>
              <a:ext uri="{FF2B5EF4-FFF2-40B4-BE49-F238E27FC236}">
                <a16:creationId xmlns:a16="http://schemas.microsoft.com/office/drawing/2014/main" id="{DCB5F334-A8D5-4AAE-A450-78CF5A883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499" y="2262680"/>
            <a:ext cx="61817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780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75513-9628-4C7A-B850-7E5F1D6F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Activity</a:t>
            </a:r>
            <a:br>
              <a:rPr lang="es-ES" dirty="0"/>
            </a:br>
            <a:r>
              <a:rPr lang="es-ES" dirty="0"/>
              <a:t>Eventos</a:t>
            </a:r>
          </a:p>
        </p:txBody>
      </p:sp>
      <p:pic>
        <p:nvPicPr>
          <p:cNvPr id="4098" name="Picture 2" descr="android-lifecycle">
            <a:extLst>
              <a:ext uri="{FF2B5EF4-FFF2-40B4-BE49-F238E27FC236}">
                <a16:creationId xmlns:a16="http://schemas.microsoft.com/office/drawing/2014/main" id="{78CF0EE7-01B4-D95C-E862-1216859DA7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678" y="273945"/>
            <a:ext cx="5659975" cy="643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695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75513-9628-4C7A-B850-7E5F1D6F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Activity</a:t>
            </a:r>
            <a:br>
              <a:rPr lang="es-ES" dirty="0"/>
            </a:br>
            <a:r>
              <a:rPr lang="es-ES" dirty="0"/>
              <a:t>Desarrollo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AC3185E-8D76-4A1A-A7E7-04B965615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209" t="11062" r="28317" b="16059"/>
          <a:stretch/>
        </p:blipFill>
        <p:spPr>
          <a:xfrm>
            <a:off x="4209394" y="86300"/>
            <a:ext cx="6803946" cy="6771699"/>
          </a:xfrm>
        </p:spPr>
      </p:pic>
    </p:spTree>
    <p:extLst>
      <p:ext uri="{BB962C8B-B14F-4D97-AF65-F5344CB8AC3E}">
        <p14:creationId xmlns:p14="http://schemas.microsoft.com/office/powerpoint/2010/main" val="225487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75513-9628-4C7A-B850-7E5F1D6F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Ciclo de vida de una app</a:t>
            </a:r>
          </a:p>
        </p:txBody>
      </p:sp>
      <p:pic>
        <p:nvPicPr>
          <p:cNvPr id="2050" name="Picture 2" descr="ciclo de vida de una app">
            <a:extLst>
              <a:ext uri="{FF2B5EF4-FFF2-40B4-BE49-F238E27FC236}">
                <a16:creationId xmlns:a16="http://schemas.microsoft.com/office/drawing/2014/main" id="{2FBF17FA-8E6B-C38E-88C2-50EDE2EB77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190" y="863600"/>
            <a:ext cx="7286296" cy="512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40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75513-9628-4C7A-B850-7E5F1D6F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Framework Android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EC63F9-F501-47A7-9D10-AD47C26D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Evitar al máximo la repetición inútil de código</a:t>
            </a:r>
          </a:p>
          <a:p>
            <a:pPr lvl="1"/>
            <a:r>
              <a:rPr lang="es-ES" dirty="0"/>
              <a:t>Las aplicaciones pueden compartir recursos entre sí.</a:t>
            </a:r>
          </a:p>
          <a:p>
            <a:r>
              <a:rPr lang="es-ES" dirty="0"/>
              <a:t>Android es el Sistema Operativo usado por el mayor número de dispositivos móviles y tal vez el más utilizado a día de hoy en teléfonos móviles. </a:t>
            </a:r>
          </a:p>
          <a:p>
            <a:r>
              <a:rPr lang="es-ES" dirty="0"/>
              <a:t>El lenguaje de programación para trabajar en Android es Java, y actualmente </a:t>
            </a:r>
            <a:r>
              <a:rPr lang="es-ES" dirty="0" err="1"/>
              <a:t>Kotlin</a:t>
            </a:r>
            <a:r>
              <a:rPr lang="es-ES" dirty="0"/>
              <a:t>.</a:t>
            </a:r>
          </a:p>
          <a:p>
            <a:r>
              <a:rPr lang="es-ES" dirty="0"/>
              <a:t> Pero para poder trabajar y programar la aplicación es necesaria la utilización de un entorno de trabajo o Framework.</a:t>
            </a:r>
          </a:p>
          <a:p>
            <a:r>
              <a:rPr lang="es-ES" dirty="0"/>
              <a:t>Un Framework Android es un marco de trabajo diseñado para crear aplicaciones Android. Provee a las aplicaciones de los API (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programming</a:t>
            </a:r>
            <a:r>
              <a:rPr lang="es-ES" dirty="0"/>
              <a:t> interface) necesarios para interactuar con los servicios provistos por el SO.</a:t>
            </a:r>
          </a:p>
        </p:txBody>
      </p:sp>
    </p:spTree>
    <p:extLst>
      <p:ext uri="{BB962C8B-B14F-4D97-AF65-F5344CB8AC3E}">
        <p14:creationId xmlns:p14="http://schemas.microsoft.com/office/powerpoint/2010/main" val="36939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75513-9628-4C7A-B850-7E5F1D6F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SDK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EC63F9-F501-47A7-9D10-AD47C26D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Software </a:t>
            </a:r>
            <a:r>
              <a:rPr lang="es-ES" dirty="0" err="1"/>
              <a:t>Development</a:t>
            </a:r>
            <a:r>
              <a:rPr lang="es-ES" dirty="0"/>
              <a:t> Kit y es un conjunto de herramientas que ayudan a la programación de Android.</a:t>
            </a:r>
          </a:p>
          <a:p>
            <a:r>
              <a:rPr lang="es-ES" dirty="0"/>
              <a:t>Son muchos los recursos que puede tener un SDK, pero la mayoría está compuesto por:</a:t>
            </a:r>
          </a:p>
          <a:p>
            <a:pPr lvl="1"/>
            <a:r>
              <a:rPr lang="es-ES" dirty="0"/>
              <a:t>API Interfaz de Programación de Aplicaciones.</a:t>
            </a:r>
          </a:p>
          <a:p>
            <a:pPr lvl="1"/>
            <a:r>
              <a:rPr lang="es-ES" dirty="0"/>
              <a:t>IDE Entorno de Desarrollo Integrado.</a:t>
            </a:r>
          </a:p>
          <a:p>
            <a:pPr lvl="1"/>
            <a:r>
              <a:rPr lang="es-ES" dirty="0" err="1"/>
              <a:t>Debugger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Compilador..</a:t>
            </a:r>
          </a:p>
          <a:p>
            <a:pPr lvl="1"/>
            <a:r>
              <a:rPr lang="es-ES" dirty="0"/>
              <a:t>Código de ejemplo y otra documentación.</a:t>
            </a:r>
          </a:p>
          <a:p>
            <a:pPr lvl="1"/>
            <a:r>
              <a:rPr lang="es-ES" dirty="0"/>
              <a:t>Emulador.</a:t>
            </a:r>
          </a:p>
        </p:txBody>
      </p:sp>
    </p:spTree>
    <p:extLst>
      <p:ext uri="{BB962C8B-B14F-4D97-AF65-F5344CB8AC3E}">
        <p14:creationId xmlns:p14="http://schemas.microsoft.com/office/powerpoint/2010/main" val="333322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75513-9628-4C7A-B850-7E5F1D6F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Gradle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EC63F9-F501-47A7-9D10-AD47C26D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Cada vez que creas una nueva aplicación, Android Studio crea una carpeta para tus proyectos y compila el proyecto con su sistema </a:t>
            </a:r>
            <a:r>
              <a:rPr lang="es-ES" dirty="0" err="1"/>
              <a:t>Gradle</a:t>
            </a:r>
            <a:r>
              <a:rPr lang="es-ES" dirty="0"/>
              <a:t>. </a:t>
            </a:r>
          </a:p>
          <a:p>
            <a:r>
              <a:rPr lang="es-ES" dirty="0"/>
              <a:t>El proceso de </a:t>
            </a:r>
            <a:r>
              <a:rPr lang="es-ES" dirty="0" err="1"/>
              <a:t>Gradle</a:t>
            </a:r>
            <a:r>
              <a:rPr lang="es-ES" dirty="0"/>
              <a:t> puede tardar unos minutos. </a:t>
            </a:r>
          </a:p>
          <a:p>
            <a:r>
              <a:rPr lang="es-ES" dirty="0" err="1"/>
              <a:t>Gradle</a:t>
            </a:r>
            <a:r>
              <a:rPr lang="es-ES" dirty="0"/>
              <a:t> es el sistema de compilación de Android, que es responsable de la compilación, prueba y despliegue del código.</a:t>
            </a:r>
          </a:p>
          <a:p>
            <a:r>
              <a:rPr lang="es-ES" dirty="0" err="1"/>
              <a:t>Gradle</a:t>
            </a:r>
            <a:r>
              <a:rPr lang="es-ES" dirty="0"/>
              <a:t> es el responsable de que la aplicación se ejecute en el dispositivo.</a:t>
            </a:r>
          </a:p>
        </p:txBody>
      </p:sp>
    </p:spTree>
    <p:extLst>
      <p:ext uri="{BB962C8B-B14F-4D97-AF65-F5344CB8AC3E}">
        <p14:creationId xmlns:p14="http://schemas.microsoft.com/office/powerpoint/2010/main" val="239346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75513-9628-4C7A-B850-7E5F1D6F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 de una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EC63F9-F501-47A7-9D10-AD47C26D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Describimos de los elementos más importantes de las aplicaciones Android. Todos estos componentes se implementan sobre clases Java.</a:t>
            </a:r>
          </a:p>
          <a:p>
            <a:endParaRPr lang="es-ES" dirty="0"/>
          </a:p>
          <a:p>
            <a:r>
              <a:rPr lang="es-ES" b="1" dirty="0"/>
              <a:t>Vista (View): </a:t>
            </a:r>
            <a:r>
              <a:rPr lang="es-ES" dirty="0"/>
              <a:t>Las vistas son los elementos que componen la interfaz de usuario de una aplicación.</a:t>
            </a:r>
          </a:p>
          <a:p>
            <a:pPr lvl="1"/>
            <a:r>
              <a:rPr lang="es-ES" dirty="0"/>
              <a:t>Un botón o una entrada de texto. </a:t>
            </a:r>
          </a:p>
          <a:p>
            <a:r>
              <a:rPr lang="es-ES" dirty="0"/>
              <a:t>Todas las vistas van a ser objetos descendientes de la clase View y, por tanto, pueden ser definidas utilizando código Java. Sin embargo, lo habitual será definir las vistas utilizando un fichero XML y dejar que el sistema cree los objetos por nosotros a partir de este fichero. Esta forma de trabajar es muy similar a la definición de una página web utilizando código HTML.</a:t>
            </a:r>
          </a:p>
        </p:txBody>
      </p:sp>
    </p:spTree>
    <p:extLst>
      <p:ext uri="{BB962C8B-B14F-4D97-AF65-F5344CB8AC3E}">
        <p14:creationId xmlns:p14="http://schemas.microsoft.com/office/powerpoint/2010/main" val="2984091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75513-9628-4C7A-B850-7E5F1D6F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 de una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EC63F9-F501-47A7-9D10-AD47C26D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Actividad (</a:t>
            </a:r>
            <a:r>
              <a:rPr lang="es-ES" b="1" dirty="0" err="1"/>
              <a:t>Activity</a:t>
            </a:r>
            <a:r>
              <a:rPr lang="es-ES" b="1" dirty="0"/>
              <a:t>): </a:t>
            </a:r>
            <a:r>
              <a:rPr lang="es-ES" dirty="0"/>
              <a:t>Una aplicación en Android va a estar formada por un conjunto de elementos básicos de visualización, coloquialmente conocidos como pantallas de la aplicación. </a:t>
            </a:r>
          </a:p>
          <a:p>
            <a:r>
              <a:rPr lang="es-ES" dirty="0"/>
              <a:t>En Android cada uno de estos elementos, o pantallas, se conoce como actividad. </a:t>
            </a:r>
          </a:p>
          <a:p>
            <a:r>
              <a:rPr lang="es-ES" dirty="0"/>
              <a:t>Su función principal es la creación de la interfaz de usuario. Una aplicación suele necesitar varias actividades para crear la interfaz de usuario. </a:t>
            </a:r>
          </a:p>
          <a:p>
            <a:r>
              <a:rPr lang="es-ES" dirty="0"/>
              <a:t>Las diferentes actividades creadas serán independientes entre sí, aunque todas trabajarán para un objetivo común. Una actividad se define en una clase descendiente de </a:t>
            </a:r>
            <a:r>
              <a:rPr lang="es-ES" dirty="0" err="1"/>
              <a:t>Activity</a:t>
            </a:r>
            <a:r>
              <a:rPr lang="es-ES" dirty="0"/>
              <a:t> y utiliza un </a:t>
            </a:r>
            <a:r>
              <a:rPr lang="es-ES" dirty="0" err="1"/>
              <a:t>layout</a:t>
            </a:r>
            <a:r>
              <a:rPr lang="es-ES" dirty="0"/>
              <a:t> para que defina su apariencia.</a:t>
            </a:r>
          </a:p>
        </p:txBody>
      </p:sp>
    </p:spTree>
    <p:extLst>
      <p:ext uri="{BB962C8B-B14F-4D97-AF65-F5344CB8AC3E}">
        <p14:creationId xmlns:p14="http://schemas.microsoft.com/office/powerpoint/2010/main" val="140888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75513-9628-4C7A-B850-7E5F1D6F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 de una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EC63F9-F501-47A7-9D10-AD47C26D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Fragmentos (</a:t>
            </a:r>
            <a:r>
              <a:rPr lang="es-ES" b="1" dirty="0" err="1"/>
              <a:t>Fragment</a:t>
            </a:r>
            <a:r>
              <a:rPr lang="es-ES" b="1" dirty="0"/>
              <a:t>): </a:t>
            </a:r>
            <a:r>
              <a:rPr lang="es-ES" dirty="0"/>
              <a:t>La llegada de las tabletas trajo el problema de que las aplicaciones de Android ahora deben soportar pantallas más grandes. Si diseñamos una aplicación pensada para un dispositivo móvil y luego la ejecutamos en una tableta, el resultado no suele resultar satisfactorio.</a:t>
            </a:r>
          </a:p>
          <a:p>
            <a:r>
              <a:rPr lang="es-ES" dirty="0"/>
              <a:t>Para ayudar al diseñador a resolver este problema, en la versión 3.0 de Android aparecen los </a:t>
            </a:r>
            <a:r>
              <a:rPr lang="es-ES" dirty="0" err="1"/>
              <a:t>fragments</a:t>
            </a:r>
            <a:r>
              <a:rPr lang="es-ES" dirty="0"/>
              <a:t>. Un </a:t>
            </a:r>
            <a:r>
              <a:rPr lang="es-ES" dirty="0" err="1"/>
              <a:t>fragment</a:t>
            </a:r>
            <a:r>
              <a:rPr lang="es-ES" dirty="0"/>
              <a:t> está formado por la unión de varias vistas para crear un bloque funcional de la interfaz de usuario. Una vez creados los </a:t>
            </a:r>
            <a:r>
              <a:rPr lang="es-ES" dirty="0" err="1"/>
              <a:t>fragments</a:t>
            </a:r>
            <a:r>
              <a:rPr lang="es-ES" dirty="0"/>
              <a:t>, podemos combinar uno o varios </a:t>
            </a:r>
            <a:r>
              <a:rPr lang="es-ES" dirty="0" err="1"/>
              <a:t>fragments</a:t>
            </a:r>
            <a:r>
              <a:rPr lang="es-ES" dirty="0"/>
              <a:t> dentro de una actividad, según el tamaño de pantalla disponible.</a:t>
            </a:r>
          </a:p>
          <a:p>
            <a:endParaRPr lang="es-ES" dirty="0"/>
          </a:p>
          <a:p>
            <a:r>
              <a:rPr lang="es-ES" b="1" dirty="0"/>
              <a:t>Servicio (</a:t>
            </a:r>
            <a:r>
              <a:rPr lang="es-ES" b="1" dirty="0" err="1"/>
              <a:t>Service</a:t>
            </a:r>
            <a:r>
              <a:rPr lang="es-ES" b="1" dirty="0"/>
              <a:t>): </a:t>
            </a:r>
            <a:r>
              <a:rPr lang="es-ES" dirty="0"/>
              <a:t>Un servicio es un proceso que se ejecuta “detrás” (</a:t>
            </a:r>
            <a:r>
              <a:rPr lang="es-ES" dirty="0" err="1"/>
              <a:t>background</a:t>
            </a:r>
            <a:r>
              <a:rPr lang="es-ES" dirty="0"/>
              <a:t>), sin la necesidad de una interacción con el usuario. Es algo parecido a un demonio en Unix o a un servicio en Windows. </a:t>
            </a:r>
          </a:p>
          <a:p>
            <a:r>
              <a:rPr lang="es-ES" dirty="0"/>
              <a:t>Se utilizan cuando queramos tener en ejecución un código de manera continua, aunque el usuario cambie de actividad. </a:t>
            </a:r>
          </a:p>
          <a:p>
            <a:r>
              <a:rPr lang="es-ES" dirty="0"/>
              <a:t>En Android disponemos de dos tipos de servicios: </a:t>
            </a:r>
          </a:p>
          <a:p>
            <a:pPr lvl="1"/>
            <a:r>
              <a:rPr lang="es-ES" dirty="0"/>
              <a:t>servicios locales, que son ejecutados en el mismo proceso</a:t>
            </a:r>
          </a:p>
          <a:p>
            <a:pPr lvl="1"/>
            <a:r>
              <a:rPr lang="es-ES" dirty="0"/>
              <a:t>servicios remotos, que son ejecutados en procesos separados</a:t>
            </a:r>
          </a:p>
        </p:txBody>
      </p:sp>
    </p:spTree>
    <p:extLst>
      <p:ext uri="{BB962C8B-B14F-4D97-AF65-F5344CB8AC3E}">
        <p14:creationId xmlns:p14="http://schemas.microsoft.com/office/powerpoint/2010/main" val="265560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75513-9628-4C7A-B850-7E5F1D6F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 de una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EC63F9-F501-47A7-9D10-AD47C26D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Intención (</a:t>
            </a:r>
            <a:r>
              <a:rPr lang="es-ES" b="1" dirty="0" err="1"/>
              <a:t>Intent</a:t>
            </a:r>
            <a:r>
              <a:rPr lang="es-ES" b="1" dirty="0"/>
              <a:t>): </a:t>
            </a:r>
            <a:r>
              <a:rPr lang="es-ES" dirty="0"/>
              <a:t>Una intención representa la voluntad de realizar alguna acción, como realizar una llamada de teléfono o visualizar una página web. Se utiliza cada vez que queramos:</a:t>
            </a:r>
          </a:p>
          <a:p>
            <a:pPr lvl="1"/>
            <a:r>
              <a:rPr lang="es-ES" dirty="0"/>
              <a:t>Lanzar una actividad</a:t>
            </a:r>
          </a:p>
          <a:p>
            <a:pPr lvl="1"/>
            <a:r>
              <a:rPr lang="es-ES" dirty="0"/>
              <a:t>Lanzar un servicio</a:t>
            </a:r>
          </a:p>
          <a:p>
            <a:pPr lvl="1"/>
            <a:r>
              <a:rPr lang="es-ES" dirty="0"/>
              <a:t>Enviar un anuncio broadcast</a:t>
            </a:r>
          </a:p>
          <a:p>
            <a:pPr lvl="1"/>
            <a:r>
              <a:rPr lang="es-ES" dirty="0"/>
              <a:t>Comunicarnos con un servicio</a:t>
            </a:r>
          </a:p>
          <a:p>
            <a:r>
              <a:rPr lang="es-ES" dirty="0"/>
              <a:t>Los componentes lanzados pueden ser internos o externos a nuestra aplicación. También utilizaremos las intenciones para el intercambio de información entre estos componentes.</a:t>
            </a:r>
          </a:p>
          <a:p>
            <a:endParaRPr lang="es-ES" dirty="0"/>
          </a:p>
          <a:p>
            <a:r>
              <a:rPr lang="es-ES" b="1" dirty="0"/>
              <a:t>Receptor de anuncios (Broadcast Receiver): </a:t>
            </a:r>
            <a:r>
              <a:rPr lang="es-ES" dirty="0"/>
              <a:t>Un receptor de anuncios recibe anuncios broadcast y reacciona ante ellos. </a:t>
            </a:r>
          </a:p>
          <a:p>
            <a:r>
              <a:rPr lang="es-ES" dirty="0"/>
              <a:t>Los anuncios broadcast pueden ser originados por el sistema (por ejemplo: Batería baja, Llamada entrante) o por las aplicaciones. </a:t>
            </a:r>
          </a:p>
          <a:p>
            <a:r>
              <a:rPr lang="es-ES" dirty="0"/>
              <a:t>Las aplicaciones también pueden crear y lanzar nuevos tipos de anuncios broadcast. Los receptores de anuncios no disponen de interfaz de usuario, aunque pueden iniciar una actividad si lo estiman oportuno.</a:t>
            </a:r>
          </a:p>
        </p:txBody>
      </p:sp>
    </p:spTree>
    <p:extLst>
      <p:ext uri="{BB962C8B-B14F-4D97-AF65-F5344CB8AC3E}">
        <p14:creationId xmlns:p14="http://schemas.microsoft.com/office/powerpoint/2010/main" val="3299177366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D6280F37BD7343B85A9F5C2B6DC6F9" ma:contentTypeVersion="13" ma:contentTypeDescription="Crear nuevo documento." ma:contentTypeScope="" ma:versionID="c7d7146f9f713c0e1fdebfeac7ec579c">
  <xsd:schema xmlns:xsd="http://www.w3.org/2001/XMLSchema" xmlns:xs="http://www.w3.org/2001/XMLSchema" xmlns:p="http://schemas.microsoft.com/office/2006/metadata/properties" xmlns:ns2="be355daf-4c14-4761-a556-a6636ce95ab7" xmlns:ns3="2664118b-c00b-470c-b9b0-3499e88dd59c" targetNamespace="http://schemas.microsoft.com/office/2006/metadata/properties" ma:root="true" ma:fieldsID="8948aa3aa726f209ddd52c044965de40" ns2:_="" ns3:_="">
    <xsd:import namespace="be355daf-4c14-4761-a556-a6636ce95ab7"/>
    <xsd:import namespace="2664118b-c00b-470c-b9b0-3499e88dd59c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355daf-4c14-4761-a556-a6636ce95ab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Etiquetas de imagen" ma:readOnly="false" ma:fieldId="{5cf76f15-5ced-4ddc-b409-7134ff3c332f}" ma:taxonomyMulti="true" ma:sspId="1939d3e2-1d5d-42b5-957f-7aaa8ba91ae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64118b-c00b-470c-b9b0-3499e88dd59c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889efc7e-d83a-4786-9b93-700519c75953}" ma:internalName="TaxCatchAll" ma:showField="CatchAllData" ma:web="2664118b-c00b-470c-b9b0-3499e88dd59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664118b-c00b-470c-b9b0-3499e88dd59c" xsi:nil="true"/>
    <lcf76f155ced4ddcb4097134ff3c332f xmlns="be355daf-4c14-4761-a556-a6636ce95ab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91D6D0A-C5F1-4D64-A6E4-076B9AB14246}"/>
</file>

<file path=customXml/itemProps2.xml><?xml version="1.0" encoding="utf-8"?>
<ds:datastoreItem xmlns:ds="http://schemas.openxmlformats.org/officeDocument/2006/customXml" ds:itemID="{C882784B-16DD-4A63-BB67-55A993D6D95F}"/>
</file>

<file path=customXml/itemProps3.xml><?xml version="1.0" encoding="utf-8"?>
<ds:datastoreItem xmlns:ds="http://schemas.openxmlformats.org/officeDocument/2006/customXml" ds:itemID="{AD7472AD-7C41-48A0-AB6B-79D47DA016E7}"/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6993</TotalTime>
  <Words>1524</Words>
  <Application>Microsoft Office PowerPoint</Application>
  <PresentationFormat>Panorámica</PresentationFormat>
  <Paragraphs>150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Corbel</vt:lpstr>
      <vt:lpstr>notoSans-regular</vt:lpstr>
      <vt:lpstr>Wingdings 2</vt:lpstr>
      <vt:lpstr>Marco</vt:lpstr>
      <vt:lpstr>Clase Activity</vt:lpstr>
      <vt:lpstr>Ciclo de vida de una app</vt:lpstr>
      <vt:lpstr>Framework Android</vt:lpstr>
      <vt:lpstr>SDK</vt:lpstr>
      <vt:lpstr>Gradle</vt:lpstr>
      <vt:lpstr>Componentes de una aplicación</vt:lpstr>
      <vt:lpstr>Componentes de una aplicación</vt:lpstr>
      <vt:lpstr>Componentes de una aplicación</vt:lpstr>
      <vt:lpstr>Componentes de una aplicación</vt:lpstr>
      <vt:lpstr>Componentes de una aplicación</vt:lpstr>
      <vt:lpstr>Depuración de una aplicación</vt:lpstr>
      <vt:lpstr>Ejemplo de código</vt:lpstr>
      <vt:lpstr>Clase R</vt:lpstr>
      <vt:lpstr>Activity</vt:lpstr>
      <vt:lpstr>Activity</vt:lpstr>
      <vt:lpstr>Activity Ciclo de vida</vt:lpstr>
      <vt:lpstr>Activity Ciclo de vida</vt:lpstr>
      <vt:lpstr>Activity Eventos</vt:lpstr>
      <vt:lpstr>Activity Desarrollo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aplicaciones móviles con Android</dc:title>
  <dc:creator>Victor Acosta</dc:creator>
  <cp:lastModifiedBy>Victor Acosta</cp:lastModifiedBy>
  <cp:revision>16</cp:revision>
  <dcterms:created xsi:type="dcterms:W3CDTF">2021-02-10T09:46:12Z</dcterms:created>
  <dcterms:modified xsi:type="dcterms:W3CDTF">2023-08-20T16:59:45Z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0x010100FDD6280F37BD7343B85A9F5C2B6DC6F9</vt:lpwstr>
  </property>
</Properties>
</file>