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sldIdLst>
    <p:sldId id="256" r:id="rId5"/>
    <p:sldId id="259" r:id="rId6"/>
    <p:sldId id="261" r:id="rId7"/>
    <p:sldId id="262" r:id="rId8"/>
    <p:sldId id="260"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F837F-CFDD-418B-83AE-7B93511D9E56}" v="8" dt="2024-01-15T07:25:19.640"/>
    <p1510:client id="{7B3C4193-D9C1-4D6F-A88A-FA677FD6D628}" v="8" dt="2024-01-15T07:25:56.173"/>
    <p1510:client id="{AC0FF494-B6AB-457D-BCD7-E9FE880215CC}" v="2" dt="2024-01-15T07:23:12.868"/>
    <p1510:client id="{EA0213F7-9839-470A-929E-5ED0F49CEF7F}" v="1" dt="2024-01-15T07:25:39.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elgado García de Lomas" userId="S::delgadogarciadelomasdavid@atlantidaformacionprofesional.es::9662acac-ea7a-4a0e-9b72-7bd66fd74580" providerId="AD" clId="Web-{AC0FF494-B6AB-457D-BCD7-E9FE880215CC}"/>
    <pc:docChg chg="sldOrd">
      <pc:chgData name="David Delgado García de Lomas" userId="S::delgadogarciadelomasdavid@atlantidaformacionprofesional.es::9662acac-ea7a-4a0e-9b72-7bd66fd74580" providerId="AD" clId="Web-{AC0FF494-B6AB-457D-BCD7-E9FE880215CC}" dt="2024-01-15T07:23:12.868" v="1"/>
      <pc:docMkLst>
        <pc:docMk/>
      </pc:docMkLst>
      <pc:sldChg chg="ord">
        <pc:chgData name="David Delgado García de Lomas" userId="S::delgadogarciadelomasdavid@atlantidaformacionprofesional.es::9662acac-ea7a-4a0e-9b72-7bd66fd74580" providerId="AD" clId="Web-{AC0FF494-B6AB-457D-BCD7-E9FE880215CC}" dt="2024-01-15T07:23:12.868" v="1"/>
        <pc:sldMkLst>
          <pc:docMk/>
          <pc:sldMk cId="3320249147" sldId="256"/>
        </pc:sldMkLst>
      </pc:sldChg>
      <pc:sldChg chg="ord">
        <pc:chgData name="David Delgado García de Lomas" userId="S::delgadogarciadelomasdavid@atlantidaformacionprofesional.es::9662acac-ea7a-4a0e-9b72-7bd66fd74580" providerId="AD" clId="Web-{AC0FF494-B6AB-457D-BCD7-E9FE880215CC}" dt="2024-01-15T07:22:25.365" v="0"/>
        <pc:sldMkLst>
          <pc:docMk/>
          <pc:sldMk cId="3360131769" sldId="260"/>
        </pc:sldMkLst>
      </pc:sldChg>
    </pc:docChg>
  </pc:docChgLst>
  <pc:docChgLst>
    <pc:chgData name="Natalia Ruiz Chica" userId="S::nataliiaruiiz3@atlantidaformacionprofesional.es::e1bfe164-b3db-4e52-b243-d53b415d2d82" providerId="AD" clId="Web-{EA0213F7-9839-470A-929E-5ED0F49CEF7F}"/>
    <pc:docChg chg="sldOrd">
      <pc:chgData name="Natalia Ruiz Chica" userId="S::nataliiaruiiz3@atlantidaformacionprofesional.es::e1bfe164-b3db-4e52-b243-d53b415d2d82" providerId="AD" clId="Web-{EA0213F7-9839-470A-929E-5ED0F49CEF7F}" dt="2024-01-15T07:25:39.133" v="0"/>
      <pc:docMkLst>
        <pc:docMk/>
      </pc:docMkLst>
      <pc:sldChg chg="ord">
        <pc:chgData name="Natalia Ruiz Chica" userId="S::nataliiaruiiz3@atlantidaformacionprofesional.es::e1bfe164-b3db-4e52-b243-d53b415d2d82" providerId="AD" clId="Web-{EA0213F7-9839-470A-929E-5ED0F49CEF7F}" dt="2024-01-15T07:25:39.133" v="0"/>
        <pc:sldMkLst>
          <pc:docMk/>
          <pc:sldMk cId="3360131769" sldId="260"/>
        </pc:sldMkLst>
      </pc:sldChg>
    </pc:docChg>
  </pc:docChgLst>
  <pc:docChgLst>
    <pc:chgData name="Bruno Ortega Jimenez" userId="S::2857@atlantidaformacionprofesional.es::62b0f26e-81b5-411c-9b7f-e17d3e8aa150" providerId="AD" clId="Web-{2FBF837F-CFDD-418B-83AE-7B93511D9E56}"/>
    <pc:docChg chg="addSld delSld">
      <pc:chgData name="Bruno Ortega Jimenez" userId="S::2857@atlantidaformacionprofesional.es::62b0f26e-81b5-411c-9b7f-e17d3e8aa150" providerId="AD" clId="Web-{2FBF837F-CFDD-418B-83AE-7B93511D9E56}" dt="2024-01-15T07:25:19.640" v="7"/>
      <pc:docMkLst>
        <pc:docMk/>
      </pc:docMkLst>
      <pc:sldChg chg="new del">
        <pc:chgData name="Bruno Ortega Jimenez" userId="S::2857@atlantidaformacionprofesional.es::62b0f26e-81b5-411c-9b7f-e17d3e8aa150" providerId="AD" clId="Web-{2FBF837F-CFDD-418B-83AE-7B93511D9E56}" dt="2024-01-15T07:25:19.640" v="7"/>
        <pc:sldMkLst>
          <pc:docMk/>
          <pc:sldMk cId="1748375274" sldId="267"/>
        </pc:sldMkLst>
      </pc:sldChg>
      <pc:sldChg chg="new del">
        <pc:chgData name="Bruno Ortega Jimenez" userId="S::2857@atlantidaformacionprofesional.es::62b0f26e-81b5-411c-9b7f-e17d3e8aa150" providerId="AD" clId="Web-{2FBF837F-CFDD-418B-83AE-7B93511D9E56}" dt="2024-01-15T07:25:17.890" v="6"/>
        <pc:sldMkLst>
          <pc:docMk/>
          <pc:sldMk cId="3474405923" sldId="268"/>
        </pc:sldMkLst>
      </pc:sldChg>
      <pc:sldChg chg="new del">
        <pc:chgData name="Bruno Ortega Jimenez" userId="S::2857@atlantidaformacionprofesional.es::62b0f26e-81b5-411c-9b7f-e17d3e8aa150" providerId="AD" clId="Web-{2FBF837F-CFDD-418B-83AE-7B93511D9E56}" dt="2024-01-15T07:25:16.453" v="5"/>
        <pc:sldMkLst>
          <pc:docMk/>
          <pc:sldMk cId="3605903840" sldId="269"/>
        </pc:sldMkLst>
      </pc:sldChg>
      <pc:sldChg chg="new del">
        <pc:chgData name="Bruno Ortega Jimenez" userId="S::2857@atlantidaformacionprofesional.es::62b0f26e-81b5-411c-9b7f-e17d3e8aa150" providerId="AD" clId="Web-{2FBF837F-CFDD-418B-83AE-7B93511D9E56}" dt="2024-01-15T07:25:15.875" v="4"/>
        <pc:sldMkLst>
          <pc:docMk/>
          <pc:sldMk cId="99663166" sldId="270"/>
        </pc:sldMkLst>
      </pc:sldChg>
    </pc:docChg>
  </pc:docChgLst>
  <pc:docChgLst>
    <pc:chgData name="Alejandro Peso Buendía" userId="S::alexpesobuendia@atlantidaformacionprofesional.es::bcd72218-5443-479b-b20d-7ab5319ec130" providerId="AD" clId="Web-{7B3C4193-D9C1-4D6F-A88A-FA677FD6D628}"/>
    <pc:docChg chg="modSld">
      <pc:chgData name="Alejandro Peso Buendía" userId="S::alexpesobuendia@atlantidaformacionprofesional.es::bcd72218-5443-479b-b20d-7ab5319ec130" providerId="AD" clId="Web-{7B3C4193-D9C1-4D6F-A88A-FA677FD6D628}" dt="2024-01-15T07:25:56.173" v="7" actId="20577"/>
      <pc:docMkLst>
        <pc:docMk/>
      </pc:docMkLst>
      <pc:sldChg chg="modSp">
        <pc:chgData name="Alejandro Peso Buendía" userId="S::alexpesobuendia@atlantidaformacionprofesional.es::bcd72218-5443-479b-b20d-7ab5319ec130" providerId="AD" clId="Web-{7B3C4193-D9C1-4D6F-A88A-FA677FD6D628}" dt="2024-01-15T07:25:34.907" v="4" actId="20577"/>
        <pc:sldMkLst>
          <pc:docMk/>
          <pc:sldMk cId="4276684220" sldId="259"/>
        </pc:sldMkLst>
        <pc:spChg chg="mod">
          <ac:chgData name="Alejandro Peso Buendía" userId="S::alexpesobuendia@atlantidaformacionprofesional.es::bcd72218-5443-479b-b20d-7ab5319ec130" providerId="AD" clId="Web-{7B3C4193-D9C1-4D6F-A88A-FA677FD6D628}" dt="2024-01-15T07:25:34.907" v="4" actId="20577"/>
          <ac:spMkLst>
            <pc:docMk/>
            <pc:sldMk cId="4276684220" sldId="259"/>
            <ac:spMk id="3" creationId="{5AEC63F9-F501-47A7-9D10-AD47C26D21C1}"/>
          </ac:spMkLst>
        </pc:spChg>
      </pc:sldChg>
      <pc:sldChg chg="modSp">
        <pc:chgData name="Alejandro Peso Buendía" userId="S::alexpesobuendia@atlantidaformacionprofesional.es::bcd72218-5443-479b-b20d-7ab5319ec130" providerId="AD" clId="Web-{7B3C4193-D9C1-4D6F-A88A-FA677FD6D628}" dt="2024-01-15T07:25:56.173" v="7" actId="20577"/>
        <pc:sldMkLst>
          <pc:docMk/>
          <pc:sldMk cId="3360131769" sldId="260"/>
        </pc:sldMkLst>
        <pc:spChg chg="mod">
          <ac:chgData name="Alejandro Peso Buendía" userId="S::alexpesobuendia@atlantidaformacionprofesional.es::bcd72218-5443-479b-b20d-7ab5319ec130" providerId="AD" clId="Web-{7B3C4193-D9C1-4D6F-A88A-FA677FD6D628}" dt="2024-01-15T07:25:56.173" v="7" actId="20577"/>
          <ac:spMkLst>
            <pc:docMk/>
            <pc:sldMk cId="3360131769" sldId="260"/>
            <ac:spMk id="3" creationId="{5AEC63F9-F501-47A7-9D10-AD47C26D21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5586B75A-687E-405C-8A0B-8D00578BA2C3}"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5586B75A-687E-405C-8A0B-8D00578BA2C3}" type="datetimeFigureOut">
              <a:rPr lang="en-US" dirty="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5586B75A-687E-405C-8A0B-8D00578BA2C3}" type="datetimeFigureOut">
              <a:rPr lang="en-US" dirty="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5586B75A-687E-405C-8A0B-8D00578BA2C3}"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Date Placeholder 7"/>
          <p:cNvSpPr>
            <a:spLocks noGrp="1"/>
          </p:cNvSpPr>
          <p:nvPr>
            <p:ph type="dt" sz="half" idx="10"/>
          </p:nvPr>
        </p:nvSpPr>
        <p:spPr/>
        <p:txBody>
          <a:bodyPr/>
          <a:lstStyle/>
          <a:p>
            <a:fld id="{5586B75A-687E-405C-8A0B-8D00578BA2C3}" type="datetimeFigureOut">
              <a:rPr lang="en-US" dirty="0"/>
              <a:pPr/>
              <a:t>1/14/2024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 name="Date Placeholder 1"/>
          <p:cNvSpPr>
            <a:spLocks noGrp="1"/>
          </p:cNvSpPr>
          <p:nvPr>
            <p:ph type="dt" sz="half" idx="10"/>
          </p:nvPr>
        </p:nvSpPr>
        <p:spPr/>
        <p:txBody>
          <a:bodyPr/>
          <a:lstStyle/>
          <a:p>
            <a:fld id="{5586B75A-687E-405C-8A0B-8D00578BA2C3}" type="datetimeFigureOut">
              <a:rPr lang="en-US" dirty="0"/>
              <a:pPr/>
              <a:t>1/14/2024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a:p>
        </p:txBody>
      </p:sp>
      <p:sp>
        <p:nvSpPr>
          <p:cNvPr id="2" name="Date Placeholder 1"/>
          <p:cNvSpPr>
            <a:spLocks noGrp="1"/>
          </p:cNvSpPr>
          <p:nvPr>
            <p:ph type="dt" sz="half" idx="10"/>
          </p:nvPr>
        </p:nvSpPr>
        <p:spPr/>
        <p:txBody>
          <a:bodyPr/>
          <a:lstStyle/>
          <a:p>
            <a:fld id="{5586B75A-687E-405C-8A0B-8D00578BA2C3}" type="datetimeFigureOut">
              <a:rPr lang="en-US" dirty="0"/>
              <a:pPr/>
              <a:t>1/14/2024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1/14/2024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1/14/2024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1/14/2024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7F084-B92E-42AA-BEF1-878700846B34}"/>
              </a:ext>
            </a:extLst>
          </p:cNvPr>
          <p:cNvSpPr>
            <a:spLocks noGrp="1"/>
          </p:cNvSpPr>
          <p:nvPr>
            <p:ph type="ctrTitle"/>
          </p:nvPr>
        </p:nvSpPr>
        <p:spPr/>
        <p:txBody>
          <a:bodyPr/>
          <a:lstStyle/>
          <a:p>
            <a:r>
              <a:rPr lang="es-ES" err="1"/>
              <a:t>JetPack</a:t>
            </a:r>
            <a:endParaRPr lang="es-ES"/>
          </a:p>
        </p:txBody>
      </p:sp>
      <p:sp>
        <p:nvSpPr>
          <p:cNvPr id="3" name="Subtítulo 2">
            <a:extLst>
              <a:ext uri="{FF2B5EF4-FFF2-40B4-BE49-F238E27FC236}">
                <a16:creationId xmlns:a16="http://schemas.microsoft.com/office/drawing/2014/main" id="{39FC2810-88DE-412E-87DE-99AB4E9B8D27}"/>
              </a:ext>
            </a:extLst>
          </p:cNvPr>
          <p:cNvSpPr>
            <a:spLocks noGrp="1"/>
          </p:cNvSpPr>
          <p:nvPr>
            <p:ph type="subTitle" idx="1"/>
          </p:nvPr>
        </p:nvSpPr>
        <p:spPr/>
        <p:txBody>
          <a:bodyPr/>
          <a:lstStyle/>
          <a:p>
            <a:r>
              <a:rPr lang="es-ES"/>
              <a:t>Programación multimedia y dispositivos móviles</a:t>
            </a:r>
          </a:p>
        </p:txBody>
      </p:sp>
    </p:spTree>
    <p:extLst>
      <p:ext uri="{BB962C8B-B14F-4D97-AF65-F5344CB8AC3E}">
        <p14:creationId xmlns:p14="http://schemas.microsoft.com/office/powerpoint/2010/main" val="332024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normAutofit/>
          </a:bodyPr>
          <a:lstStyle/>
          <a:p>
            <a:r>
              <a:rPr lang="es-ES" err="1"/>
              <a:t>Jetpack</a:t>
            </a:r>
            <a:endParaRPr lang="es-ES"/>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err="1"/>
              <a:t>Jetpack</a:t>
            </a:r>
            <a:r>
              <a:rPr lang="es-ES"/>
              <a:t> es un conjunto de bibliotecas que ayuda a los desarrolladores a seguir las prácticas recomendadas, reducir el código estándar y escribir código que funcione de manera coherente en los dispositivos y las versiones de Android para que puedan enfocarse en el código que les interesa.</a:t>
            </a:r>
          </a:p>
          <a:p>
            <a:endParaRPr lang="es-ES"/>
          </a:p>
          <a:p>
            <a:r>
              <a:rPr lang="es-ES" err="1"/>
              <a:t>Jetpack</a:t>
            </a:r>
            <a:r>
              <a:rPr lang="es-ES"/>
              <a:t> </a:t>
            </a:r>
            <a:r>
              <a:rPr lang="es-ES" err="1"/>
              <a:t>Compose</a:t>
            </a:r>
            <a:r>
              <a:rPr lang="es-ES"/>
              <a:t> simplifica y acelera el desarrollo de IU en Android con menos código, herramientas potentes y API intuitivas de </a:t>
            </a:r>
            <a:r>
              <a:rPr lang="es-ES" err="1"/>
              <a:t>Kotlin</a:t>
            </a:r>
            <a:r>
              <a:rPr lang="es-ES"/>
              <a:t>.</a:t>
            </a:r>
          </a:p>
          <a:p>
            <a:endParaRPr lang="es-ES"/>
          </a:p>
          <a:p>
            <a:r>
              <a:rPr lang="es-ES" err="1"/>
              <a:t>Jetpack</a:t>
            </a:r>
            <a:r>
              <a:rPr lang="es-ES"/>
              <a:t> </a:t>
            </a:r>
            <a:r>
              <a:rPr lang="es-ES" err="1"/>
              <a:t>Compose</a:t>
            </a:r>
            <a:r>
              <a:rPr lang="es-ES"/>
              <a:t> se basa en funciones que admiten composición.</a:t>
            </a:r>
          </a:p>
          <a:p>
            <a:pPr lvl="1"/>
            <a:r>
              <a:rPr lang="es-ES"/>
              <a:t>Permiten definir la IU de la app de manera programática, ya que describen su diseño y brindan dependencias de datos, en lugar de enfocarse en el proceso de construcción de la IU</a:t>
            </a:r>
          </a:p>
          <a:p>
            <a:endParaRPr lang="es-ES"/>
          </a:p>
        </p:txBody>
      </p:sp>
    </p:spTree>
    <p:extLst>
      <p:ext uri="{BB962C8B-B14F-4D97-AF65-F5344CB8AC3E}">
        <p14:creationId xmlns:p14="http://schemas.microsoft.com/office/powerpoint/2010/main" val="427668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normAutofit/>
          </a:bodyPr>
          <a:lstStyle/>
          <a:p>
            <a:r>
              <a:rPr lang="es-ES" sz="3200"/>
              <a:t>Diseños</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a:t>Los elementos de la IU son jerárquicos, ya que unos contienen a otros. </a:t>
            </a:r>
          </a:p>
          <a:p>
            <a:r>
              <a:rPr lang="es-ES"/>
              <a:t>En </a:t>
            </a:r>
            <a:r>
              <a:rPr lang="es-ES" err="1"/>
              <a:t>Compose</a:t>
            </a:r>
            <a:r>
              <a:rPr lang="es-ES"/>
              <a:t>, compilas una jerarquía de la IU llamando a las funciones que admiten composición desde otras funciones del mismo tipo.</a:t>
            </a:r>
          </a:p>
        </p:txBody>
      </p:sp>
    </p:spTree>
    <p:extLst>
      <p:ext uri="{BB962C8B-B14F-4D97-AF65-F5344CB8AC3E}">
        <p14:creationId xmlns:p14="http://schemas.microsoft.com/office/powerpoint/2010/main" val="69082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normAutofit/>
          </a:bodyPr>
          <a:lstStyle/>
          <a:p>
            <a:r>
              <a:rPr lang="es-ES" sz="3200" err="1"/>
              <a:t>Column</a:t>
            </a:r>
            <a:endParaRPr lang="es-ES" sz="3200"/>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a:t>La función </a:t>
            </a:r>
            <a:r>
              <a:rPr lang="es-ES" err="1"/>
              <a:t>Column</a:t>
            </a:r>
            <a:r>
              <a:rPr lang="es-ES"/>
              <a:t> te permite organizar los elementos de forma vertical. </a:t>
            </a:r>
          </a:p>
          <a:p>
            <a:endParaRPr lang="es-ES"/>
          </a:p>
          <a:p>
            <a:r>
              <a:rPr lang="es-ES"/>
              <a:t>Puedes usar </a:t>
            </a:r>
            <a:r>
              <a:rPr lang="es-ES" err="1"/>
              <a:t>Row</a:t>
            </a:r>
            <a:r>
              <a:rPr lang="es-ES"/>
              <a:t> para organizar los elementos de manera horizontal y Box para apilarlos.</a:t>
            </a:r>
          </a:p>
        </p:txBody>
      </p:sp>
    </p:spTree>
    <p:extLst>
      <p:ext uri="{BB962C8B-B14F-4D97-AF65-F5344CB8AC3E}">
        <p14:creationId xmlns:p14="http://schemas.microsoft.com/office/powerpoint/2010/main" val="245992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normAutofit/>
          </a:bodyPr>
          <a:lstStyle/>
          <a:p>
            <a:r>
              <a:rPr lang="es-ES" sz="3200"/>
              <a:t>Funcionamiento de </a:t>
            </a:r>
            <a:r>
              <a:rPr lang="es-ES" sz="3200" err="1"/>
              <a:t>Jetpack</a:t>
            </a:r>
            <a:endParaRPr lang="es-ES" sz="3200"/>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a:t>A fin de que una función admita composición, debes agregar la anotación @Composable </a:t>
            </a:r>
          </a:p>
          <a:p>
            <a:endParaRPr lang="es-ES"/>
          </a:p>
          <a:p>
            <a:r>
              <a:rPr lang="es-ES"/>
              <a:t>La anotación @Preview te permite obtener una vista previa de tus funciones que admiten composición dentro de Android Studio sin tener que compilar e instalar la app en un emulador o dispositivo Android.</a:t>
            </a:r>
          </a:p>
          <a:p>
            <a:r>
              <a:rPr lang="es-ES"/>
              <a:t>La app en sí misma no cambia, pero Android Studio agrega esta funcionalidad a la ventana de vista previa.</a:t>
            </a:r>
          </a:p>
        </p:txBody>
      </p:sp>
    </p:spTree>
    <p:extLst>
      <p:ext uri="{BB962C8B-B14F-4D97-AF65-F5344CB8AC3E}">
        <p14:creationId xmlns:p14="http://schemas.microsoft.com/office/powerpoint/2010/main" val="336013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normAutofit/>
          </a:bodyPr>
          <a:lstStyle/>
          <a:p>
            <a:r>
              <a:rPr lang="es-ES" sz="3200"/>
              <a:t>Modificadores</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a:t>Para decorar o configurar un elemento componible, </a:t>
            </a:r>
            <a:r>
              <a:rPr lang="es-ES" err="1"/>
              <a:t>Compose</a:t>
            </a:r>
            <a:r>
              <a:rPr lang="es-ES"/>
              <a:t> usa modificadores, que te permiten cambiar su tamaño, diseño y apariencia, o agregar interacciones de alto nivel, como hacer que un elemento sea apto para recibir clics. </a:t>
            </a:r>
          </a:p>
          <a:p>
            <a:r>
              <a:rPr lang="es-ES"/>
              <a:t>Los modificadores se pueden encadenar para crear elementos componibles más completos</a:t>
            </a:r>
          </a:p>
        </p:txBody>
      </p:sp>
    </p:spTree>
    <p:extLst>
      <p:ext uri="{BB962C8B-B14F-4D97-AF65-F5344CB8AC3E}">
        <p14:creationId xmlns:p14="http://schemas.microsoft.com/office/powerpoint/2010/main" val="185860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normAutofit/>
          </a:bodyPr>
          <a:lstStyle/>
          <a:p>
            <a:r>
              <a:rPr lang="es-ES" sz="3200"/>
              <a:t>Material </a:t>
            </a:r>
            <a:r>
              <a:rPr lang="es-ES" sz="3200" err="1"/>
              <a:t>Design</a:t>
            </a:r>
            <a:endParaRPr lang="es-ES" sz="3200"/>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err="1"/>
              <a:t>Compose</a:t>
            </a:r>
            <a:r>
              <a:rPr lang="es-ES"/>
              <a:t> está diseñado para admitir los principios de Material </a:t>
            </a:r>
            <a:r>
              <a:rPr lang="es-ES" err="1"/>
              <a:t>Design</a:t>
            </a:r>
            <a:r>
              <a:rPr lang="es-ES"/>
              <a:t>. </a:t>
            </a:r>
          </a:p>
          <a:p>
            <a:r>
              <a:rPr lang="es-ES"/>
              <a:t>Muchos de sus elementos de la IU implementan Material </a:t>
            </a:r>
            <a:r>
              <a:rPr lang="es-ES" err="1"/>
              <a:t>Design</a:t>
            </a:r>
            <a:r>
              <a:rPr lang="es-ES"/>
              <a:t> directamente. </a:t>
            </a:r>
          </a:p>
          <a:p>
            <a:endParaRPr lang="es-ES"/>
          </a:p>
          <a:p>
            <a:r>
              <a:rPr lang="es-ES"/>
              <a:t>El elemento Surface permite personalizar la forma y la elevación del cuerpo del elemento.</a:t>
            </a:r>
          </a:p>
          <a:p>
            <a:endParaRPr lang="es-ES"/>
          </a:p>
          <a:p>
            <a:r>
              <a:rPr lang="es-ES"/>
              <a:t>Los aspectos más destacados son los siguientes:</a:t>
            </a:r>
          </a:p>
          <a:p>
            <a:pPr lvl="1"/>
            <a:r>
              <a:rPr lang="es-ES"/>
              <a:t>Color</a:t>
            </a:r>
          </a:p>
          <a:p>
            <a:pPr lvl="1"/>
            <a:r>
              <a:rPr lang="es-ES"/>
              <a:t>Tipografía</a:t>
            </a:r>
          </a:p>
          <a:p>
            <a:pPr lvl="1"/>
            <a:r>
              <a:rPr lang="es-ES"/>
              <a:t>Forma</a:t>
            </a:r>
          </a:p>
          <a:p>
            <a:endParaRPr lang="es-ES"/>
          </a:p>
        </p:txBody>
      </p:sp>
    </p:spTree>
    <p:extLst>
      <p:ext uri="{BB962C8B-B14F-4D97-AF65-F5344CB8AC3E}">
        <p14:creationId xmlns:p14="http://schemas.microsoft.com/office/powerpoint/2010/main" val="365950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normAutofit/>
          </a:bodyPr>
          <a:lstStyle/>
          <a:p>
            <a:r>
              <a:rPr lang="es-ES" sz="3200" err="1"/>
              <a:t>LazyColumn</a:t>
            </a:r>
            <a:r>
              <a:rPr lang="es-ES" sz="3200"/>
              <a:t> y </a:t>
            </a:r>
            <a:r>
              <a:rPr lang="es-ES" sz="3200" err="1"/>
              <a:t>LazyRow</a:t>
            </a:r>
            <a:r>
              <a:rPr lang="es-ES" sz="3200"/>
              <a:t> </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a:t>A la hora de mostrar un gran número de elementos (o una lista de una longitud desconocida), el uso de un diseño como Columna puede causar problemas de rendimiento, ya que todos los elementos se compondrán y dispondrán independientemente de que estén visibles o no.</a:t>
            </a:r>
          </a:p>
          <a:p>
            <a:r>
              <a:rPr lang="es-ES" err="1"/>
              <a:t>Compose</a:t>
            </a:r>
            <a:r>
              <a:rPr lang="es-ES"/>
              <a:t> proporciona un conjunto de componentes que solo componen y diseñan elementos que son visibles en el </a:t>
            </a:r>
            <a:r>
              <a:rPr lang="es-ES" err="1"/>
              <a:t>viewport</a:t>
            </a:r>
            <a:r>
              <a:rPr lang="es-ES"/>
              <a:t> del componente. Estos componentes incluyen </a:t>
            </a:r>
            <a:r>
              <a:rPr lang="es-ES" err="1"/>
              <a:t>LazyColumn</a:t>
            </a:r>
            <a:r>
              <a:rPr lang="es-ES"/>
              <a:t> y </a:t>
            </a:r>
            <a:r>
              <a:rPr lang="es-ES" err="1"/>
              <a:t>LazyRow</a:t>
            </a:r>
            <a:r>
              <a:rPr lang="es-ES"/>
              <a:t>.</a:t>
            </a:r>
          </a:p>
          <a:p>
            <a:pPr lvl="1"/>
            <a:r>
              <a:rPr lang="es-ES" err="1"/>
              <a:t>LazyColumn</a:t>
            </a:r>
            <a:r>
              <a:rPr lang="es-ES"/>
              <a:t>: genera una lista de desplazamiento vertical </a:t>
            </a:r>
            <a:r>
              <a:rPr lang="es-ES" err="1"/>
              <a:t>LazyRow</a:t>
            </a:r>
            <a:r>
              <a:rPr lang="es-ES"/>
              <a:t>: genera una lista de desplazamiento horizontal</a:t>
            </a:r>
          </a:p>
          <a:p>
            <a:r>
              <a:rPr lang="es-ES"/>
              <a:t>Estos elementos componibles solo renderizan los objetos visibles en la pantalla, por lo que están diseñados para ser muy eficientes con listas largas.</a:t>
            </a:r>
          </a:p>
        </p:txBody>
      </p:sp>
    </p:spTree>
    <p:extLst>
      <p:ext uri="{BB962C8B-B14F-4D97-AF65-F5344CB8AC3E}">
        <p14:creationId xmlns:p14="http://schemas.microsoft.com/office/powerpoint/2010/main" val="212039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5513-9628-4C7A-B850-7E5F1D6FCC5D}"/>
              </a:ext>
            </a:extLst>
          </p:cNvPr>
          <p:cNvSpPr>
            <a:spLocks noGrp="1"/>
          </p:cNvSpPr>
          <p:nvPr>
            <p:ph type="title"/>
          </p:nvPr>
        </p:nvSpPr>
        <p:spPr/>
        <p:txBody>
          <a:bodyPr>
            <a:normAutofit/>
          </a:bodyPr>
          <a:lstStyle/>
          <a:p>
            <a:r>
              <a:rPr lang="es-ES" sz="3200"/>
              <a:t>Animaciones, cambio de estado</a:t>
            </a:r>
          </a:p>
        </p:txBody>
      </p:sp>
      <p:sp>
        <p:nvSpPr>
          <p:cNvPr id="3" name="Marcador de contenido 2">
            <a:extLst>
              <a:ext uri="{FF2B5EF4-FFF2-40B4-BE49-F238E27FC236}">
                <a16:creationId xmlns:a16="http://schemas.microsoft.com/office/drawing/2014/main" id="{5AEC63F9-F501-47A7-9D10-AD47C26D21C1}"/>
              </a:ext>
            </a:extLst>
          </p:cNvPr>
          <p:cNvSpPr>
            <a:spLocks noGrp="1"/>
          </p:cNvSpPr>
          <p:nvPr>
            <p:ph idx="1"/>
          </p:nvPr>
        </p:nvSpPr>
        <p:spPr/>
        <p:txBody>
          <a:bodyPr>
            <a:normAutofit/>
          </a:bodyPr>
          <a:lstStyle/>
          <a:p>
            <a:r>
              <a:rPr lang="es-ES"/>
              <a:t>El seguimiento de cambio de estado se hace mediante las funciones </a:t>
            </a:r>
            <a:r>
              <a:rPr lang="es-ES" err="1"/>
              <a:t>remember</a:t>
            </a:r>
            <a:r>
              <a:rPr lang="es-ES"/>
              <a:t> y </a:t>
            </a:r>
            <a:r>
              <a:rPr lang="es-ES" err="1"/>
              <a:t>mutableStateOf</a:t>
            </a:r>
            <a:r>
              <a:rPr lang="es-ES"/>
              <a:t>.</a:t>
            </a:r>
          </a:p>
          <a:p>
            <a:endParaRPr lang="es-ES"/>
          </a:p>
          <a:p>
            <a:r>
              <a:rPr lang="es-ES"/>
              <a:t>Las funciones que admiten composición pueden almacenar el estado local en la memoria a través de </a:t>
            </a:r>
            <a:r>
              <a:rPr lang="es-ES" b="1" err="1"/>
              <a:t>remember</a:t>
            </a:r>
            <a:r>
              <a:rPr lang="es-ES"/>
              <a:t> y detectar cambios en el valor que se pasa a </a:t>
            </a:r>
            <a:r>
              <a:rPr lang="es-ES" b="1" err="1"/>
              <a:t>mutableStateOf</a:t>
            </a:r>
            <a:r>
              <a:rPr lang="es-ES"/>
              <a:t>. </a:t>
            </a:r>
          </a:p>
          <a:p>
            <a:endParaRPr lang="es-ES"/>
          </a:p>
          <a:p>
            <a:r>
              <a:rPr lang="es-ES" b="1"/>
              <a:t>Recomposición</a:t>
            </a:r>
            <a:r>
              <a:rPr lang="es-ES"/>
              <a:t>: Cuando se actualice el valor, los elementos que admiten composición (y sus elementos secundarios) que usan este estado se volverán a dibujar automáticamente. </a:t>
            </a:r>
          </a:p>
          <a:p>
            <a:endParaRPr lang="es-ES"/>
          </a:p>
          <a:p>
            <a:r>
              <a:rPr lang="es-ES"/>
              <a:t>Usando las API de estado de </a:t>
            </a:r>
            <a:r>
              <a:rPr lang="es-ES" err="1"/>
              <a:t>Compose</a:t>
            </a:r>
            <a:r>
              <a:rPr lang="es-ES"/>
              <a:t>, como </a:t>
            </a:r>
            <a:r>
              <a:rPr lang="es-ES" err="1"/>
              <a:t>remember</a:t>
            </a:r>
            <a:r>
              <a:rPr lang="es-ES"/>
              <a:t> y </a:t>
            </a:r>
            <a:r>
              <a:rPr lang="es-ES" err="1"/>
              <a:t>mutableStateOf</a:t>
            </a:r>
            <a:r>
              <a:rPr lang="es-ES"/>
              <a:t>, cualquier cambio de estado actualiza la IU automáticamente.</a:t>
            </a:r>
          </a:p>
        </p:txBody>
      </p:sp>
    </p:spTree>
    <p:extLst>
      <p:ext uri="{BB962C8B-B14F-4D97-AF65-F5344CB8AC3E}">
        <p14:creationId xmlns:p14="http://schemas.microsoft.com/office/powerpoint/2010/main" val="1718256058"/>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664118b-c00b-470c-b9b0-3499e88dd59c" xsi:nil="true"/>
    <lcf76f155ced4ddcb4097134ff3c332f xmlns="be355daf-4c14-4761-a556-a6636ce95ab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FDD6280F37BD7343B85A9F5C2B6DC6F9" ma:contentTypeVersion="13" ma:contentTypeDescription="Crear nuevo documento." ma:contentTypeScope="" ma:versionID="c7d7146f9f713c0e1fdebfeac7ec579c">
  <xsd:schema xmlns:xsd="http://www.w3.org/2001/XMLSchema" xmlns:xs="http://www.w3.org/2001/XMLSchema" xmlns:p="http://schemas.microsoft.com/office/2006/metadata/properties" xmlns:ns2="be355daf-4c14-4761-a556-a6636ce95ab7" xmlns:ns3="2664118b-c00b-470c-b9b0-3499e88dd59c" targetNamespace="http://schemas.microsoft.com/office/2006/metadata/properties" ma:root="true" ma:fieldsID="8948aa3aa726f209ddd52c044965de40" ns2:_="" ns3:_="">
    <xsd:import namespace="be355daf-4c14-4761-a556-a6636ce95ab7"/>
    <xsd:import namespace="2664118b-c00b-470c-b9b0-3499e88dd59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355daf-4c14-4761-a556-a6636ce95ab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n" ma:readOnly="false" ma:fieldId="{5cf76f15-5ced-4ddc-b409-7134ff3c332f}" ma:taxonomyMulti="true" ma:sspId="1939d3e2-1d5d-42b5-957f-7aaa8ba91ae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664118b-c00b-470c-b9b0-3499e88dd59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89efc7e-d83a-4786-9b93-700519c75953}" ma:internalName="TaxCatchAll" ma:showField="CatchAllData" ma:web="2664118b-c00b-470c-b9b0-3499e88dd59c">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2ECCA4-5632-4446-B5A0-F7DC4962604B}">
  <ds:schemaRefs>
    <ds:schemaRef ds:uri="2664118b-c00b-470c-b9b0-3499e88dd59c"/>
    <ds:schemaRef ds:uri="be355daf-4c14-4761-a556-a6636ce95ab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6A76CD1-BC55-4688-9E99-08C45D22A457}">
  <ds:schemaRefs>
    <ds:schemaRef ds:uri="http://schemas.microsoft.com/sharepoint/v3/contenttype/forms"/>
  </ds:schemaRefs>
</ds:datastoreItem>
</file>

<file path=customXml/itemProps3.xml><?xml version="1.0" encoding="utf-8"?>
<ds:datastoreItem xmlns:ds="http://schemas.openxmlformats.org/officeDocument/2006/customXml" ds:itemID="{615372FE-9C20-49F3-9DD4-9840065E9EF3}">
  <ds:schemaRefs>
    <ds:schemaRef ds:uri="2664118b-c00b-470c-b9b0-3499e88dd59c"/>
    <ds:schemaRef ds:uri="be355daf-4c14-4761-a556-a6636ce95a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TM03457475[[fn=Marco]]</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Marco</vt:lpstr>
      <vt:lpstr>JetPack</vt:lpstr>
      <vt:lpstr>Jetpack</vt:lpstr>
      <vt:lpstr>Diseños</vt:lpstr>
      <vt:lpstr>Column</vt:lpstr>
      <vt:lpstr>Funcionamiento de Jetpack</vt:lpstr>
      <vt:lpstr>Modificadores</vt:lpstr>
      <vt:lpstr>Material Design</vt:lpstr>
      <vt:lpstr>LazyColumn y LazyRow </vt:lpstr>
      <vt:lpstr>Animaciones, cambio de estado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móviles con Android</dc:title>
  <dc:creator>Victor Acosta</dc:creator>
  <cp:revision>1</cp:revision>
  <dcterms:created xsi:type="dcterms:W3CDTF">2021-02-10T09:46:12Z</dcterms:created>
  <dcterms:modified xsi:type="dcterms:W3CDTF">2024-01-15T07:26:09Z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0x010100FDD6280F37BD7343B85A9F5C2B6DC6F9</vt:lpwstr>
  </property>
  <property fmtid="{D5CDD505-2E9C-101B-9397-08002B2CF9AE}" pid="3" name="MediaServiceImageTags">
    <vt:lpwstr/>
  </property>
</Properties>
</file>