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6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1" autoAdjust="0"/>
  </p:normalViewPr>
  <p:slideViewPr>
    <p:cSldViewPr>
      <p:cViewPr varScale="1">
        <p:scale>
          <a:sx n="107" d="100"/>
          <a:sy n="107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5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710E-3335-4BA5-B3C0-3FD24221E0E1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4DFF7-41BE-4D3D-B95C-F36487EAC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376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62692-DF9A-469B-B97D-0AA6386C0DAE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E126-EF37-441C-B806-2C2B8ACDB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2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E126-EF37-441C-B806-2C2B8ACDB28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F713-5252-468F-BF5B-52E91D40AC11}" type="datetime1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FAFC-F743-4F48-80E2-54FB94E5A946}" type="datetime1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3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83BD-0995-4CDA-89E2-A57F43F7C562}" type="datetime1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25C6-F6B6-4ACC-9D79-CD04C9BBB6E5}" type="datetime1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A205-BAC2-400F-B950-BB11553760D5}" type="datetime1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5746-D19C-4D05-8B12-02A62E2E8155}" type="datetime1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4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36563-B28D-402E-92AC-545436214F2B}" type="datetime1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7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70DBF-9DF2-4070-A770-67E061E98CE9}" type="datetime1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9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16B1-AF7F-4B02-A957-B4493A6AA4F7}" type="datetime1">
              <a:rPr lang="en-IN" smtClean="0"/>
              <a:t>29-07-2022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9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BF24-F8BB-4EB8-84D6-775DA2BA4D13}" type="datetime1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3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6668-65A0-4EC2-8838-882F0CDC230E}" type="datetime1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6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590B-AED5-4BD8-8352-E5CFB59100B6}" type="datetime1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A9F1-936B-4CC7-9EC7-D8AF72DA4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9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7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DEFECT SIMULATION</a:t>
            </a:r>
            <a:endParaRPr lang="en-IN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" y="1377144"/>
            <a:ext cx="7744968" cy="5000372"/>
          </a:xfrm>
        </p:spPr>
        <p:txBody>
          <a:bodyPr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 smtClean="0">
                <a:solidFill>
                  <a:schemeClr val="tx1"/>
                </a:solidFill>
              </a:rPr>
              <a:t>BEARING SETUP:</a:t>
            </a: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28338"/>
            <a:ext cx="7416499" cy="33025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FORCE</a:t>
            </a:r>
            <a:endParaRPr lang="en-IN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8939"/>
                <a:ext cx="8229600" cy="5590461"/>
              </a:xfrm>
            </p:spPr>
            <p:txBody>
              <a:bodyPr numCol="1">
                <a:noAutofit/>
              </a:bodyPr>
              <a:lstStyle/>
              <a:p>
                <a:pPr marL="0" indent="0" algn="just">
                  <a:buNone/>
                </a:pPr>
                <a:r>
                  <a:rPr lang="en-IN" sz="1800" dirty="0" smtClean="0"/>
                  <a:t>The ball raceway contact force is calculated using </a:t>
                </a:r>
                <a:r>
                  <a:rPr lang="en-IN" sz="1800" dirty="0" err="1" smtClean="0"/>
                  <a:t>Hertzian</a:t>
                </a:r>
                <a:r>
                  <a:rPr lang="en-IN" sz="1800" dirty="0" smtClean="0"/>
                  <a:t> contact theory (according to paper) </a:t>
                </a:r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/>
                  <a:t>is load deflection/deformation factor, it depends on contact geometry and elastic constants of the material.</a:t>
                </a:r>
              </a:p>
              <a:p>
                <a:pPr algn="just"/>
                <a:r>
                  <a:rPr lang="en-IN" sz="1800" dirty="0" smtClean="0"/>
                  <a:t>n is constant value (1.5 for ball bearings).</a:t>
                </a:r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r>
                  <a:rPr lang="en-IN" sz="1800" dirty="0" smtClean="0"/>
                  <a:t>According to paper,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IN" sz="1800" b="1" dirty="0" smtClean="0"/>
                  <a:t> </a:t>
                </a:r>
                <a:r>
                  <a:rPr lang="en-IN" sz="1800" dirty="0" smtClean="0"/>
                  <a:t>can be calculated 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34,300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0.35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IN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1800" i="1">
                              <a:latin typeface="Cambria Math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en-IN" sz="1800" dirty="0" smtClean="0"/>
                  <a:t>d is ball diameter and k is curvature ratio which can be calculated as.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IN" sz="1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 + </m:t>
                        </m:r>
                        <m:sSub>
                          <m:sSub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 </m:t>
                        </m:r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en-IN" sz="1800" dirty="0" smtClean="0"/>
              </a:p>
              <a:p>
                <a:pPr marL="0" indent="0" algn="just">
                  <a:buNone/>
                </a:pPr>
                <a:r>
                  <a:rPr lang="en-IN" sz="1800" dirty="0" smtClean="0"/>
                  <a:t>Where </a:t>
                </a:r>
                <a:r>
                  <a:rPr lang="en-IN" sz="1800" dirty="0" err="1" smtClean="0"/>
                  <a:t>ro</a:t>
                </a:r>
                <a:r>
                  <a:rPr lang="en-IN" sz="1800" dirty="0" smtClean="0"/>
                  <a:t> and </a:t>
                </a:r>
                <a:r>
                  <a:rPr lang="en-IN" sz="1800" dirty="0" err="1" smtClean="0"/>
                  <a:t>ri</a:t>
                </a:r>
                <a:r>
                  <a:rPr lang="en-IN" sz="1800" dirty="0" smtClean="0"/>
                  <a:t> are groove radius of outer and inner race, the grooves are not perfectly semicircle but sector of </a:t>
                </a:r>
                <a:r>
                  <a:rPr lang="en-IN" sz="1800" smtClean="0"/>
                  <a:t>a circle.</a:t>
                </a: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r>
                  <a:rPr lang="en-IN" sz="1800" dirty="0" smtClean="0"/>
                  <a:t>													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8939"/>
                <a:ext cx="8229600" cy="5590461"/>
              </a:xfrm>
              <a:blipFill rotWithShape="1">
                <a:blip r:embed="rId3"/>
                <a:stretch>
                  <a:fillRect l="-593" t="-545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10</a:t>
            </a:fld>
            <a:endParaRPr lang="en-IN"/>
          </a:p>
        </p:txBody>
      </p:sp>
      <p:sp>
        <p:nvSpPr>
          <p:cNvPr id="1032" name="TextBox 1031"/>
          <p:cNvSpPr txBox="1"/>
          <p:nvPr/>
        </p:nvSpPr>
        <p:spPr>
          <a:xfrm>
            <a:off x="762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24652" y="1752600"/>
                <a:ext cx="1500470" cy="413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  <a:ea typeface="Cambria Math"/>
                        </a:rPr>
                        <m:t>×</m:t>
                      </m:r>
                      <m:sSubSup>
                        <m:sSubSupPr>
                          <m:ctrlPr>
                            <a:rPr lang="en-IN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e>
                        <m:sub/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52" y="1752600"/>
                <a:ext cx="1500470" cy="4135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1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FORCE</a:t>
            </a:r>
            <a:endParaRPr lang="en-IN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8939"/>
                <a:ext cx="8229600" cy="5590461"/>
              </a:xfrm>
            </p:spPr>
            <p:txBody>
              <a:bodyPr numCol="1">
                <a:noAutofit/>
              </a:bodyPr>
              <a:lstStyle/>
              <a:p>
                <a:pPr marL="0" indent="0" algn="just">
                  <a:buNone/>
                </a:pPr>
                <a:r>
                  <a:rPr lang="en-IN" sz="1800" dirty="0" smtClean="0"/>
                  <a:t>Therefore the  total bearing force calculated by summing forces of individual elements is.</a:t>
                </a:r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r>
                  <a:rPr lang="en-IN" sz="1800" dirty="0" smtClean="0"/>
                  <a:t>Since the compression only occurs for positive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800" dirty="0" smtClean="0"/>
                  <a:t>, so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18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r>
                  <a:rPr lang="en-IN" sz="1800" dirty="0" smtClean="0"/>
                  <a:t>													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8939"/>
                <a:ext cx="8229600" cy="5590461"/>
              </a:xfrm>
              <a:blipFill rotWithShape="1">
                <a:blip r:embed="rId3"/>
                <a:stretch>
                  <a:fillRect l="-593" t="-545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11</a:t>
            </a:fld>
            <a:endParaRPr lang="en-IN"/>
          </a:p>
        </p:txBody>
      </p:sp>
      <p:sp>
        <p:nvSpPr>
          <p:cNvPr id="1032" name="TextBox 1031"/>
          <p:cNvSpPr txBox="1"/>
          <p:nvPr/>
        </p:nvSpPr>
        <p:spPr>
          <a:xfrm>
            <a:off x="762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86831" y="1899971"/>
                <a:ext cx="3122738" cy="890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sup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31" y="1899971"/>
                <a:ext cx="3122738" cy="8904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48000" y="2995745"/>
                <a:ext cx="3122738" cy="908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sup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b/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  <m:e>
                                <m:func>
                                  <m:funcPr>
                                    <m:ctrlPr>
                                      <a:rPr lang="en-IN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995745"/>
                <a:ext cx="3122738" cy="9081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18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BALL POSITION FLOWCHART</a:t>
            </a:r>
            <a:endParaRPr lang="en-IN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12</a:t>
            </a:fld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228600" y="780495"/>
            <a:ext cx="7954948" cy="5540036"/>
            <a:chOff x="-846412" y="780495"/>
            <a:chExt cx="7954948" cy="5540036"/>
          </a:xfrm>
        </p:grpSpPr>
        <p:sp>
          <p:nvSpPr>
            <p:cNvPr id="1032" name="TextBox 1031"/>
            <p:cNvSpPr txBox="1"/>
            <p:nvPr/>
          </p:nvSpPr>
          <p:spPr>
            <a:xfrm>
              <a:off x="762000" y="4495800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9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762000" y="780495"/>
              <a:ext cx="12954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start</a:t>
              </a:r>
              <a:endParaRPr lang="en-IN" dirty="0"/>
            </a:p>
          </p:txBody>
        </p:sp>
        <p:sp>
          <p:nvSpPr>
            <p:cNvPr id="4" name="Diamond 3"/>
            <p:cNvSpPr/>
            <p:nvPr/>
          </p:nvSpPr>
          <p:spPr>
            <a:xfrm>
              <a:off x="963181" y="1600200"/>
              <a:ext cx="893037" cy="838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t</a:t>
              </a:r>
              <a:r>
                <a:rPr lang="en-IN" sz="900" dirty="0" smtClean="0"/>
                <a:t> &lt; time</a:t>
              </a:r>
              <a:endParaRPr lang="en-IN" sz="900" dirty="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047750" y="2895600"/>
              <a:ext cx="723900" cy="838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t == 0</a:t>
              </a:r>
              <a:endParaRPr lang="en-IN" sz="900" dirty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047750" y="4076700"/>
              <a:ext cx="723900" cy="838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j&lt;  </a:t>
              </a:r>
              <a:r>
                <a:rPr lang="en-IN" sz="900" dirty="0" err="1" smtClean="0"/>
                <a:t>nb</a:t>
              </a:r>
              <a:endParaRPr lang="en-IN" sz="9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87665" y="5257800"/>
                  <a:ext cx="1644069" cy="609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9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9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9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/>
                              </a:rPr>
                              <m:t>𝑗</m:t>
                            </m:r>
                          </m:num>
                          <m:den>
                            <m:r>
                              <a:rPr lang="en-US" sz="900" i="1">
                                <a:latin typeface="Cambria Math"/>
                              </a:rPr>
                              <m:t>𝑍</m:t>
                            </m:r>
                          </m:den>
                        </m:f>
                      </m:oMath>
                    </m:oMathPara>
                  </a14:m>
                  <a:endParaRPr lang="en-US" sz="9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65" y="5257800"/>
                  <a:ext cx="1644069" cy="60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979632" y="6091931"/>
              <a:ext cx="860136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j = j +1 </a:t>
              </a:r>
              <a:endParaRPr lang="en-IN" sz="900" dirty="0"/>
            </a:p>
          </p:txBody>
        </p:sp>
        <p:cxnSp>
          <p:nvCxnSpPr>
            <p:cNvPr id="9" name="Straight Arrow Connector 8"/>
            <p:cNvCxnSpPr>
              <a:stCxn id="3" idx="4"/>
              <a:endCxn id="4" idx="0"/>
            </p:cNvCxnSpPr>
            <p:nvPr/>
          </p:nvCxnSpPr>
          <p:spPr>
            <a:xfrm>
              <a:off x="1409700" y="1237695"/>
              <a:ext cx="0" cy="362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2"/>
              <a:endCxn id="13" idx="0"/>
            </p:cNvCxnSpPr>
            <p:nvPr/>
          </p:nvCxnSpPr>
          <p:spPr>
            <a:xfrm>
              <a:off x="1409700" y="24384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2"/>
              <a:endCxn id="14" idx="0"/>
            </p:cNvCxnSpPr>
            <p:nvPr/>
          </p:nvCxnSpPr>
          <p:spPr>
            <a:xfrm>
              <a:off x="1409700" y="3733800"/>
              <a:ext cx="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  <a:endCxn id="7" idx="0"/>
            </p:cNvCxnSpPr>
            <p:nvPr/>
          </p:nvCxnSpPr>
          <p:spPr>
            <a:xfrm>
              <a:off x="1409700" y="4914900"/>
              <a:ext cx="0" cy="34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6" idx="0"/>
            </p:cNvCxnSpPr>
            <p:nvPr/>
          </p:nvCxnSpPr>
          <p:spPr>
            <a:xfrm>
              <a:off x="1409700" y="5867400"/>
              <a:ext cx="0" cy="224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6" idx="3"/>
              <a:endCxn id="14" idx="3"/>
            </p:cNvCxnSpPr>
            <p:nvPr/>
          </p:nvCxnSpPr>
          <p:spPr>
            <a:xfrm flipH="1" flipV="1">
              <a:off x="1771650" y="4495800"/>
              <a:ext cx="68118" cy="1710431"/>
            </a:xfrm>
            <a:prstGeom prst="bentConnector3">
              <a:avLst>
                <a:gd name="adj1" fmla="val -109149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Diamond 39"/>
            <p:cNvSpPr/>
            <p:nvPr/>
          </p:nvSpPr>
          <p:spPr>
            <a:xfrm>
              <a:off x="2895600" y="2895600"/>
              <a:ext cx="723900" cy="838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j&lt;  </a:t>
              </a:r>
              <a:r>
                <a:rPr lang="en-IN" sz="900" dirty="0" err="1"/>
                <a:t>nb</a:t>
              </a:r>
              <a:endParaRPr lang="en-IN" sz="9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038600" y="3009900"/>
                  <a:ext cx="1644069" cy="609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900" i="1">
                                <a:latin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9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9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900" i="1">
                                <a:latin typeface="Cambria Math"/>
                              </a:rPr>
                              <m:t>−1)</m:t>
                            </m:r>
                          </m:sub>
                        </m:sSub>
                        <m:r>
                          <a:rPr lang="en-US" sz="900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𝑑𝑡</m:t>
                        </m:r>
                      </m:oMath>
                    </m:oMathPara>
                  </a14:m>
                  <a:endParaRPr lang="en-IN" sz="900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009900"/>
                  <a:ext cx="1644069" cy="609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/>
            <p:cNvSpPr/>
            <p:nvPr/>
          </p:nvSpPr>
          <p:spPr>
            <a:xfrm>
              <a:off x="6248400" y="3200400"/>
              <a:ext cx="860136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/>
                <a:t>j = j +1 </a:t>
              </a:r>
            </a:p>
          </p:txBody>
        </p:sp>
        <p:cxnSp>
          <p:nvCxnSpPr>
            <p:cNvPr id="1036" name="Straight Arrow Connector 1035"/>
            <p:cNvCxnSpPr>
              <a:stCxn id="13" idx="3"/>
              <a:endCxn id="40" idx="1"/>
            </p:cNvCxnSpPr>
            <p:nvPr/>
          </p:nvCxnSpPr>
          <p:spPr>
            <a:xfrm>
              <a:off x="1771650" y="3314700"/>
              <a:ext cx="11239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8" name="Straight Arrow Connector 1037"/>
            <p:cNvCxnSpPr>
              <a:stCxn id="40" idx="3"/>
              <a:endCxn id="43" idx="1"/>
            </p:cNvCxnSpPr>
            <p:nvPr/>
          </p:nvCxnSpPr>
          <p:spPr>
            <a:xfrm>
              <a:off x="3619500" y="3314700"/>
              <a:ext cx="419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/>
            <p:cNvCxnSpPr>
              <a:stCxn id="43" idx="3"/>
              <a:endCxn id="46" idx="1"/>
            </p:cNvCxnSpPr>
            <p:nvPr/>
          </p:nvCxnSpPr>
          <p:spPr>
            <a:xfrm>
              <a:off x="5682669" y="3314700"/>
              <a:ext cx="56573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3" name="Elbow Connector 1042"/>
            <p:cNvCxnSpPr>
              <a:stCxn id="46" idx="0"/>
              <a:endCxn id="40" idx="0"/>
            </p:cNvCxnSpPr>
            <p:nvPr/>
          </p:nvCxnSpPr>
          <p:spPr>
            <a:xfrm rot="16200000" flipV="1">
              <a:off x="4815609" y="1337541"/>
              <a:ext cx="304800" cy="3420918"/>
            </a:xfrm>
            <a:prstGeom prst="bentConnector3">
              <a:avLst>
                <a:gd name="adj1" fmla="val 332281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7" name="Elbow Connector 1046"/>
            <p:cNvCxnSpPr>
              <a:stCxn id="40" idx="2"/>
              <a:endCxn id="63" idx="1"/>
            </p:cNvCxnSpPr>
            <p:nvPr/>
          </p:nvCxnSpPr>
          <p:spPr>
            <a:xfrm rot="16200000" flipH="1">
              <a:off x="3438525" y="3552825"/>
              <a:ext cx="647700" cy="10096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267200" y="4267200"/>
              <a:ext cx="1219200" cy="2286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Output </a:t>
              </a:r>
              <a:r>
                <a:rPr lang="en-IN" sz="900" dirty="0" err="1" smtClean="0"/>
                <a:t>fi_array</a:t>
              </a:r>
              <a:endParaRPr lang="en-IN" sz="9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123110" y="1790700"/>
              <a:ext cx="957309" cy="4572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Output from bearing force function</a:t>
              </a:r>
              <a:endParaRPr lang="en-IN" sz="900" dirty="0"/>
            </a:p>
          </p:txBody>
        </p:sp>
        <p:cxnSp>
          <p:nvCxnSpPr>
            <p:cNvPr id="37" name="Straight Arrow Connector 36"/>
            <p:cNvCxnSpPr>
              <a:stCxn id="75" idx="1"/>
              <a:endCxn id="4" idx="3"/>
            </p:cNvCxnSpPr>
            <p:nvPr/>
          </p:nvCxnSpPr>
          <p:spPr>
            <a:xfrm flipH="1">
              <a:off x="1856218" y="2019300"/>
              <a:ext cx="2668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-198712" y="4382616"/>
              <a:ext cx="860136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t= </a:t>
              </a:r>
              <a:r>
                <a:rPr lang="en-IN" sz="900" dirty="0"/>
                <a:t>t</a:t>
              </a:r>
              <a:r>
                <a:rPr lang="en-IN" sz="900" dirty="0" smtClean="0"/>
                <a:t> +1 </a:t>
              </a:r>
              <a:endParaRPr lang="en-IN" sz="900" dirty="0"/>
            </a:p>
          </p:txBody>
        </p:sp>
        <p:cxnSp>
          <p:nvCxnSpPr>
            <p:cNvPr id="89" name="Elbow Connector 88"/>
            <p:cNvCxnSpPr>
              <a:stCxn id="88" idx="0"/>
              <a:endCxn id="13" idx="1"/>
            </p:cNvCxnSpPr>
            <p:nvPr/>
          </p:nvCxnSpPr>
          <p:spPr>
            <a:xfrm rot="5400000" flipH="1" flipV="1">
              <a:off x="105595" y="3440461"/>
              <a:ext cx="1067916" cy="81639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4" idx="1"/>
              <a:endCxn id="88" idx="3"/>
            </p:cNvCxnSpPr>
            <p:nvPr/>
          </p:nvCxnSpPr>
          <p:spPr>
            <a:xfrm flipH="1">
              <a:off x="661424" y="4495800"/>
              <a:ext cx="386326" cy="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114800" y="1418947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Ball position algorithm</a:t>
              </a:r>
              <a:endParaRPr lang="en-IN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-846412" y="1790700"/>
              <a:ext cx="12954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stop</a:t>
              </a:r>
              <a:endParaRPr lang="en-IN" dirty="0"/>
            </a:p>
          </p:txBody>
        </p:sp>
      </p:grpSp>
      <p:cxnSp>
        <p:nvCxnSpPr>
          <p:cNvPr id="72" name="Straight Arrow Connector 71"/>
          <p:cNvCxnSpPr>
            <a:stCxn id="4" idx="1"/>
            <a:endCxn id="106" idx="6"/>
          </p:cNvCxnSpPr>
          <p:nvPr/>
        </p:nvCxnSpPr>
        <p:spPr>
          <a:xfrm flipH="1">
            <a:off x="1524000" y="2019300"/>
            <a:ext cx="5141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54644" y="243840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yes</a:t>
            </a:r>
            <a:endParaRPr lang="en-IN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062949" y="3733800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yes</a:t>
            </a:r>
            <a:endParaRPr lang="en-IN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030509" y="4840129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yes</a:t>
            </a:r>
            <a:endParaRPr lang="en-IN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659293" y="3373278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yes</a:t>
            </a:r>
            <a:endParaRPr lang="en-IN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230543" y="337327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no</a:t>
            </a:r>
            <a:endParaRPr lang="en-IN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1803444" y="424957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no</a:t>
            </a:r>
            <a:endParaRPr lang="en-IN" sz="1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1677816" y="1773079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no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137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BALL POSITION FLOWCHART</a:t>
            </a:r>
            <a:endParaRPr lang="en-IN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13</a:t>
            </a:fld>
            <a:endParaRPr lang="en-IN"/>
          </a:p>
        </p:txBody>
      </p:sp>
      <p:sp>
        <p:nvSpPr>
          <p:cNvPr id="1032" name="TextBox 1031"/>
          <p:cNvSpPr txBox="1"/>
          <p:nvPr/>
        </p:nvSpPr>
        <p:spPr>
          <a:xfrm>
            <a:off x="2256196" y="459407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900" dirty="0"/>
          </a:p>
        </p:txBody>
      </p:sp>
      <p:cxnSp>
        <p:nvCxnSpPr>
          <p:cNvPr id="53" name="Straight Arrow Connector 52"/>
          <p:cNvCxnSpPr>
            <a:stCxn id="14" idx="1"/>
            <a:endCxn id="88" idx="3"/>
          </p:cNvCxnSpPr>
          <p:nvPr/>
        </p:nvCxnSpPr>
        <p:spPr>
          <a:xfrm flipH="1">
            <a:off x="2917536" y="3738447"/>
            <a:ext cx="392765" cy="44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057400" y="1145664"/>
            <a:ext cx="2603858" cy="4683829"/>
            <a:chOff x="2057400" y="1145664"/>
            <a:chExt cx="2603858" cy="4683829"/>
          </a:xfrm>
        </p:grpSpPr>
        <p:cxnSp>
          <p:nvCxnSpPr>
            <p:cNvPr id="15" name="Straight Arrow Connector 14"/>
            <p:cNvCxnSpPr>
              <a:stCxn id="4" idx="2"/>
              <a:endCxn id="14" idx="0"/>
            </p:cNvCxnSpPr>
            <p:nvPr/>
          </p:nvCxnSpPr>
          <p:spPr>
            <a:xfrm>
              <a:off x="3840232" y="2803569"/>
              <a:ext cx="0" cy="5157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057400" y="1145664"/>
              <a:ext cx="2603858" cy="4683829"/>
              <a:chOff x="1968142" y="1107371"/>
              <a:chExt cx="2603858" cy="4683829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34812" y="2877979"/>
                <a:ext cx="383438" cy="246221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1000" dirty="0" smtClean="0"/>
                  <a:t>yes</a:t>
                </a:r>
                <a:endParaRPr lang="en-IN" sz="1000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968142" y="1107371"/>
                <a:ext cx="2603858" cy="4683829"/>
                <a:chOff x="1121064" y="878771"/>
                <a:chExt cx="2603858" cy="4683829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2256196" y="878771"/>
                  <a:ext cx="1295400" cy="457200"/>
                </a:xfrm>
                <a:prstGeom prst="ellipse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 smtClean="0"/>
                    <a:t>start</a:t>
                  </a:r>
                  <a:endParaRPr lang="en-IN" sz="1000" dirty="0"/>
                </a:p>
              </p:txBody>
            </p:sp>
            <p:sp>
              <p:nvSpPr>
                <p:cNvPr id="4" name="Diamond 3"/>
                <p:cNvSpPr/>
                <p:nvPr/>
              </p:nvSpPr>
              <p:spPr>
                <a:xfrm>
                  <a:off x="2457377" y="1698476"/>
                  <a:ext cx="893037" cy="838200"/>
                </a:xfrm>
                <a:prstGeom prst="diamond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/>
                    <a:t>t</a:t>
                  </a:r>
                  <a:r>
                    <a:rPr lang="en-IN" sz="1000" dirty="0" smtClean="0"/>
                    <a:t> &lt; time</a:t>
                  </a:r>
                  <a:endParaRPr lang="en-IN" sz="1000" dirty="0"/>
                </a:p>
              </p:txBody>
            </p:sp>
            <p:sp>
              <p:nvSpPr>
                <p:cNvPr id="14" name="Diamond 13"/>
                <p:cNvSpPr/>
                <p:nvPr/>
              </p:nvSpPr>
              <p:spPr>
                <a:xfrm>
                  <a:off x="2373965" y="3052454"/>
                  <a:ext cx="1059862" cy="838200"/>
                </a:xfrm>
                <a:prstGeom prst="diamond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 smtClean="0"/>
                    <a:t>j </a:t>
                  </a:r>
                  <a:r>
                    <a:rPr lang="en-IN" sz="1000" dirty="0" smtClean="0"/>
                    <a:t>&lt;  </a:t>
                  </a:r>
                  <a:r>
                    <a:rPr lang="en-IN" sz="1000" dirty="0" smtClean="0"/>
                    <a:t>No. of balls (Z)</a:t>
                  </a:r>
                  <a:endParaRPr lang="en-IN" sz="1000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470686" y="5334000"/>
                  <a:ext cx="860136" cy="228600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 smtClean="0"/>
                    <a:t>j = j +1 </a:t>
                  </a:r>
                  <a:endParaRPr lang="en-IN" sz="1000" dirty="0"/>
                </a:p>
              </p:txBody>
            </p:sp>
            <p:cxnSp>
              <p:nvCxnSpPr>
                <p:cNvPr id="9" name="Straight Arrow Connector 8"/>
                <p:cNvCxnSpPr>
                  <a:stCxn id="3" idx="4"/>
                  <a:endCxn id="4" idx="0"/>
                </p:cNvCxnSpPr>
                <p:nvPr/>
              </p:nvCxnSpPr>
              <p:spPr>
                <a:xfrm>
                  <a:off x="2903896" y="1335971"/>
                  <a:ext cx="0" cy="362505"/>
                </a:xfrm>
                <a:prstGeom prst="straightConnector1">
                  <a:avLst/>
                </a:prstGeom>
                <a:ln w="158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>
                  <a:stCxn id="14" idx="2"/>
                  <a:endCxn id="42" idx="0"/>
                </p:cNvCxnSpPr>
                <p:nvPr/>
              </p:nvCxnSpPr>
              <p:spPr>
                <a:xfrm flipH="1">
                  <a:off x="2902888" y="3890654"/>
                  <a:ext cx="1008" cy="452746"/>
                </a:xfrm>
                <a:prstGeom prst="straightConnector1">
                  <a:avLst/>
                </a:prstGeom>
                <a:ln w="158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/>
                <p:cNvCxnSpPr>
                  <a:stCxn id="42" idx="2"/>
                  <a:endCxn id="16" idx="0"/>
                </p:cNvCxnSpPr>
                <p:nvPr/>
              </p:nvCxnSpPr>
              <p:spPr>
                <a:xfrm flipH="1">
                  <a:off x="2900754" y="4953000"/>
                  <a:ext cx="2134" cy="381000"/>
                </a:xfrm>
                <a:prstGeom prst="straightConnector1">
                  <a:avLst/>
                </a:prstGeom>
                <a:ln w="158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lbow Connector 26"/>
                <p:cNvCxnSpPr>
                  <a:stCxn id="16" idx="3"/>
                  <a:endCxn id="14" idx="3"/>
                </p:cNvCxnSpPr>
                <p:nvPr/>
              </p:nvCxnSpPr>
              <p:spPr>
                <a:xfrm flipV="1">
                  <a:off x="3330822" y="3471554"/>
                  <a:ext cx="103005" cy="1976746"/>
                </a:xfrm>
                <a:prstGeom prst="bentConnector3">
                  <a:avLst>
                    <a:gd name="adj1" fmla="val 916620"/>
                  </a:avLst>
                </a:prstGeom>
                <a:ln w="158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ectangle 87"/>
                <p:cNvSpPr/>
                <p:nvPr/>
              </p:nvSpPr>
              <p:spPr>
                <a:xfrm>
                  <a:off x="1121064" y="3361678"/>
                  <a:ext cx="860136" cy="228600"/>
                </a:xfrm>
                <a:prstGeom prst="rect">
                  <a:avLst/>
                </a:prstGeom>
                <a:ln w="158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 smtClean="0"/>
                    <a:t>t= </a:t>
                  </a:r>
                  <a:r>
                    <a:rPr lang="en-IN" sz="1000" dirty="0"/>
                    <a:t>t</a:t>
                  </a:r>
                  <a:r>
                    <a:rPr lang="en-IN" sz="1000" dirty="0" smtClean="0"/>
                    <a:t> +1 </a:t>
                  </a:r>
                  <a:endParaRPr lang="en-IN" sz="1000" dirty="0"/>
                </a:p>
              </p:txBody>
            </p:sp>
            <p:cxnSp>
              <p:nvCxnSpPr>
                <p:cNvPr id="89" name="Elbow Connector 88"/>
                <p:cNvCxnSpPr>
                  <a:stCxn id="88" idx="0"/>
                  <a:endCxn id="4" idx="1"/>
                </p:cNvCxnSpPr>
                <p:nvPr/>
              </p:nvCxnSpPr>
              <p:spPr>
                <a:xfrm rot="5400000" flipH="1" flipV="1">
                  <a:off x="1382203" y="2286505"/>
                  <a:ext cx="1244102" cy="906245"/>
                </a:xfrm>
                <a:prstGeom prst="bentConnector2">
                  <a:avLst/>
                </a:prstGeom>
                <a:ln w="158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TextBox 116"/>
                <p:cNvSpPr txBox="1"/>
                <p:nvPr/>
              </p:nvSpPr>
              <p:spPr>
                <a:xfrm>
                  <a:off x="2042882" y="3258979"/>
                  <a:ext cx="325730" cy="246221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000" dirty="0" smtClean="0"/>
                    <a:t>no</a:t>
                  </a:r>
                  <a:endParaRPr lang="en-IN" sz="10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080853" y="4343400"/>
                      <a:ext cx="1644069" cy="609600"/>
                    </a:xfrm>
                    <a:prstGeom prst="rect">
                      <a:avLst/>
                    </a:prstGeom>
                    <a:ln w="158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10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1000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IN" sz="1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0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000" i="1">
                                    <a:latin typeface="Cambria Math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en-US" sz="1000" i="1">
                                    <a:latin typeface="Cambria Math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sz="1000" b="0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000">
                                <a:latin typeface="Cambria Math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IN" sz="1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000" i="1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000" i="1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000" i="1">
                                <a:latin typeface="Cambria Math"/>
                              </a:rPr>
                              <m:t>𝑡</m:t>
                            </m:r>
                          </m:oMath>
                        </m:oMathPara>
                      </a14:m>
                      <a:endParaRPr lang="en-IN" sz="1000" dirty="0"/>
                    </a:p>
                  </p:txBody>
                </p:sp>
              </mc:Choice>
              <mc:Fallback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80853" y="4343400"/>
                      <a:ext cx="1644069" cy="60960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  <a:ln w="15875"/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TextBox 53"/>
                <p:cNvSpPr txBox="1"/>
                <p:nvPr/>
              </p:nvSpPr>
              <p:spPr>
                <a:xfrm>
                  <a:off x="2463212" y="3944779"/>
                  <a:ext cx="383438" cy="246221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000" dirty="0" smtClean="0"/>
                    <a:t>yes</a:t>
                  </a:r>
                  <a:endParaRPr lang="en-IN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37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DELTA FUCTION FLOWCHART</a:t>
            </a:r>
            <a:endParaRPr lang="en-IN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14</a:t>
            </a:fld>
            <a:endParaRPr lang="en-IN"/>
          </a:p>
        </p:txBody>
      </p:sp>
      <p:grpSp>
        <p:nvGrpSpPr>
          <p:cNvPr id="66" name="Group 65"/>
          <p:cNvGrpSpPr/>
          <p:nvPr/>
        </p:nvGrpSpPr>
        <p:grpSpPr>
          <a:xfrm>
            <a:off x="2417736" y="1143000"/>
            <a:ext cx="3911769" cy="5119884"/>
            <a:chOff x="-402076" y="182108"/>
            <a:chExt cx="3911769" cy="5119884"/>
          </a:xfrm>
        </p:grpSpPr>
        <p:sp>
          <p:nvSpPr>
            <p:cNvPr id="1032" name="TextBox 1031"/>
            <p:cNvSpPr txBox="1"/>
            <p:nvPr/>
          </p:nvSpPr>
          <p:spPr>
            <a:xfrm>
              <a:off x="1660938" y="3785670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9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646142" y="764589"/>
              <a:ext cx="12954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start</a:t>
              </a:r>
              <a:endParaRPr lang="en-IN" dirty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1931891" y="2765394"/>
              <a:ext cx="723900" cy="838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j&lt;  </a:t>
              </a:r>
              <a:r>
                <a:rPr lang="en-IN" sz="900" dirty="0" err="1" smtClean="0"/>
                <a:t>nb</a:t>
              </a:r>
              <a:endParaRPr lang="en-IN" sz="9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093228" y="4004932"/>
                  <a:ext cx="2416465" cy="609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=(</m:t>
                        </m:r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)</m:t>
                        </m:r>
                        <m:func>
                          <m:func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9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9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  <m:r>
                          <a:rPr lang="en-US" sz="900" i="1">
                            <a:latin typeface="Cambria Math"/>
                          </a:rPr>
                          <m:t>+(</m:t>
                        </m:r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)</m:t>
                        </m:r>
                        <m:func>
                          <m:func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90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9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9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228" y="4004932"/>
                  <a:ext cx="2416465" cy="60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863773" y="5073392"/>
              <a:ext cx="860136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j = j +1 </a:t>
              </a:r>
              <a:endParaRPr lang="en-IN" sz="900" dirty="0"/>
            </a:p>
          </p:txBody>
        </p:sp>
        <p:cxnSp>
          <p:nvCxnSpPr>
            <p:cNvPr id="9" name="Straight Arrow Connector 8"/>
            <p:cNvCxnSpPr>
              <a:stCxn id="3" idx="4"/>
              <a:endCxn id="75" idx="0"/>
            </p:cNvCxnSpPr>
            <p:nvPr/>
          </p:nvCxnSpPr>
          <p:spPr>
            <a:xfrm flipH="1">
              <a:off x="2293841" y="1221789"/>
              <a:ext cx="1" cy="5505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5" idx="2"/>
              <a:endCxn id="14" idx="0"/>
            </p:cNvCxnSpPr>
            <p:nvPr/>
          </p:nvCxnSpPr>
          <p:spPr>
            <a:xfrm>
              <a:off x="2293841" y="2229573"/>
              <a:ext cx="0" cy="5358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  <a:endCxn id="7" idx="0"/>
            </p:cNvCxnSpPr>
            <p:nvPr/>
          </p:nvCxnSpPr>
          <p:spPr>
            <a:xfrm>
              <a:off x="2293841" y="3603594"/>
              <a:ext cx="7620" cy="401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6" idx="0"/>
            </p:cNvCxnSpPr>
            <p:nvPr/>
          </p:nvCxnSpPr>
          <p:spPr>
            <a:xfrm flipH="1">
              <a:off x="2293841" y="4614532"/>
              <a:ext cx="7620" cy="458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16" idx="3"/>
              <a:endCxn id="14" idx="3"/>
            </p:cNvCxnSpPr>
            <p:nvPr/>
          </p:nvCxnSpPr>
          <p:spPr>
            <a:xfrm flipH="1" flipV="1">
              <a:off x="2655791" y="3184494"/>
              <a:ext cx="68118" cy="2003198"/>
            </a:xfrm>
            <a:prstGeom prst="bentConnector3">
              <a:avLst>
                <a:gd name="adj1" fmla="val -128698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1505134" y="1772373"/>
              <a:ext cx="1577414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Output from ball position </a:t>
              </a:r>
              <a:r>
                <a:rPr lang="en-IN" sz="900" dirty="0" err="1" smtClean="0"/>
                <a:t>funtion</a:t>
              </a:r>
              <a:r>
                <a:rPr lang="en-IN" sz="900" dirty="0" smtClean="0"/>
                <a:t>, (</a:t>
              </a:r>
              <a:r>
                <a:rPr lang="en-IN" sz="900" dirty="0" err="1" smtClean="0"/>
                <a:t>xs</a:t>
              </a:r>
              <a:r>
                <a:rPr lang="en-IN" sz="900" dirty="0" smtClean="0"/>
                <a:t> – </a:t>
              </a:r>
              <a:r>
                <a:rPr lang="en-IN" sz="900" dirty="0" err="1" smtClean="0"/>
                <a:t>xp</a:t>
              </a:r>
              <a:r>
                <a:rPr lang="en-IN" sz="900" dirty="0" smtClean="0"/>
                <a:t>), (</a:t>
              </a:r>
              <a:r>
                <a:rPr lang="en-IN" sz="900" dirty="0" err="1" smtClean="0"/>
                <a:t>ys</a:t>
              </a:r>
              <a:r>
                <a:rPr lang="en-IN" sz="900" dirty="0" smtClean="0"/>
                <a:t> – </a:t>
              </a:r>
              <a:r>
                <a:rPr lang="en-IN" sz="900" dirty="0" err="1" smtClean="0"/>
                <a:t>yp</a:t>
              </a:r>
              <a:r>
                <a:rPr lang="en-IN" sz="900" dirty="0" smtClean="0"/>
                <a:t>)</a:t>
              </a:r>
              <a:endParaRPr lang="en-IN" sz="9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81000" y="2965231"/>
              <a:ext cx="914400" cy="4385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Output delta array</a:t>
              </a:r>
              <a:endParaRPr lang="en-IN" sz="900" dirty="0"/>
            </a:p>
          </p:txBody>
        </p:sp>
        <p:cxnSp>
          <p:nvCxnSpPr>
            <p:cNvPr id="53" name="Straight Arrow Connector 52"/>
            <p:cNvCxnSpPr>
              <a:stCxn id="14" idx="1"/>
              <a:endCxn id="88" idx="3"/>
            </p:cNvCxnSpPr>
            <p:nvPr/>
          </p:nvCxnSpPr>
          <p:spPr>
            <a:xfrm flipH="1">
              <a:off x="1295400" y="3184494"/>
              <a:ext cx="63649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-402076" y="182108"/>
              <a:ext cx="2480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Delta function algorithm</a:t>
              </a:r>
              <a:endParaRPr lang="en-IN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445942" y="4492047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yes</a:t>
            </a:r>
            <a:endParaRPr lang="en-IN" sz="1000" dirty="0"/>
          </a:p>
        </p:txBody>
      </p:sp>
      <p:sp>
        <p:nvSpPr>
          <p:cNvPr id="81" name="TextBox 80"/>
          <p:cNvSpPr txBox="1"/>
          <p:nvPr/>
        </p:nvSpPr>
        <p:spPr>
          <a:xfrm>
            <a:off x="4518013" y="3795115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smtClean="0"/>
              <a:t>no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9169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FORCE FLOWCHART</a:t>
            </a:r>
            <a:endParaRPr lang="en-IN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15</a:t>
            </a:fld>
            <a:endParaRPr lang="en-IN"/>
          </a:p>
        </p:txBody>
      </p:sp>
      <p:grpSp>
        <p:nvGrpSpPr>
          <p:cNvPr id="1048" name="Group 1047"/>
          <p:cNvGrpSpPr/>
          <p:nvPr/>
        </p:nvGrpSpPr>
        <p:grpSpPr>
          <a:xfrm>
            <a:off x="1220859" y="834542"/>
            <a:ext cx="6203258" cy="5526410"/>
            <a:chOff x="228730" y="834542"/>
            <a:chExt cx="5872258" cy="5526410"/>
          </a:xfrm>
        </p:grpSpPr>
        <p:sp>
          <p:nvSpPr>
            <p:cNvPr id="1032" name="TextBox 1031"/>
            <p:cNvSpPr txBox="1"/>
            <p:nvPr/>
          </p:nvSpPr>
          <p:spPr>
            <a:xfrm>
              <a:off x="4309500" y="4633989"/>
              <a:ext cx="1847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IN" sz="900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4245056" y="1230553"/>
              <a:ext cx="12954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start</a:t>
              </a:r>
              <a:endParaRPr lang="en-IN" dirty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4533272" y="3276600"/>
              <a:ext cx="723900" cy="8382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j&lt;  </a:t>
              </a:r>
              <a:r>
                <a:rPr lang="en-IN" sz="900" dirty="0" err="1" smtClean="0"/>
                <a:t>nb</a:t>
              </a:r>
              <a:endParaRPr lang="en-IN" sz="900" dirty="0"/>
            </a:p>
          </p:txBody>
        </p:sp>
        <p:cxnSp>
          <p:nvCxnSpPr>
            <p:cNvPr id="9" name="Straight Arrow Connector 8"/>
            <p:cNvCxnSpPr>
              <a:stCxn id="3" idx="4"/>
              <a:endCxn id="75" idx="0"/>
            </p:cNvCxnSpPr>
            <p:nvPr/>
          </p:nvCxnSpPr>
          <p:spPr>
            <a:xfrm>
              <a:off x="4892756" y="1687753"/>
              <a:ext cx="0" cy="2934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2"/>
            </p:cNvCxnSpPr>
            <p:nvPr/>
          </p:nvCxnSpPr>
          <p:spPr>
            <a:xfrm>
              <a:off x="4895222" y="4114800"/>
              <a:ext cx="7620" cy="401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1" idx="2"/>
              <a:endCxn id="48" idx="0"/>
            </p:cNvCxnSpPr>
            <p:nvPr/>
          </p:nvCxnSpPr>
          <p:spPr>
            <a:xfrm>
              <a:off x="4892755" y="5840027"/>
              <a:ext cx="1" cy="2923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48" idx="3"/>
              <a:endCxn id="14" idx="3"/>
            </p:cNvCxnSpPr>
            <p:nvPr/>
          </p:nvCxnSpPr>
          <p:spPr>
            <a:xfrm flipH="1" flipV="1">
              <a:off x="5257172" y="3695700"/>
              <a:ext cx="65652" cy="2550952"/>
            </a:xfrm>
            <a:prstGeom prst="bentConnector3">
              <a:avLst>
                <a:gd name="adj1" fmla="val -201144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4104049" y="1981200"/>
              <a:ext cx="1577414" cy="45720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Output from ball position </a:t>
              </a:r>
              <a:r>
                <a:rPr lang="en-IN" sz="900" dirty="0" err="1" smtClean="0"/>
                <a:t>funtion</a:t>
              </a:r>
              <a:endParaRPr lang="en-IN" sz="900" dirty="0"/>
            </a:p>
          </p:txBody>
        </p:sp>
        <p:cxnSp>
          <p:nvCxnSpPr>
            <p:cNvPr id="53" name="Straight Arrow Connector 52"/>
            <p:cNvCxnSpPr>
              <a:stCxn id="14" idx="1"/>
              <a:endCxn id="111" idx="3"/>
            </p:cNvCxnSpPr>
            <p:nvPr/>
          </p:nvCxnSpPr>
          <p:spPr>
            <a:xfrm rot="10800000">
              <a:off x="3896782" y="3371850"/>
              <a:ext cx="636491" cy="3238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513661" y="834542"/>
              <a:ext cx="2428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Bearing Force algorithm</a:t>
              </a:r>
              <a:endParaRPr lang="en-IN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35556" y="2687533"/>
              <a:ext cx="914400" cy="4385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Output from delta function</a:t>
              </a:r>
              <a:endParaRPr lang="en-IN" sz="900" dirty="0"/>
            </a:p>
          </p:txBody>
        </p:sp>
        <p:cxnSp>
          <p:nvCxnSpPr>
            <p:cNvPr id="18" name="Straight Arrow Connector 17"/>
            <p:cNvCxnSpPr>
              <a:stCxn id="75" idx="2"/>
              <a:endCxn id="37" idx="0"/>
            </p:cNvCxnSpPr>
            <p:nvPr/>
          </p:nvCxnSpPr>
          <p:spPr>
            <a:xfrm>
              <a:off x="4892756" y="2438400"/>
              <a:ext cx="0" cy="2491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684523" y="4516138"/>
                  <a:ext cx="2416465" cy="609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9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9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9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=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900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sz="9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func>
                                <m:funcPr>
                                  <m:ctrlPr>
                                    <a:rPr lang="en-IN" sz="9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9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oMath>
                    </m:oMathPara>
                  </a14:m>
                  <a:endParaRPr lang="en-US" sz="9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523" y="4516138"/>
                  <a:ext cx="2416465" cy="6096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/>
            <p:cNvSpPr/>
            <p:nvPr/>
          </p:nvSpPr>
          <p:spPr>
            <a:xfrm>
              <a:off x="4462688" y="6132352"/>
              <a:ext cx="860136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j = j +1 </a:t>
              </a:r>
              <a:endParaRPr lang="en-IN" sz="9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3684522" y="5230427"/>
                  <a:ext cx="2416465" cy="609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9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9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9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=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900" i="1"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IN" sz="900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/>
                                <m:sup>
                                  <m:r>
                                    <a:rPr lang="en-US" sz="9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  <m:e>
                              <m:func>
                                <m:funcPr>
                                  <m:ctrlPr>
                                    <a:rPr lang="en-IN" sz="9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9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oMath>
                    </m:oMathPara>
                  </a14:m>
                  <a:endParaRPr lang="en-US" sz="9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522" y="5230427"/>
                  <a:ext cx="2416465" cy="60960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7" idx="2"/>
              <a:endCxn id="14" idx="0"/>
            </p:cNvCxnSpPr>
            <p:nvPr/>
          </p:nvCxnSpPr>
          <p:spPr>
            <a:xfrm>
              <a:off x="4892756" y="3126058"/>
              <a:ext cx="2466" cy="150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7" idx="2"/>
              <a:endCxn id="51" idx="0"/>
            </p:cNvCxnSpPr>
            <p:nvPr/>
          </p:nvCxnSpPr>
          <p:spPr>
            <a:xfrm flipH="1">
              <a:off x="4892755" y="5125738"/>
              <a:ext cx="1" cy="1046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Diamond 68"/>
                <p:cNvSpPr/>
                <p:nvPr/>
              </p:nvSpPr>
              <p:spPr>
                <a:xfrm>
                  <a:off x="296847" y="4804473"/>
                  <a:ext cx="723900" cy="83820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900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900" i="1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IN" sz="900" dirty="0" smtClean="0"/>
                    <a:t> &gt; 0</a:t>
                  </a:r>
                  <a:endParaRPr lang="en-IN" sz="900" dirty="0"/>
                </a:p>
              </p:txBody>
            </p:sp>
          </mc:Choice>
          <mc:Fallback xmlns="">
            <p:sp>
              <p:nvSpPr>
                <p:cNvPr id="69" name="Diamond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47" y="4804473"/>
                  <a:ext cx="723900" cy="838200"/>
                </a:xfrm>
                <a:prstGeom prst="diamond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2346942" y="5091706"/>
                  <a:ext cx="860136" cy="2286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900" i="1">
                                <a:latin typeface="Cambria Math"/>
                                <a:ea typeface="Cambria Math"/>
                              </a:rPr>
                              <m:t>𝛾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IN" sz="900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942" y="5091706"/>
                  <a:ext cx="860136" cy="2286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/>
            <p:cNvCxnSpPr>
              <a:stCxn id="14" idx="2"/>
              <a:endCxn id="69" idx="0"/>
            </p:cNvCxnSpPr>
            <p:nvPr/>
          </p:nvCxnSpPr>
          <p:spPr>
            <a:xfrm rot="5400000">
              <a:off x="2432174" y="2341424"/>
              <a:ext cx="689673" cy="4236425"/>
            </a:xfrm>
            <a:prstGeom prst="bentConnector3">
              <a:avLst>
                <a:gd name="adj1" fmla="val 25543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1295400" y="5109273"/>
              <a:ext cx="860136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1</a:t>
              </a:r>
              <a:endParaRPr lang="en-IN" sz="9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28730" y="5945130"/>
              <a:ext cx="860136" cy="228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0</a:t>
              </a:r>
              <a:endParaRPr lang="en-IN" sz="900" dirty="0"/>
            </a:p>
          </p:txBody>
        </p:sp>
        <p:cxnSp>
          <p:nvCxnSpPr>
            <p:cNvPr id="90" name="Elbow Connector 89"/>
            <p:cNvCxnSpPr>
              <a:stCxn id="84" idx="3"/>
              <a:endCxn id="72" idx="2"/>
            </p:cNvCxnSpPr>
            <p:nvPr/>
          </p:nvCxnSpPr>
          <p:spPr>
            <a:xfrm flipV="1">
              <a:off x="1088866" y="5320306"/>
              <a:ext cx="1688144" cy="73912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9" idx="2"/>
              <a:endCxn id="84" idx="0"/>
            </p:cNvCxnSpPr>
            <p:nvPr/>
          </p:nvCxnSpPr>
          <p:spPr>
            <a:xfrm>
              <a:off x="658797" y="5642673"/>
              <a:ext cx="1" cy="30245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9" idx="3"/>
              <a:endCxn id="83" idx="1"/>
            </p:cNvCxnSpPr>
            <p:nvPr/>
          </p:nvCxnSpPr>
          <p:spPr>
            <a:xfrm>
              <a:off x="1020747" y="5223573"/>
              <a:ext cx="2746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/>
            <p:cNvCxnSpPr>
              <a:stCxn id="83" idx="3"/>
              <a:endCxn id="72" idx="1"/>
            </p:cNvCxnSpPr>
            <p:nvPr/>
          </p:nvCxnSpPr>
          <p:spPr>
            <a:xfrm flipV="1">
              <a:off x="2155536" y="5206006"/>
              <a:ext cx="191406" cy="175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Elbow Connector 1026"/>
            <p:cNvCxnSpPr>
              <a:stCxn id="72" idx="3"/>
              <a:endCxn id="47" idx="1"/>
            </p:cNvCxnSpPr>
            <p:nvPr/>
          </p:nvCxnSpPr>
          <p:spPr>
            <a:xfrm flipV="1">
              <a:off x="3207078" y="4820938"/>
              <a:ext cx="477445" cy="38506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2" idx="3"/>
              <a:endCxn id="51" idx="1"/>
            </p:cNvCxnSpPr>
            <p:nvPr/>
          </p:nvCxnSpPr>
          <p:spPr>
            <a:xfrm>
              <a:off x="3207078" y="5206006"/>
              <a:ext cx="477444" cy="32922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480316" y="2743200"/>
                  <a:ext cx="2416465" cy="125730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  <a:ea typeface="Cambria Math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sz="90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900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/>
                                <a:ea typeface="Cambria Math"/>
                              </a:rPr>
                              <m:t>𝑛𝑏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900" i="1" dirty="0">
                    <a:latin typeface="Cambria Math"/>
                  </a:endParaRPr>
                </a:p>
                <a:p>
                  <a:pPr algn="ctr"/>
                  <a:endParaRPr lang="en-US" sz="90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IN" sz="9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9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900" i="1">
                            <a:latin typeface="Cambria Math"/>
                            <a:ea typeface="Cambria Math"/>
                          </a:rPr>
                          <m:t>×</m:t>
                        </m:r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900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i="1">
                                <a:latin typeface="Cambria Math"/>
                                <a:ea typeface="Cambria Math"/>
                              </a:rPr>
                              <m:t>𝑛𝑏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900" i="1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900" i="1" dirty="0">
                    <a:latin typeface="Cambria Math"/>
                  </a:endParaRPr>
                </a:p>
                <a:p>
                  <a:endParaRPr lang="en-US" sz="9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316" y="2743200"/>
                  <a:ext cx="2416465" cy="125730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8571" b="-371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296847" y="3257550"/>
              <a:ext cx="860136" cy="2286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t = t + 1</a:t>
              </a:r>
              <a:endParaRPr lang="en-IN" sz="900" dirty="0"/>
            </a:p>
          </p:txBody>
        </p:sp>
        <p:cxnSp>
          <p:nvCxnSpPr>
            <p:cNvPr id="1041" name="Straight Arrow Connector 1040"/>
            <p:cNvCxnSpPr>
              <a:stCxn id="111" idx="1"/>
              <a:endCxn id="116" idx="3"/>
            </p:cNvCxnSpPr>
            <p:nvPr/>
          </p:nvCxnSpPr>
          <p:spPr>
            <a:xfrm flipH="1">
              <a:off x="1156983" y="3371850"/>
              <a:ext cx="32333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993768" y="4078072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 smtClean="0"/>
                <a:t>yes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43370" y="3754279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 smtClean="0"/>
                <a:t>no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79979" y="4848065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 smtClean="0"/>
                <a:t>yes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7109" y="5626099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 smtClean="0"/>
                <a:t>no</a:t>
              </a:r>
              <a:endParaRPr lang="en-IN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55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FORCE FLOWCHART</a:t>
            </a:r>
            <a:endParaRPr lang="en-IN" b="1" u="sn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16</a:t>
            </a:fld>
            <a:endParaRPr lang="en-IN"/>
          </a:p>
        </p:txBody>
      </p:sp>
      <p:grpSp>
        <p:nvGrpSpPr>
          <p:cNvPr id="49" name="Group 48"/>
          <p:cNvGrpSpPr/>
          <p:nvPr/>
        </p:nvGrpSpPr>
        <p:grpSpPr>
          <a:xfrm>
            <a:off x="304800" y="838200"/>
            <a:ext cx="8458200" cy="5124937"/>
            <a:chOff x="304800" y="838200"/>
            <a:chExt cx="8458200" cy="5124937"/>
          </a:xfrm>
        </p:grpSpPr>
        <p:sp>
          <p:nvSpPr>
            <p:cNvPr id="116" name="Rectangle 115"/>
            <p:cNvSpPr/>
            <p:nvPr/>
          </p:nvSpPr>
          <p:spPr>
            <a:xfrm>
              <a:off x="1986981" y="3264020"/>
              <a:ext cx="908619" cy="2286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900" dirty="0" smtClean="0"/>
                <a:t>t = t + 1</a:t>
              </a:r>
              <a:endParaRPr lang="en-IN" sz="900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04800" y="838200"/>
              <a:ext cx="8458200" cy="5124937"/>
              <a:chOff x="304800" y="838200"/>
              <a:chExt cx="8458200" cy="5124937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5463572" y="838200"/>
                <a:ext cx="1368417" cy="457200"/>
              </a:xfrm>
              <a:prstGeom prst="ellips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start</a:t>
                </a:r>
                <a:endParaRPr lang="en-IN" dirty="0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304800" y="1295400"/>
                <a:ext cx="8458200" cy="4667737"/>
                <a:chOff x="304800" y="1295400"/>
                <a:chExt cx="8458200" cy="4667737"/>
              </a:xfrm>
            </p:grpSpPr>
            <p:sp>
              <p:nvSpPr>
                <p:cNvPr id="1032" name="TextBox 1031"/>
                <p:cNvSpPr txBox="1"/>
                <p:nvPr/>
              </p:nvSpPr>
              <p:spPr>
                <a:xfrm>
                  <a:off x="5531649" y="4633989"/>
                  <a:ext cx="195144" cy="230832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en-IN" sz="900" dirty="0"/>
                </a:p>
              </p:txBody>
            </p:sp>
            <p:sp>
              <p:nvSpPr>
                <p:cNvPr id="14" name="Diamond 13"/>
                <p:cNvSpPr/>
                <p:nvPr/>
              </p:nvSpPr>
              <p:spPr>
                <a:xfrm>
                  <a:off x="5768034" y="3276600"/>
                  <a:ext cx="764704" cy="838200"/>
                </a:xfrm>
                <a:prstGeom prst="diamond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900" dirty="0"/>
                    <a:t>j</a:t>
                  </a:r>
                  <a:r>
                    <a:rPr lang="en-IN" sz="900" dirty="0" smtClean="0"/>
                    <a:t> &lt;  </a:t>
                  </a:r>
                  <a:r>
                    <a:rPr lang="en-IN" sz="900" dirty="0"/>
                    <a:t>Z</a:t>
                  </a:r>
                  <a:endParaRPr lang="en-IN" sz="900" dirty="0"/>
                </a:p>
              </p:txBody>
            </p:sp>
            <p:cxnSp>
              <p:nvCxnSpPr>
                <p:cNvPr id="9" name="Straight Arrow Connector 8"/>
                <p:cNvCxnSpPr>
                  <a:stCxn id="59" idx="2"/>
                  <a:endCxn id="75" idx="0"/>
                </p:cNvCxnSpPr>
                <p:nvPr/>
              </p:nvCxnSpPr>
              <p:spPr>
                <a:xfrm flipH="1">
                  <a:off x="6147779" y="2362200"/>
                  <a:ext cx="1040" cy="2286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Elbow Connector 26"/>
                <p:cNvCxnSpPr>
                  <a:stCxn id="48" idx="3"/>
                  <a:endCxn id="14" idx="3"/>
                </p:cNvCxnSpPr>
                <p:nvPr/>
              </p:nvCxnSpPr>
              <p:spPr>
                <a:xfrm flipH="1" flipV="1">
                  <a:off x="6532738" y="3695700"/>
                  <a:ext cx="2230262" cy="1510111"/>
                </a:xfrm>
                <a:prstGeom prst="bentConnector3">
                  <a:avLst>
                    <a:gd name="adj1" fmla="val -10250"/>
                  </a:avLst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5" name="Rectangle 74"/>
                <p:cNvSpPr/>
                <p:nvPr/>
              </p:nvSpPr>
              <p:spPr>
                <a:xfrm>
                  <a:off x="5314615" y="2590800"/>
                  <a:ext cx="1666328" cy="457200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900" dirty="0" smtClean="0"/>
                    <a:t>Output from ball position </a:t>
                  </a:r>
                  <a:r>
                    <a:rPr lang="en-IN" sz="900" dirty="0" smtClean="0"/>
                    <a:t>at time = t</a:t>
                  </a:r>
                  <a:endParaRPr lang="en-IN" sz="900" dirty="0"/>
                </a:p>
              </p:txBody>
            </p:sp>
            <p:cxnSp>
              <p:nvCxnSpPr>
                <p:cNvPr id="53" name="Straight Arrow Connector 52"/>
                <p:cNvCxnSpPr>
                  <a:stCxn id="14" idx="1"/>
                  <a:endCxn id="111" idx="3"/>
                </p:cNvCxnSpPr>
                <p:nvPr/>
              </p:nvCxnSpPr>
              <p:spPr>
                <a:xfrm rot="10800000">
                  <a:off x="4696042" y="3371850"/>
                  <a:ext cx="1071993" cy="323850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75" idx="2"/>
                  <a:endCxn id="14" idx="0"/>
                </p:cNvCxnSpPr>
                <p:nvPr/>
              </p:nvCxnSpPr>
              <p:spPr>
                <a:xfrm>
                  <a:off x="6147779" y="3048000"/>
                  <a:ext cx="2607" cy="2286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871444" y="4516138"/>
                      <a:ext cx="2552673" cy="609600"/>
                    </a:xfrm>
                    <a:prstGeom prst="rect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9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=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I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  <m:e>
                                  <m:func>
                                    <m:func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90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I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mr>
                            </m:m>
                          </m:oMath>
                        </m:oMathPara>
                      </a14:m>
                      <a:endParaRPr lang="en-US" sz="900" i="1" dirty="0">
                        <a:latin typeface="Cambria Math"/>
                      </a:endParaRPr>
                    </a:p>
                  </p:txBody>
                </p:sp>
              </mc:Choice>
              <mc:Fallback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1444" y="4516138"/>
                      <a:ext cx="2552673" cy="609600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  <a:ln w="158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Rectangle 47"/>
                <p:cNvSpPr/>
                <p:nvPr/>
              </p:nvSpPr>
              <p:spPr>
                <a:xfrm>
                  <a:off x="7854381" y="5091511"/>
                  <a:ext cx="908619" cy="228600"/>
                </a:xfrm>
                <a:prstGeom prst="rect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900" dirty="0" smtClean="0"/>
                    <a:t>j = j +1 </a:t>
                  </a:r>
                  <a:endParaRPr lang="en-IN" sz="900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4871443" y="5230427"/>
                      <a:ext cx="2552673" cy="609600"/>
                    </a:xfrm>
                    <a:prstGeom prst="rect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9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=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I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b/>
                                    <m:sup>
                                      <m:r>
                                        <a:rPr lang="en-US" sz="9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  <m:e>
                                  <m:func>
                                    <m:funcPr>
                                      <m:ctrlPr>
                                        <a:rPr lang="en-IN" sz="9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900" b="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IN" sz="9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9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mr>
                            </m:m>
                          </m:oMath>
                        </m:oMathPara>
                      </a14:m>
                      <a:endParaRPr lang="en-US" sz="900" i="1" dirty="0">
                        <a:latin typeface="Cambria Math"/>
                      </a:endParaRPr>
                    </a:p>
                  </p:txBody>
                </p:sp>
              </mc:Choice>
              <mc:Fallback>
                <p:sp>
                  <p:nvSpPr>
                    <p:cNvPr id="51" name="Rectangl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71443" y="5230427"/>
                      <a:ext cx="2552673" cy="60960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 w="158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Diamond 68"/>
                    <p:cNvSpPr/>
                    <p:nvPr/>
                  </p:nvSpPr>
                  <p:spPr>
                    <a:xfrm>
                      <a:off x="3252232" y="4786711"/>
                      <a:ext cx="764704" cy="838200"/>
                    </a:xfrm>
                    <a:prstGeom prst="diamond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IN" sz="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latin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9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a14:m>
                      <a:r>
                        <a:rPr lang="en-IN" sz="900" dirty="0" smtClean="0"/>
                        <a:t> &gt; 0</a:t>
                      </a:r>
                      <a:endParaRPr lang="en-IN" sz="900" dirty="0"/>
                    </a:p>
                  </p:txBody>
                </p:sp>
              </mc:Choice>
              <mc:Fallback>
                <p:sp>
                  <p:nvSpPr>
                    <p:cNvPr id="69" name="Diamond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2232" y="4786711"/>
                      <a:ext cx="764704" cy="838200"/>
                    </a:xfrm>
                    <a:prstGeom prst="diamond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 w="158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Elbow Connector 63"/>
                <p:cNvCxnSpPr>
                  <a:stCxn id="14" idx="2"/>
                  <a:endCxn id="55" idx="0"/>
                </p:cNvCxnSpPr>
                <p:nvPr/>
              </p:nvCxnSpPr>
              <p:spPr>
                <a:xfrm rot="5400000">
                  <a:off x="3439244" y="2188590"/>
                  <a:ext cx="784932" cy="4637353"/>
                </a:xfrm>
                <a:prstGeom prst="bentConnector3">
                  <a:avLst>
                    <a:gd name="adj1" fmla="val 50000"/>
                  </a:avLst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Elbow Connector 1026"/>
                <p:cNvCxnSpPr>
                  <a:stCxn id="69" idx="3"/>
                  <a:endCxn id="47" idx="1"/>
                </p:cNvCxnSpPr>
                <p:nvPr/>
              </p:nvCxnSpPr>
              <p:spPr>
                <a:xfrm flipV="1">
                  <a:off x="4016936" y="4820938"/>
                  <a:ext cx="854508" cy="384873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Elbow Connector 104"/>
                <p:cNvCxnSpPr>
                  <a:stCxn id="69" idx="3"/>
                  <a:endCxn id="51" idx="1"/>
                </p:cNvCxnSpPr>
                <p:nvPr/>
              </p:nvCxnSpPr>
              <p:spPr>
                <a:xfrm>
                  <a:off x="4016936" y="5205811"/>
                  <a:ext cx="854507" cy="329416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3505200" y="2743200"/>
                      <a:ext cx="1190841" cy="1257300"/>
                    </a:xfrm>
                    <a:prstGeom prst="rect">
                      <a:avLst/>
                    </a:prstGeom>
                    <a:no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9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ctrlPr>
                                  <a:rPr lang="en-US" sz="9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9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 sz="900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900" b="0" i="1" smtClean="0">
                                    <a:latin typeface="Cambria Math"/>
                                    <a:ea typeface="Cambria Math"/>
                                  </a:rPr>
                                  <m:t>𝑍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900" i="1" dirty="0">
                        <a:latin typeface="Cambria Math"/>
                      </a:endParaRPr>
                    </a:p>
                    <a:p>
                      <a:pPr algn="ctr"/>
                      <a:endParaRPr lang="en-US" sz="900" i="1" dirty="0" smtClean="0">
                        <a:latin typeface="Cambria Math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ctrlPr>
                                  <a:rPr lang="en-US" sz="900" i="1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900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 sz="900" i="1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900" b="0" i="1" smtClean="0">
                                    <a:latin typeface="Cambria Math"/>
                                    <a:ea typeface="Cambria Math"/>
                                  </a:rPr>
                                  <m:t>𝑍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nary>
                          </m:oMath>
                        </m:oMathPara>
                      </a14:m>
                      <a:endParaRPr lang="en-US" sz="900" i="1" dirty="0">
                        <a:latin typeface="Cambria Math"/>
                      </a:endParaRPr>
                    </a:p>
                    <a:p>
                      <a:endParaRPr lang="en-US" sz="900" i="1" dirty="0">
                        <a:latin typeface="Cambria Math"/>
                      </a:endParaRPr>
                    </a:p>
                  </p:txBody>
                </p:sp>
              </mc:Choice>
              <mc:Fallback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5200" y="2743200"/>
                      <a:ext cx="1190841" cy="125730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29665" r="-40909" b="-37321"/>
                      </a:stretch>
                    </a:blipFill>
                    <a:ln w="158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41" name="Straight Arrow Connector 1040"/>
                <p:cNvCxnSpPr>
                  <a:stCxn id="111" idx="1"/>
                  <a:endCxn id="116" idx="3"/>
                </p:cNvCxnSpPr>
                <p:nvPr/>
              </p:nvCxnSpPr>
              <p:spPr>
                <a:xfrm flipH="1">
                  <a:off x="2895600" y="3371850"/>
                  <a:ext cx="609600" cy="647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TextBox 122"/>
                <p:cNvSpPr txBox="1"/>
                <p:nvPr/>
              </p:nvSpPr>
              <p:spPr>
                <a:xfrm>
                  <a:off x="6254487" y="4078072"/>
                  <a:ext cx="376265" cy="246221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000" dirty="0" smtClean="0"/>
                    <a:t>yes</a:t>
                  </a:r>
                  <a:endParaRPr lang="en-IN" sz="1000" dirty="0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356154" y="3754279"/>
                  <a:ext cx="337317" cy="246221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000" dirty="0" smtClean="0"/>
                    <a:t>no</a:t>
                  </a:r>
                  <a:endParaRPr lang="en-IN" sz="10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016936" y="4996501"/>
                  <a:ext cx="376265" cy="246221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000" dirty="0" smtClean="0"/>
                    <a:t>yes</a:t>
                  </a:r>
                  <a:endParaRPr lang="en-IN" sz="1000" dirty="0"/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252232" y="5716916"/>
                  <a:ext cx="337317" cy="246221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000" dirty="0" smtClean="0"/>
                    <a:t>no</a:t>
                  </a:r>
                  <a:endParaRPr lang="en-IN" sz="1000" dirty="0"/>
                </a:p>
              </p:txBody>
            </p:sp>
            <p:cxnSp>
              <p:nvCxnSpPr>
                <p:cNvPr id="13" name="Elbow Connector 12"/>
                <p:cNvCxnSpPr>
                  <a:stCxn id="47" idx="3"/>
                  <a:endCxn id="48" idx="1"/>
                </p:cNvCxnSpPr>
                <p:nvPr/>
              </p:nvCxnSpPr>
              <p:spPr>
                <a:xfrm>
                  <a:off x="7424117" y="4820938"/>
                  <a:ext cx="430264" cy="384873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Elbow Connector 16"/>
                <p:cNvCxnSpPr>
                  <a:stCxn id="51" idx="3"/>
                  <a:endCxn id="48" idx="1"/>
                </p:cNvCxnSpPr>
                <p:nvPr/>
              </p:nvCxnSpPr>
              <p:spPr>
                <a:xfrm flipV="1">
                  <a:off x="7424116" y="5205811"/>
                  <a:ext cx="430265" cy="329416"/>
                </a:xfrm>
                <a:prstGeom prst="bentConnector3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Elbow Connector 21"/>
                <p:cNvCxnSpPr>
                  <a:stCxn id="69" idx="2"/>
                  <a:endCxn id="48" idx="2"/>
                </p:cNvCxnSpPr>
                <p:nvPr/>
              </p:nvCxnSpPr>
              <p:spPr>
                <a:xfrm rot="5400000" flipH="1" flipV="1">
                  <a:off x="5819237" y="3135457"/>
                  <a:ext cx="304800" cy="4674107"/>
                </a:xfrm>
                <a:prstGeom prst="bentConnector3">
                  <a:avLst>
                    <a:gd name="adj1" fmla="val -187501"/>
                  </a:avLst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304800" y="4899732"/>
                      <a:ext cx="2416465" cy="609600"/>
                    </a:xfrm>
                    <a:prstGeom prst="rect">
                      <a:avLst/>
                    </a:prstGeom>
                    <a:ln w="158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sz="90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90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9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IN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sz="900" i="1">
                                <a:latin typeface="Cambria Math"/>
                              </a:rPr>
                              <m:t>+(</m:t>
                            </m:r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900" i="1">
                                <a:latin typeface="Cambria Math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IN" sz="900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900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90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IN" sz="9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func>
                          </m:oMath>
                        </m:oMathPara>
                      </a14:m>
                      <a:endParaRPr lang="en-US" sz="900" i="1" dirty="0">
                        <a:latin typeface="Cambria Math"/>
                      </a:endParaRPr>
                    </a:p>
                  </p:txBody>
                </p:sp>
              </mc:Choice>
              <mc:Fallback>
                <p:sp>
                  <p:nvSpPr>
                    <p:cNvPr id="55" name="Rectangle 5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800" y="4899732"/>
                      <a:ext cx="2416465" cy="60960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1587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9" name="Diamond 58"/>
                <p:cNvSpPr/>
                <p:nvPr/>
              </p:nvSpPr>
              <p:spPr>
                <a:xfrm>
                  <a:off x="5702300" y="1524000"/>
                  <a:ext cx="893037" cy="838200"/>
                </a:xfrm>
                <a:prstGeom prst="diamond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00" dirty="0"/>
                    <a:t>t</a:t>
                  </a:r>
                  <a:r>
                    <a:rPr lang="en-IN" sz="1000" dirty="0" smtClean="0"/>
                    <a:t> &lt; time</a:t>
                  </a:r>
                  <a:endParaRPr lang="en-IN" sz="1000" dirty="0"/>
                </a:p>
              </p:txBody>
            </p:sp>
            <p:cxnSp>
              <p:nvCxnSpPr>
                <p:cNvPr id="31" name="Straight Arrow Connector 30"/>
                <p:cNvCxnSpPr>
                  <a:stCxn id="3" idx="4"/>
                  <a:endCxn id="59" idx="0"/>
                </p:cNvCxnSpPr>
                <p:nvPr/>
              </p:nvCxnSpPr>
              <p:spPr>
                <a:xfrm>
                  <a:off x="6147781" y="1295400"/>
                  <a:ext cx="1038" cy="22860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Elbow Connector 37"/>
                <p:cNvCxnSpPr>
                  <a:stCxn id="116" idx="0"/>
                </p:cNvCxnSpPr>
                <p:nvPr/>
              </p:nvCxnSpPr>
              <p:spPr>
                <a:xfrm rot="5400000" flipH="1" flipV="1">
                  <a:off x="3417685" y="966706"/>
                  <a:ext cx="1320920" cy="3273709"/>
                </a:xfrm>
                <a:prstGeom prst="bentConnector2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55" idx="3"/>
                  <a:endCxn id="69" idx="1"/>
                </p:cNvCxnSpPr>
                <p:nvPr/>
              </p:nvCxnSpPr>
              <p:spPr>
                <a:xfrm>
                  <a:off x="2721265" y="5204532"/>
                  <a:ext cx="530967" cy="1279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6096000" y="2286000"/>
                  <a:ext cx="376265" cy="246221"/>
                </a:xfrm>
                <a:prstGeom prst="rect">
                  <a:avLst/>
                </a:prstGeom>
                <a:noFill/>
                <a:ln w="158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1000" dirty="0" smtClean="0"/>
                    <a:t>yes</a:t>
                  </a:r>
                  <a:endParaRPr lang="en-IN" sz="1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809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265" y="152400"/>
            <a:ext cx="6423471" cy="838200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CHARACTERISTICS</a:t>
            </a:r>
            <a:endParaRPr lang="en-IN" b="1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08" y="1205404"/>
            <a:ext cx="7525537" cy="474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EQUATION OF MOTION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8939"/>
            <a:ext cx="8229600" cy="4978559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IN" sz="1600" b="1" dirty="0" smtClean="0"/>
              <a:t>PEDESTAL:</a:t>
            </a:r>
          </a:p>
          <a:p>
            <a:pPr marL="0" indent="0" algn="just">
              <a:buNone/>
            </a:pPr>
            <a:r>
              <a:rPr lang="en-IN" sz="1600" b="1" u="sng" dirty="0"/>
              <a:t>Y – Direction </a:t>
            </a:r>
            <a:r>
              <a:rPr lang="en-IN" sz="1600" b="1" dirty="0" smtClean="0"/>
              <a:t>:					</a:t>
            </a:r>
            <a:r>
              <a:rPr lang="en-IN" sz="1600" b="1" u="sng" dirty="0"/>
              <a:t> X</a:t>
            </a:r>
            <a:r>
              <a:rPr lang="en-IN" sz="1600" b="1" u="sng" dirty="0" smtClean="0"/>
              <a:t> </a:t>
            </a:r>
            <a:r>
              <a:rPr lang="en-IN" sz="1600" b="1" u="sng" dirty="0"/>
              <a:t>– </a:t>
            </a:r>
            <a:r>
              <a:rPr lang="en-IN" sz="1600" b="1" u="sng" dirty="0" smtClean="0"/>
              <a:t>Direction</a:t>
            </a:r>
            <a:r>
              <a:rPr lang="en-IN" sz="1600" b="1" dirty="0" smtClean="0"/>
              <a:t>:</a:t>
            </a:r>
          </a:p>
          <a:p>
            <a:pPr marL="0" indent="0" algn="just">
              <a:buNone/>
            </a:pPr>
            <a:endParaRPr lang="en-IN" sz="1600" b="1" dirty="0" smtClean="0"/>
          </a:p>
          <a:p>
            <a:pPr marL="0" indent="0" algn="just">
              <a:lnSpc>
                <a:spcPct val="170000"/>
              </a:lnSpc>
              <a:buNone/>
            </a:pPr>
            <a:endParaRPr lang="en-IN" sz="4000" b="1" dirty="0" smtClean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														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3</a:t>
            </a:fld>
            <a:endParaRPr lang="en-IN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V="1">
            <a:off x="2286000" y="1994702"/>
            <a:ext cx="0" cy="611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762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3400" y="1703404"/>
            <a:ext cx="4027750" cy="2563796"/>
            <a:chOff x="533400" y="1994702"/>
            <a:chExt cx="4027750" cy="2563796"/>
          </a:xfrm>
        </p:grpSpPr>
        <p:sp>
          <p:nvSpPr>
            <p:cNvPr id="4" name="Rectangle 3"/>
            <p:cNvSpPr/>
            <p:nvPr/>
          </p:nvSpPr>
          <p:spPr>
            <a:xfrm>
              <a:off x="533400" y="2897820"/>
              <a:ext cx="3505200" cy="5241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Pedestal</a:t>
              </a:r>
              <a:endParaRPr lang="en-IN" dirty="0"/>
            </a:p>
          </p:txBody>
        </p:sp>
        <p:cxnSp>
          <p:nvCxnSpPr>
            <p:cNvPr id="1025" name="Straight Arrow Connector 1024"/>
            <p:cNvCxnSpPr/>
            <p:nvPr/>
          </p:nvCxnSpPr>
          <p:spPr>
            <a:xfrm flipV="1">
              <a:off x="4267200" y="3048000"/>
              <a:ext cx="0" cy="3739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8" name="Straight Arrow Connector 1027"/>
            <p:cNvCxnSpPr>
              <a:endCxn id="5" idx="0"/>
            </p:cNvCxnSpPr>
            <p:nvPr/>
          </p:nvCxnSpPr>
          <p:spPr>
            <a:xfrm flipH="1">
              <a:off x="831430" y="3399040"/>
              <a:ext cx="22936" cy="8587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371600" y="3421972"/>
              <a:ext cx="0" cy="845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2057400" y="3421972"/>
              <a:ext cx="0" cy="845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667000" y="3421972"/>
              <a:ext cx="0" cy="845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429000" y="3421972"/>
              <a:ext cx="0" cy="845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3886200" y="3421972"/>
              <a:ext cx="0" cy="845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048000" y="2286000"/>
              <a:ext cx="0" cy="611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1524000" y="2286000"/>
              <a:ext cx="0" cy="611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2286000" y="2286000"/>
              <a:ext cx="0" cy="611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45454" y="4257770"/>
                  <a:ext cx="571951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54" y="4257770"/>
                  <a:ext cx="571951" cy="2912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113327" y="4258322"/>
                  <a:ext cx="534505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327" y="4258322"/>
                  <a:ext cx="534505" cy="29129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177468" y="4258322"/>
                  <a:ext cx="525528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468" y="4258322"/>
                  <a:ext cx="525528" cy="2912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805868" y="4249444"/>
                  <a:ext cx="516295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868" y="4249444"/>
                  <a:ext cx="516295" cy="29129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684234" y="4267200"/>
                  <a:ext cx="419271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4234" y="4267200"/>
                  <a:ext cx="419271" cy="291298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09576" y="4267200"/>
                  <a:ext cx="517834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/>
                          </a:rPr>
                          <m:t>𝑔</m:t>
                        </m:r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76" y="4267200"/>
                  <a:ext cx="517834" cy="29129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263590" y="2013010"/>
                  <a:ext cx="5165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590" y="2013010"/>
                  <a:ext cx="516552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837156" y="1994702"/>
                  <a:ext cx="4983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156" y="1994702"/>
                  <a:ext cx="498342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111230" y="1998956"/>
                  <a:ext cx="354520" cy="2916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230" y="1998956"/>
                  <a:ext cx="354520" cy="29161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189895" y="3124200"/>
                  <a:ext cx="371255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9895" y="3124200"/>
                  <a:ext cx="371255" cy="29129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9418" y="4680466"/>
                <a:ext cx="4495800" cy="540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𝑔</m:t>
                    </m:r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14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4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IN" sz="1400" dirty="0"/>
              </a:p>
              <a:p>
                <a:r>
                  <a:rPr lang="en-IN" sz="1400" dirty="0" smtClean="0"/>
                  <a:t> </a:t>
                </a:r>
                <a:endParaRPr lang="en-IN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8" y="4680466"/>
                <a:ext cx="4495800" cy="54021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9418" y="5220678"/>
                <a:ext cx="4495800" cy="540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</a:t>
                </a:r>
                <a:r>
                  <a:rPr lang="en-IN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𝑔</m:t>
                    </m:r>
                  </m:oMath>
                </a14:m>
                <a:r>
                  <a:rPr lang="en-IN" sz="1400" dirty="0" smtClean="0"/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IN" sz="1400" dirty="0"/>
              </a:p>
              <a:p>
                <a:r>
                  <a:rPr lang="en-IN" sz="1400" dirty="0" smtClean="0"/>
                  <a:t> </a:t>
                </a:r>
                <a:endParaRPr lang="en-IN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8" y="5220678"/>
                <a:ext cx="4495800" cy="54021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200" y="5875126"/>
                <a:ext cx="4495800" cy="884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-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:r>
                  <a:rPr lang="en-IN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600" b="0" i="1">
                        <a:latin typeface="Cambria Math"/>
                      </a:rPr>
                      <m:t>𝑔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600" dirty="0" smtClean="0"/>
                  <a:t> 	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b="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endParaRPr lang="en-IN" sz="1600" dirty="0"/>
              </a:p>
              <a:p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875126"/>
                <a:ext cx="4495800" cy="884345"/>
              </a:xfrm>
              <a:prstGeom prst="rect">
                <a:avLst/>
              </a:prstGeom>
              <a:blipFill rotWithShape="1">
                <a:blip r:embed="rId15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105400" y="2346662"/>
            <a:ext cx="3712516" cy="1691938"/>
            <a:chOff x="4800600" y="2154963"/>
            <a:chExt cx="4083768" cy="1691938"/>
          </a:xfrm>
        </p:grpSpPr>
        <p:sp>
          <p:nvSpPr>
            <p:cNvPr id="36" name="Rectangle 35"/>
            <p:cNvSpPr/>
            <p:nvPr/>
          </p:nvSpPr>
          <p:spPr>
            <a:xfrm>
              <a:off x="5952108" y="2194240"/>
              <a:ext cx="2057400" cy="1277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Pedestal</a:t>
              </a:r>
              <a:endParaRPr lang="en-IN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39203" y="3555602"/>
              <a:ext cx="381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05172" y="3555603"/>
                  <a:ext cx="378502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172" y="3555603"/>
                  <a:ext cx="378502" cy="29129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534400" y="2687093"/>
                  <a:ext cx="3499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2687093"/>
                  <a:ext cx="349968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>
              <a:stCxn id="36" idx="3"/>
              <a:endCxn id="44" idx="1"/>
            </p:cNvCxnSpPr>
            <p:nvPr/>
          </p:nvCxnSpPr>
          <p:spPr>
            <a:xfrm flipV="1">
              <a:off x="8009508" y="2825593"/>
              <a:ext cx="524892" cy="7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800600" y="2154963"/>
                  <a:ext cx="541751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154963"/>
                  <a:ext cx="541751" cy="291298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828427" y="2675694"/>
                  <a:ext cx="523541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427" y="2675694"/>
                  <a:ext cx="523541" cy="29129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800600" y="3109106"/>
                  <a:ext cx="579198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109106"/>
                  <a:ext cx="579198" cy="291298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r="-1860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endCxn id="49" idx="3"/>
            </p:cNvCxnSpPr>
            <p:nvPr/>
          </p:nvCxnSpPr>
          <p:spPr>
            <a:xfrm flipH="1">
              <a:off x="5342351" y="2300612"/>
              <a:ext cx="60729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337572" y="2839443"/>
              <a:ext cx="614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337572" y="3254755"/>
              <a:ext cx="614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63852" y="4103795"/>
                <a:ext cx="2097324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+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IN" sz="1400" dirty="0"/>
              </a:p>
              <a:p>
                <a:r>
                  <a:rPr lang="en-IN" sz="1400" dirty="0" smtClean="0"/>
                  <a:t> </a:t>
                </a:r>
                <a:endParaRPr lang="en-IN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852" y="4103795"/>
                <a:ext cx="2097324" cy="539828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873942" y="4799881"/>
                <a:ext cx="2346016" cy="340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=</a:t>
                </a:r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IN" sz="1600" dirty="0"/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42" y="4799881"/>
                <a:ext cx="2346016" cy="340805"/>
              </a:xfrm>
              <a:prstGeom prst="rect">
                <a:avLst/>
              </a:prstGeom>
              <a:blipFill rotWithShape="1">
                <a:blip r:embed="rId22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EQUATION OF MOTION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8939"/>
            <a:ext cx="8229600" cy="4978559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IN" sz="1600" b="1" dirty="0" smtClean="0"/>
              <a:t>SHAFT /INNER RACE:</a:t>
            </a:r>
          </a:p>
          <a:p>
            <a:pPr marL="0" indent="0" algn="just">
              <a:buNone/>
            </a:pPr>
            <a:r>
              <a:rPr lang="en-IN" sz="1600" b="1" u="sng" dirty="0"/>
              <a:t>Y – Direction </a:t>
            </a:r>
            <a:r>
              <a:rPr lang="en-IN" sz="1600" b="1" dirty="0" smtClean="0"/>
              <a:t>:					</a:t>
            </a:r>
            <a:r>
              <a:rPr lang="en-IN" sz="1600" b="1" u="sng" dirty="0"/>
              <a:t> X</a:t>
            </a:r>
            <a:r>
              <a:rPr lang="en-IN" sz="1600" b="1" u="sng" dirty="0" smtClean="0"/>
              <a:t> </a:t>
            </a:r>
            <a:r>
              <a:rPr lang="en-IN" sz="1600" b="1" u="sng" dirty="0"/>
              <a:t>– </a:t>
            </a:r>
            <a:r>
              <a:rPr lang="en-IN" sz="1600" b="1" u="sng" dirty="0" smtClean="0"/>
              <a:t>Direction</a:t>
            </a:r>
            <a:r>
              <a:rPr lang="en-IN" sz="1600" b="1" dirty="0" smtClean="0"/>
              <a:t>:</a:t>
            </a:r>
          </a:p>
          <a:p>
            <a:pPr marL="0" indent="0" algn="just">
              <a:buNone/>
            </a:pPr>
            <a:endParaRPr lang="en-IN" sz="1600" b="1" dirty="0" smtClean="0"/>
          </a:p>
          <a:p>
            <a:pPr marL="0" indent="0" algn="just">
              <a:lnSpc>
                <a:spcPct val="170000"/>
              </a:lnSpc>
              <a:buNone/>
            </a:pPr>
            <a:endParaRPr lang="en-IN" sz="4000" b="1" dirty="0" smtClean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														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4</a:t>
            </a:fld>
            <a:endParaRPr lang="en-IN"/>
          </a:p>
        </p:txBody>
      </p:sp>
      <p:sp>
        <p:nvSpPr>
          <p:cNvPr id="1032" name="TextBox 1031"/>
          <p:cNvSpPr txBox="1"/>
          <p:nvPr/>
        </p:nvSpPr>
        <p:spPr>
          <a:xfrm>
            <a:off x="762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554114" y="1701000"/>
            <a:ext cx="3175589" cy="2550664"/>
            <a:chOff x="554114" y="1701000"/>
            <a:chExt cx="3175589" cy="2550664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864679" y="1994702"/>
              <a:ext cx="0" cy="611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54114" y="1701000"/>
              <a:ext cx="3175589" cy="2550664"/>
              <a:chOff x="533399" y="1998956"/>
              <a:chExt cx="3175589" cy="25506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33399" y="2897820"/>
                <a:ext cx="2662561" cy="5241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Shaft</a:t>
                </a:r>
                <a:endParaRPr lang="en-IN" dirty="0"/>
              </a:p>
            </p:txBody>
          </p:sp>
          <p:cxnSp>
            <p:nvCxnSpPr>
              <p:cNvPr id="1025" name="Straight Arrow Connector 1024"/>
              <p:cNvCxnSpPr/>
              <p:nvPr/>
            </p:nvCxnSpPr>
            <p:spPr>
              <a:xfrm flipV="1">
                <a:off x="3352800" y="3051943"/>
                <a:ext cx="0" cy="3739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8" name="Straight Arrow Connector 1027"/>
              <p:cNvCxnSpPr/>
              <p:nvPr/>
            </p:nvCxnSpPr>
            <p:spPr>
              <a:xfrm>
                <a:off x="854368" y="3399040"/>
                <a:ext cx="0" cy="8504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371600" y="3421972"/>
                <a:ext cx="0" cy="845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057400" y="3421972"/>
                <a:ext cx="0" cy="845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2667000" y="3421972"/>
                <a:ext cx="0" cy="8452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545454" y="4257770"/>
                    <a:ext cx="54181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454" y="4257770"/>
                    <a:ext cx="541815" cy="276999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14607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13327" y="4258322"/>
                    <a:ext cx="519438" cy="2912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3327" y="4258322"/>
                    <a:ext cx="519438" cy="29129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805868" y="4249444"/>
                    <a:ext cx="48615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5868" y="4249444"/>
                    <a:ext cx="486159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409576" y="4267200"/>
                    <a:ext cx="50276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/>
                            </a:rPr>
                            <m:t>𝑔</m:t>
                          </m:r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9576" y="4267200"/>
                    <a:ext cx="502766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687419" y="1998956"/>
                    <a:ext cx="354520" cy="29161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7419" y="1998956"/>
                    <a:ext cx="354520" cy="291618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3352800" y="3144973"/>
                    <a:ext cx="3561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IN" sz="1200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44973"/>
                    <a:ext cx="356188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58198" y="4815917"/>
                <a:ext cx="2537762" cy="324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 smtClean="0"/>
                  <a:t> +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𝑔</m:t>
                    </m:r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98" y="4815917"/>
                <a:ext cx="2537762" cy="324769"/>
              </a:xfrm>
              <a:prstGeom prst="rect">
                <a:avLst/>
              </a:prstGeom>
              <a:blipFill rotWithShape="1">
                <a:blip r:embed="rId9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105400" y="2291837"/>
            <a:ext cx="3712516" cy="1677639"/>
            <a:chOff x="4800600" y="2154963"/>
            <a:chExt cx="4083768" cy="1677639"/>
          </a:xfrm>
        </p:grpSpPr>
        <p:sp>
          <p:nvSpPr>
            <p:cNvPr id="36" name="Rectangle 35"/>
            <p:cNvSpPr/>
            <p:nvPr/>
          </p:nvSpPr>
          <p:spPr>
            <a:xfrm>
              <a:off x="5952108" y="2194240"/>
              <a:ext cx="2057400" cy="12773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Shaft</a:t>
              </a:r>
              <a:endParaRPr lang="en-IN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939203" y="3555602"/>
              <a:ext cx="38100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905172" y="3555603"/>
                  <a:ext cx="399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172" y="3555603"/>
                  <a:ext cx="399776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534400" y="2687093"/>
                  <a:ext cx="34996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2687093"/>
                  <a:ext cx="349968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 flipV="1">
              <a:off x="8009508" y="2825593"/>
              <a:ext cx="524891" cy="73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800600" y="2154963"/>
                  <a:ext cx="5627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2154963"/>
                  <a:ext cx="562775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828427" y="2675694"/>
                  <a:ext cx="54274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427" y="2675694"/>
                  <a:ext cx="542746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800600" y="3109106"/>
                  <a:ext cx="6039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3109106"/>
                  <a:ext cx="603966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endCxn id="49" idx="3"/>
            </p:cNvCxnSpPr>
            <p:nvPr/>
          </p:nvCxnSpPr>
          <p:spPr>
            <a:xfrm flipH="1" flipV="1">
              <a:off x="5363375" y="2293463"/>
              <a:ext cx="586268" cy="71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5337572" y="2839443"/>
              <a:ext cx="614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337572" y="3254755"/>
              <a:ext cx="614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025627" y="4831048"/>
                <a:ext cx="21235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400" dirty="0" smtClean="0"/>
                  <a:t> +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627" y="4831048"/>
                <a:ext cx="2123555" cy="307777"/>
              </a:xfrm>
              <a:prstGeom prst="rect">
                <a:avLst/>
              </a:prstGeom>
              <a:blipFill rotWithShape="1">
                <a:blip r:embed="rId15"/>
                <a:stretch>
                  <a:fillRect t="-1961" b="-17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30696" y="5531243"/>
                <a:ext cx="2346016" cy="60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=</a:t>
                </a:r>
                <a:r>
                  <a:rPr lang="en-IN" sz="1600" dirty="0"/>
                  <a:t> </a:t>
                </a:r>
                <a:r>
                  <a:rPr lang="en-IN" sz="16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endParaRPr lang="en-IN" sz="1600" dirty="0"/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96" y="5531243"/>
                <a:ext cx="2346016" cy="603755"/>
              </a:xfrm>
              <a:prstGeom prst="rect">
                <a:avLst/>
              </a:prstGeom>
              <a:blipFill rotWithShape="1">
                <a:blip r:embed="rId16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9278" y="5522655"/>
                <a:ext cx="277080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𝑔</m:t>
                    </m:r>
                  </m:oMath>
                </a14:m>
                <a:endParaRPr lang="en-IN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8" y="5522655"/>
                <a:ext cx="2770802" cy="357983"/>
              </a:xfrm>
              <a:prstGeom prst="rect">
                <a:avLst/>
              </a:prstGeom>
              <a:blipFill rotWithShape="1">
                <a:blip r:embed="rId17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EQUATION OF MOTION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8939"/>
            <a:ext cx="8229600" cy="4978559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IN" sz="1600" b="1" dirty="0" smtClean="0"/>
              <a:t>SPRUNG MASS:</a:t>
            </a:r>
          </a:p>
          <a:p>
            <a:pPr marL="0" indent="0" algn="just">
              <a:buNone/>
            </a:pPr>
            <a:r>
              <a:rPr lang="en-IN" sz="1600" b="1" u="sng" dirty="0"/>
              <a:t>Y – Direction </a:t>
            </a:r>
            <a:r>
              <a:rPr lang="en-IN" sz="1600" b="1" dirty="0" smtClean="0"/>
              <a:t>:					</a:t>
            </a:r>
            <a:endParaRPr lang="en-IN" sz="4000" b="1" dirty="0" smtClean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 </a:t>
            </a:r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endParaRPr lang="en-IN" sz="1800" dirty="0" smtClean="0"/>
          </a:p>
          <a:p>
            <a:pPr marL="0" indent="0" algn="just">
              <a:buNone/>
            </a:pPr>
            <a:endParaRPr lang="en-IN" sz="1800" dirty="0"/>
          </a:p>
          <a:p>
            <a:pPr marL="0" indent="0" algn="just">
              <a:buNone/>
            </a:pPr>
            <a:r>
              <a:rPr lang="en-IN" sz="1800" dirty="0" smtClean="0"/>
              <a:t>														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5</a:t>
            </a:fld>
            <a:endParaRPr lang="en-IN"/>
          </a:p>
        </p:txBody>
      </p:sp>
      <p:sp>
        <p:nvSpPr>
          <p:cNvPr id="1032" name="TextBox 1031"/>
          <p:cNvSpPr txBox="1"/>
          <p:nvPr/>
        </p:nvSpPr>
        <p:spPr>
          <a:xfrm>
            <a:off x="762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82872" y="4546823"/>
                <a:ext cx="316661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400" dirty="0" smtClean="0"/>
                  <a:t> +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4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400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𝑔</m:t>
                    </m:r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72" y="4546823"/>
                <a:ext cx="3166617" cy="324384"/>
              </a:xfrm>
              <a:prstGeom prst="rect">
                <a:avLst/>
              </a:prstGeom>
              <a:blipFill rotWithShape="1">
                <a:blip r:embed="rId3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903499" y="5186048"/>
                <a:ext cx="3649701" cy="603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16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6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600" dirty="0" smtClean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6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1600" dirty="0"/>
                  <a:t> </a:t>
                </a:r>
                <a:r>
                  <a:rPr lang="en-IN" sz="1600" dirty="0" smtClean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sz="1600" dirty="0" smtClean="0"/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𝑔</m:t>
                    </m:r>
                  </m:oMath>
                </a14:m>
                <a:endParaRPr lang="en-IN" sz="1600" dirty="0"/>
              </a:p>
              <a:p>
                <a:r>
                  <a:rPr lang="en-IN" sz="1600" dirty="0" smtClean="0"/>
                  <a:t>  </a:t>
                </a:r>
                <a:endParaRPr lang="en-IN" sz="16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99" y="5186048"/>
                <a:ext cx="3649701" cy="603755"/>
              </a:xfrm>
              <a:prstGeom prst="rect">
                <a:avLst/>
              </a:prstGeom>
              <a:blipFill rotWithShape="1">
                <a:blip r:embed="rId4"/>
                <a:stretch>
                  <a:fillRect t="-2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167810" y="1740703"/>
            <a:ext cx="3181680" cy="2567750"/>
            <a:chOff x="3167810" y="1740703"/>
            <a:chExt cx="3181680" cy="2567750"/>
          </a:xfrm>
        </p:grpSpPr>
        <p:grpSp>
          <p:nvGrpSpPr>
            <p:cNvPr id="9" name="Group 8"/>
            <p:cNvGrpSpPr/>
            <p:nvPr/>
          </p:nvGrpSpPr>
          <p:grpSpPr>
            <a:xfrm>
              <a:off x="3167810" y="2033023"/>
              <a:ext cx="3181680" cy="2275430"/>
              <a:chOff x="3168587" y="2033023"/>
              <a:chExt cx="3181680" cy="227543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168587" y="2033023"/>
                <a:ext cx="3181680" cy="2275430"/>
                <a:chOff x="1102631" y="2111407"/>
                <a:chExt cx="3181680" cy="2275430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2201997" y="2111407"/>
                  <a:ext cx="0" cy="6118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1102631" y="2740458"/>
                  <a:ext cx="3181680" cy="1646379"/>
                  <a:chOff x="533399" y="2897820"/>
                  <a:chExt cx="3181680" cy="1646379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533399" y="2897820"/>
                    <a:ext cx="2662561" cy="52415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dirty="0" smtClean="0"/>
                      <a:t>Mass</a:t>
                    </a:r>
                    <a:endParaRPr lang="en-IN" dirty="0"/>
                  </a:p>
                </p:txBody>
              </p:sp>
              <p:cxnSp>
                <p:nvCxnSpPr>
                  <p:cNvPr id="1025" name="Straight Arrow Connector 1024"/>
                  <p:cNvCxnSpPr/>
                  <p:nvPr/>
                </p:nvCxnSpPr>
                <p:spPr>
                  <a:xfrm flipV="1">
                    <a:off x="3352800" y="3051943"/>
                    <a:ext cx="0" cy="37397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8" name="Straight Arrow Connector 1027"/>
                  <p:cNvCxnSpPr/>
                  <p:nvPr/>
                </p:nvCxnSpPr>
                <p:spPr>
                  <a:xfrm>
                    <a:off x="854368" y="3399040"/>
                    <a:ext cx="0" cy="85040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/>
                  <p:cNvCxnSpPr/>
                  <p:nvPr/>
                </p:nvCxnSpPr>
                <p:spPr>
                  <a:xfrm>
                    <a:off x="1371600" y="3421972"/>
                    <a:ext cx="0" cy="84522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/>
                  <p:cNvCxnSpPr/>
                  <p:nvPr/>
                </p:nvCxnSpPr>
                <p:spPr>
                  <a:xfrm>
                    <a:off x="2057400" y="3421972"/>
                    <a:ext cx="0" cy="84522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2667000" y="3421972"/>
                    <a:ext cx="0" cy="84522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TextBox 4"/>
                      <p:cNvSpPr txBox="1"/>
                      <p:nvPr/>
                    </p:nvSpPr>
                    <p:spPr>
                      <a:xfrm>
                        <a:off x="545454" y="4257770"/>
                        <a:ext cx="55399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IN" sz="12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1200" dirty="0"/>
                      </a:p>
                    </p:txBody>
                  </p:sp>
                </mc:Choice>
                <mc:Fallback xmlns="">
                  <p:sp>
                    <p:nvSpPr>
                      <p:cNvPr id="5" name="TextBox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5454" y="4257770"/>
                        <a:ext cx="553998" cy="276999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r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/>
                      <p:cNvSpPr txBox="1"/>
                      <p:nvPr/>
                    </p:nvSpPr>
                    <p:spPr>
                      <a:xfrm>
                        <a:off x="1113327" y="4258322"/>
                        <a:ext cx="51655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12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3327" y="4258322"/>
                        <a:ext cx="516552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1805868" y="4249444"/>
                        <a:ext cx="49834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IN" sz="120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12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05868" y="4249444"/>
                        <a:ext cx="498342" cy="276999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2409576" y="4267200"/>
                        <a:ext cx="50885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IN" sz="1200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9576" y="4267200"/>
                        <a:ext cx="508857" cy="276999"/>
                      </a:xfrm>
                      <a:prstGeom prst="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3352800" y="3144973"/>
                        <a:ext cx="362279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IN" sz="1200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52800" y="3144973"/>
                        <a:ext cx="362279" cy="276999"/>
                      </a:xfrm>
                      <a:prstGeom prst="rect">
                        <a:avLst/>
                      </a:prstGeom>
                      <a:blipFill rotWithShape="1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IN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927583" y="2033023"/>
                <a:ext cx="0" cy="6118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669901" y="1747977"/>
                  <a:ext cx="507318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901" y="1747977"/>
                  <a:ext cx="507318" cy="29129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001534" y="1740703"/>
                  <a:ext cx="525528" cy="2912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534" y="1740703"/>
                  <a:ext cx="525528" cy="29129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80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6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585788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EQUATION OF MOTION</a:t>
            </a:r>
            <a:endParaRPr lang="en-IN" b="1" u="sng" dirty="0"/>
          </a:p>
        </p:txBody>
      </p:sp>
      <p:grpSp>
        <p:nvGrpSpPr>
          <p:cNvPr id="1026" name="Group 1025"/>
          <p:cNvGrpSpPr/>
          <p:nvPr/>
        </p:nvGrpSpPr>
        <p:grpSpPr>
          <a:xfrm rot="5400000" flipH="1">
            <a:off x="2906897" y="1611497"/>
            <a:ext cx="3048000" cy="3962400"/>
            <a:chOff x="2895600" y="1600200"/>
            <a:chExt cx="3048000" cy="3962400"/>
          </a:xfrm>
        </p:grpSpPr>
        <p:sp>
          <p:nvSpPr>
            <p:cNvPr id="13" name="Rectangle 12"/>
            <p:cNvSpPr/>
            <p:nvPr/>
          </p:nvSpPr>
          <p:spPr>
            <a:xfrm>
              <a:off x="3657600" y="1600200"/>
              <a:ext cx="1407695" cy="51615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Shaft</a:t>
              </a:r>
              <a:endParaRPr lang="en-IN" sz="14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57600" y="2895600"/>
              <a:ext cx="1407695" cy="51615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Inner Race</a:t>
              </a:r>
              <a:endParaRPr lang="en-IN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57600" y="4191000"/>
              <a:ext cx="1407695" cy="51615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/>
                <a:t>Outer Race</a:t>
              </a:r>
              <a:endParaRPr lang="en-IN" sz="1400" dirty="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786187" y="2116355"/>
              <a:ext cx="1136332" cy="779245"/>
              <a:chOff x="3786187" y="2116355"/>
              <a:chExt cx="1136332" cy="77924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3786187" y="2284521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886200" y="2116355"/>
                <a:ext cx="0" cy="7792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90950" y="2513121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988594" y="2284521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876800" y="2116355"/>
                <a:ext cx="0" cy="169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876800" y="2725955"/>
                <a:ext cx="0" cy="169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Left Brace 35"/>
              <p:cNvSpPr/>
              <p:nvPr/>
            </p:nvSpPr>
            <p:spPr>
              <a:xfrm>
                <a:off x="4800600" y="2286000"/>
                <a:ext cx="76200" cy="11282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4876800" y="2398821"/>
                <a:ext cx="45719" cy="10715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Left Brace 50"/>
              <p:cNvSpPr/>
              <p:nvPr/>
            </p:nvSpPr>
            <p:spPr>
              <a:xfrm>
                <a:off x="4800600" y="2505977"/>
                <a:ext cx="76200" cy="11282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Right Brace 51"/>
              <p:cNvSpPr/>
              <p:nvPr/>
            </p:nvSpPr>
            <p:spPr>
              <a:xfrm>
                <a:off x="4876799" y="2618798"/>
                <a:ext cx="45719" cy="10715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792853" y="3411755"/>
              <a:ext cx="1136332" cy="779245"/>
              <a:chOff x="3786187" y="2116355"/>
              <a:chExt cx="1136332" cy="779245"/>
            </a:xfrm>
          </p:grpSpPr>
          <p:cxnSp>
            <p:nvCxnSpPr>
              <p:cNvPr id="88" name="Straight Connector 87"/>
              <p:cNvCxnSpPr/>
              <p:nvPr/>
            </p:nvCxnSpPr>
            <p:spPr>
              <a:xfrm>
                <a:off x="3786187" y="2284521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86200" y="2116355"/>
                <a:ext cx="0" cy="7792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790950" y="2513121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988594" y="2284521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876800" y="2116355"/>
                <a:ext cx="0" cy="169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4876800" y="2725955"/>
                <a:ext cx="0" cy="169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Left Brace 93"/>
              <p:cNvSpPr/>
              <p:nvPr/>
            </p:nvSpPr>
            <p:spPr>
              <a:xfrm>
                <a:off x="4800600" y="2286000"/>
                <a:ext cx="76200" cy="11282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ight Brace 94"/>
              <p:cNvSpPr/>
              <p:nvPr/>
            </p:nvSpPr>
            <p:spPr>
              <a:xfrm>
                <a:off x="4876800" y="2398821"/>
                <a:ext cx="45719" cy="10715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Left Brace 95"/>
              <p:cNvSpPr/>
              <p:nvPr/>
            </p:nvSpPr>
            <p:spPr>
              <a:xfrm>
                <a:off x="4800600" y="2505977"/>
                <a:ext cx="76200" cy="11282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Right Brace 96"/>
              <p:cNvSpPr/>
              <p:nvPr/>
            </p:nvSpPr>
            <p:spPr>
              <a:xfrm>
                <a:off x="4876799" y="2618798"/>
                <a:ext cx="45719" cy="10715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3799519" y="4707155"/>
              <a:ext cx="1136332" cy="779245"/>
              <a:chOff x="3786187" y="2116355"/>
              <a:chExt cx="1136332" cy="779245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>
                <a:off x="3786187" y="2284521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886200" y="2116355"/>
                <a:ext cx="0" cy="7792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790950" y="2513121"/>
                <a:ext cx="1905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988594" y="2284521"/>
                <a:ext cx="0" cy="228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4876800" y="2116355"/>
                <a:ext cx="0" cy="169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876800" y="2725955"/>
                <a:ext cx="0" cy="16964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Left Brace 104"/>
              <p:cNvSpPr/>
              <p:nvPr/>
            </p:nvSpPr>
            <p:spPr>
              <a:xfrm>
                <a:off x="4800600" y="2286000"/>
                <a:ext cx="76200" cy="11282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Right Brace 105"/>
              <p:cNvSpPr/>
              <p:nvPr/>
            </p:nvSpPr>
            <p:spPr>
              <a:xfrm>
                <a:off x="4876800" y="2398821"/>
                <a:ext cx="45719" cy="10715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Left Brace 106"/>
              <p:cNvSpPr/>
              <p:nvPr/>
            </p:nvSpPr>
            <p:spPr>
              <a:xfrm>
                <a:off x="4800600" y="2505977"/>
                <a:ext cx="76200" cy="112821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Right Brace 107"/>
              <p:cNvSpPr/>
              <p:nvPr/>
            </p:nvSpPr>
            <p:spPr>
              <a:xfrm>
                <a:off x="4876799" y="2618798"/>
                <a:ext cx="45719" cy="107156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3441700" y="5486400"/>
              <a:ext cx="1828800" cy="76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270500" y="1752600"/>
              <a:ext cx="673100" cy="363755"/>
              <a:chOff x="5270500" y="1752600"/>
              <a:chExt cx="673100" cy="363755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5270500" y="2116355"/>
                <a:ext cx="6731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5607050" y="1752600"/>
                <a:ext cx="0" cy="3637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/>
            <p:cNvGrpSpPr/>
            <p:nvPr/>
          </p:nvGrpSpPr>
          <p:grpSpPr>
            <a:xfrm>
              <a:off x="5257800" y="3046195"/>
              <a:ext cx="673100" cy="363755"/>
              <a:chOff x="5270500" y="1752600"/>
              <a:chExt cx="673100" cy="363755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5270500" y="2116355"/>
                <a:ext cx="6731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5607050" y="1752600"/>
                <a:ext cx="0" cy="3637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/>
            <p:cNvGrpSpPr/>
            <p:nvPr/>
          </p:nvGrpSpPr>
          <p:grpSpPr>
            <a:xfrm>
              <a:off x="5245100" y="4339790"/>
              <a:ext cx="673100" cy="363755"/>
              <a:chOff x="5270500" y="1752600"/>
              <a:chExt cx="673100" cy="363755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>
                <a:off x="5270500" y="2116355"/>
                <a:ext cx="6731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5607050" y="1752600"/>
                <a:ext cx="0" cy="36375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/>
            <p:cNvGrpSpPr/>
            <p:nvPr/>
          </p:nvGrpSpPr>
          <p:grpSpPr>
            <a:xfrm flipV="1">
              <a:off x="2895600" y="3429000"/>
              <a:ext cx="673100" cy="208810"/>
              <a:chOff x="5270500" y="1907545"/>
              <a:chExt cx="673100" cy="20881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5270500" y="2116355"/>
                <a:ext cx="6731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5607050" y="1907545"/>
                <a:ext cx="0" cy="2088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/>
            <p:cNvGrpSpPr/>
            <p:nvPr/>
          </p:nvGrpSpPr>
          <p:grpSpPr>
            <a:xfrm>
              <a:off x="2895600" y="4009122"/>
              <a:ext cx="673100" cy="181878"/>
              <a:chOff x="5270500" y="1934477"/>
              <a:chExt cx="673100" cy="181878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5270500" y="2116355"/>
                <a:ext cx="6731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/>
              <p:nvPr/>
            </p:nvCxnSpPr>
            <p:spPr>
              <a:xfrm>
                <a:off x="5607050" y="1934477"/>
                <a:ext cx="0" cy="1818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/>
                <p:cNvSpPr txBox="1"/>
                <p:nvPr/>
              </p:nvSpPr>
              <p:spPr>
                <a:xfrm rot="5400000">
                  <a:off x="5507565" y="4349272"/>
                  <a:ext cx="3827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507565" y="4349272"/>
                  <a:ext cx="382797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 rot="5400000">
                  <a:off x="5559394" y="3058294"/>
                  <a:ext cx="3585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559394" y="3058294"/>
                  <a:ext cx="358560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/>
                <p:cNvSpPr txBox="1"/>
                <p:nvPr/>
              </p:nvSpPr>
              <p:spPr>
                <a:xfrm rot="5400000">
                  <a:off x="5602375" y="1758471"/>
                  <a:ext cx="371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602375" y="1758471"/>
                  <a:ext cx="371447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 rot="5400000">
                  <a:off x="3505200" y="2237601"/>
                  <a:ext cx="35791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05200" y="2237601"/>
                  <a:ext cx="35791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4" name="Rectangle 1023"/>
                <p:cNvSpPr/>
                <p:nvPr/>
              </p:nvSpPr>
              <p:spPr>
                <a:xfrm rot="5400000">
                  <a:off x="4482808" y="2256650"/>
                  <a:ext cx="376129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024" name="Rectangle 10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482808" y="2256650"/>
                  <a:ext cx="376129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Rectangle 134"/>
                <p:cNvSpPr/>
                <p:nvPr/>
              </p:nvSpPr>
              <p:spPr>
                <a:xfrm rot="5400000">
                  <a:off x="3523063" y="3513951"/>
                  <a:ext cx="34503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23063" y="3513951"/>
                  <a:ext cx="345030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Rectangle 135"/>
                <p:cNvSpPr/>
                <p:nvPr/>
              </p:nvSpPr>
              <p:spPr>
                <a:xfrm rot="5400000">
                  <a:off x="4500671" y="3533000"/>
                  <a:ext cx="36324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00671" y="3533000"/>
                  <a:ext cx="36324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Rectangle 136"/>
                <p:cNvSpPr/>
                <p:nvPr/>
              </p:nvSpPr>
              <p:spPr>
                <a:xfrm rot="5400000">
                  <a:off x="3540926" y="4790301"/>
                  <a:ext cx="369268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540926" y="4790301"/>
                  <a:ext cx="369268" cy="2769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Rectangle 137"/>
                <p:cNvSpPr/>
                <p:nvPr/>
              </p:nvSpPr>
              <p:spPr>
                <a:xfrm rot="5400000">
                  <a:off x="4518534" y="4809351"/>
                  <a:ext cx="38747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518534" y="4809351"/>
                  <a:ext cx="387477" cy="276999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 rot="5400000">
                  <a:off x="2914033" y="3420018"/>
                  <a:ext cx="367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914033" y="3420018"/>
                  <a:ext cx="36760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 rot="5400000">
                  <a:off x="2924236" y="3870868"/>
                  <a:ext cx="367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924236" y="3870868"/>
                  <a:ext cx="367600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840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DEFORMATION EQUATION</a:t>
            </a:r>
            <a:endParaRPr lang="en-IN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8939"/>
                <a:ext cx="8229600" cy="4978559"/>
              </a:xfrm>
            </p:spPr>
            <p:txBody>
              <a:bodyPr numCol="1">
                <a:noAutofit/>
              </a:bodyPr>
              <a:lstStyle/>
              <a:p>
                <a:pPr marL="0" indent="0" algn="just">
                  <a:buNone/>
                </a:pPr>
                <a:r>
                  <a:rPr lang="en-IN" sz="1600" b="1" dirty="0" smtClean="0"/>
                  <a:t>5 – DOF DEFORMATION/DISPLACEMENT EQUATION:</a:t>
                </a:r>
              </a:p>
              <a:p>
                <a:pPr marL="0" indent="0" algn="just">
                  <a:buNone/>
                </a:pPr>
                <a:endParaRPr lang="en-IN" sz="1600" b="1" dirty="0"/>
              </a:p>
              <a:p>
                <a:pPr marL="0" indent="0" algn="just">
                  <a:buNone/>
                </a:pPr>
                <a:r>
                  <a:rPr lang="en-IN" sz="1600" b="1" dirty="0" smtClean="0"/>
                  <a:t>					</a:t>
                </a:r>
                <a:endParaRPr lang="en-IN" sz="4000" b="1" dirty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r>
                  <a:rPr lang="en-IN" sz="1800" dirty="0" smtClean="0"/>
                  <a:t>Where,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800" dirty="0" smtClean="0"/>
                  <a:t> is deformation due to each ball</a:t>
                </a:r>
              </a:p>
              <a:p>
                <a:pPr algn="just"/>
                <a:r>
                  <a:rPr lang="en-IN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800" dirty="0" smtClean="0"/>
                  <a:t> is angular ball position</a:t>
                </a:r>
              </a:p>
              <a:p>
                <a:pPr algn="just"/>
                <a:r>
                  <a:rPr lang="en-IN" sz="1800" dirty="0" smtClean="0"/>
                  <a:t>j is ball no.</a:t>
                </a:r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r>
                  <a:rPr lang="en-IN" sz="1800" dirty="0" smtClean="0"/>
                  <a:t>Note:</a:t>
                </a:r>
              </a:p>
              <a:p>
                <a:pPr marL="0" indent="0" algn="just">
                  <a:buNone/>
                </a:pPr>
                <a:r>
                  <a:rPr lang="en-IN" sz="1800" dirty="0" smtClean="0"/>
                  <a:t>Mass and inertia of rolling elements are ignored.</a:t>
                </a: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r>
                  <a:rPr lang="en-IN" sz="1800" dirty="0" smtClean="0"/>
                  <a:t>													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8939"/>
                <a:ext cx="8229600" cy="4978559"/>
              </a:xfrm>
              <a:blipFill rotWithShape="1">
                <a:blip r:embed="rId3"/>
                <a:stretch>
                  <a:fillRect l="-593" t="-3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7</a:t>
            </a:fld>
            <a:endParaRPr lang="en-IN"/>
          </a:p>
        </p:txBody>
      </p:sp>
      <p:sp>
        <p:nvSpPr>
          <p:cNvPr id="1032" name="TextBox 1031"/>
          <p:cNvSpPr txBox="1"/>
          <p:nvPr/>
        </p:nvSpPr>
        <p:spPr>
          <a:xfrm>
            <a:off x="762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371817" y="2590800"/>
                <a:ext cx="5636223" cy="429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en-I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en-I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𝐶𝑙𝑒𝑎𝑟𝑎𝑛𝑐𝑒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17" y="2590800"/>
                <a:ext cx="5636223" cy="429285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7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8</a:t>
            </a:fld>
            <a:endParaRPr lang="en-IN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49303" y="187037"/>
            <a:ext cx="4645395" cy="69272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u="sng" dirty="0" smtClean="0"/>
              <a:t>SIMULINK MODEL</a:t>
            </a:r>
            <a:endParaRPr lang="en-IN" sz="4000" b="1" u="sng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88381"/>
              </p:ext>
            </p:extLst>
          </p:nvPr>
        </p:nvGraphicFramePr>
        <p:xfrm>
          <a:off x="3961651" y="2590800"/>
          <a:ext cx="1220698" cy="854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Packager Shell Object" showAsIcon="1" r:id="rId3" imgW="693000" imgH="486000" progId="Package">
                  <p:embed/>
                </p:oleObj>
              </mc:Choice>
              <mc:Fallback>
                <p:oleObj name="Packager Shell Object" showAsIcon="1" r:id="rId3" imgW="693000" imgH="48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1651" y="2590800"/>
                        <a:ext cx="1220698" cy="854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6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86542"/>
          </a:xfrm>
        </p:spPr>
        <p:txBody>
          <a:bodyPr>
            <a:normAutofit fontScale="90000"/>
          </a:bodyPr>
          <a:lstStyle/>
          <a:p>
            <a:r>
              <a:rPr lang="en-IN" b="1" u="sng" dirty="0" smtClean="0"/>
              <a:t>BEARING FORCE</a:t>
            </a:r>
            <a:endParaRPr lang="en-IN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8939"/>
                <a:ext cx="8229600" cy="5590461"/>
              </a:xfrm>
            </p:spPr>
            <p:txBody>
              <a:bodyPr numCol="1">
                <a:noAutofit/>
              </a:bodyPr>
              <a:lstStyle/>
              <a:p>
                <a:pPr marL="0" indent="0" algn="just">
                  <a:buNone/>
                </a:pPr>
                <a:r>
                  <a:rPr lang="en-IN" sz="1800" dirty="0" smtClean="0"/>
                  <a:t>The </a:t>
                </a:r>
                <a:r>
                  <a:rPr lang="en-IN" sz="1800" dirty="0"/>
                  <a:t>non-linearity in a rolling bearing</a:t>
                </a:r>
                <a:r>
                  <a:rPr lang="en-IN" sz="1800" dirty="0" smtClean="0"/>
                  <a:t>,</a:t>
                </a:r>
              </a:p>
              <a:p>
                <a:pPr algn="just"/>
                <a:r>
                  <a:rPr lang="en-IN" sz="1800" dirty="0" smtClean="0"/>
                  <a:t>Arising </a:t>
                </a:r>
                <a:r>
                  <a:rPr lang="en-IN" sz="1800" dirty="0"/>
                  <a:t>from the non-linear forces </a:t>
                </a:r>
                <a:r>
                  <a:rPr lang="en-IN" sz="1800" dirty="0" smtClean="0"/>
                  <a:t>between the </a:t>
                </a:r>
                <a:r>
                  <a:rPr lang="en-IN" sz="1800" dirty="0"/>
                  <a:t>different elements (</a:t>
                </a:r>
                <a:r>
                  <a:rPr lang="en-IN" sz="1800" dirty="0" err="1"/>
                  <a:t>Hertzian</a:t>
                </a:r>
                <a:r>
                  <a:rPr lang="en-IN" sz="1800" dirty="0"/>
                  <a:t> contact), </a:t>
                </a:r>
                <a:endParaRPr lang="en-IN" sz="1800" dirty="0" smtClean="0"/>
              </a:p>
              <a:p>
                <a:pPr algn="just"/>
                <a:r>
                  <a:rPr lang="en-IN" sz="1800" dirty="0"/>
                  <a:t>T</a:t>
                </a:r>
                <a:r>
                  <a:rPr lang="en-IN" sz="1800" dirty="0" smtClean="0"/>
                  <a:t>he </a:t>
                </a:r>
                <a:r>
                  <a:rPr lang="en-IN" sz="1800" dirty="0"/>
                  <a:t>time-varying stiffness (load transmission dependency on </a:t>
                </a:r>
                <a:r>
                  <a:rPr lang="en-IN" sz="1800" dirty="0" smtClean="0"/>
                  <a:t>the positioning </a:t>
                </a:r>
                <a:r>
                  <a:rPr lang="en-IN" sz="1800" dirty="0"/>
                  <a:t>of the </a:t>
                </a:r>
                <a:r>
                  <a:rPr lang="en-IN" sz="1800" dirty="0" smtClean="0"/>
                  <a:t>rolling elements</a:t>
                </a:r>
                <a:r>
                  <a:rPr lang="en-IN" sz="1800" dirty="0"/>
                  <a:t>) </a:t>
                </a:r>
              </a:p>
              <a:p>
                <a:pPr algn="just"/>
                <a:r>
                  <a:rPr lang="en-IN" sz="1800" dirty="0"/>
                  <a:t>T</a:t>
                </a:r>
                <a:r>
                  <a:rPr lang="en-IN" sz="1800" dirty="0" smtClean="0"/>
                  <a:t>he </a:t>
                </a:r>
                <a:r>
                  <a:rPr lang="en-IN" sz="1800" dirty="0"/>
                  <a:t>clearance between the rolling elements and the bearing </a:t>
                </a:r>
                <a:r>
                  <a:rPr lang="en-IN" sz="1800" dirty="0" smtClean="0"/>
                  <a:t>races.</a:t>
                </a:r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r>
                  <a:rPr lang="en-IN" sz="1800" dirty="0" smtClean="0"/>
                  <a:t>From bearing deformation equation, compression occurs only for “positive” value of deformation, neglecting clearance for simplification the deformation equation for individual rolling element is</a:t>
                </a:r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r>
                  <a:rPr lang="en-IN" sz="1800" dirty="0" smtClean="0"/>
                  <a:t>The equation for angular position of rolling each element can be given as,</a:t>
                </a:r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r>
                  <a:rPr lang="en-IN" sz="18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1800" dirty="0" smtClean="0"/>
                  <a:t> is cage speed, </a:t>
                </a:r>
                <a:r>
                  <a:rPr lang="en-US" sz="1800" dirty="0" err="1" smtClean="0"/>
                  <a:t>dt</a:t>
                </a:r>
                <a:r>
                  <a:rPr lang="en-US" sz="1800" dirty="0" smtClean="0"/>
                  <a:t> is time increment,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N" sz="1800" dirty="0" smtClean="0"/>
                  <a:t> previous cage/element position</a:t>
                </a:r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endParaRPr lang="en-IN" sz="1800" dirty="0" smtClean="0"/>
              </a:p>
              <a:p>
                <a:pPr marL="0" indent="0" algn="just">
                  <a:buNone/>
                </a:pPr>
                <a:endParaRPr lang="en-IN" sz="1800" dirty="0"/>
              </a:p>
              <a:p>
                <a:pPr marL="0" indent="0" algn="just">
                  <a:buNone/>
                </a:pPr>
                <a:r>
                  <a:rPr lang="en-IN" sz="1800" dirty="0" smtClean="0"/>
                  <a:t>															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8939"/>
                <a:ext cx="8229600" cy="5590461"/>
              </a:xfrm>
              <a:blipFill rotWithShape="1">
                <a:blip r:embed="rId3"/>
                <a:stretch>
                  <a:fillRect l="-593" t="-545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A9F1-936B-4CC7-9EC7-D8AF72DA40E4}" type="slidenum">
              <a:rPr lang="en-IN" smtClean="0"/>
              <a:t>9</a:t>
            </a:fld>
            <a:endParaRPr lang="en-IN"/>
          </a:p>
        </p:txBody>
      </p:sp>
      <p:sp>
        <p:nvSpPr>
          <p:cNvPr id="1032" name="TextBox 1031"/>
          <p:cNvSpPr txBox="1"/>
          <p:nvPr/>
        </p:nvSpPr>
        <p:spPr>
          <a:xfrm>
            <a:off x="7620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57400" y="4190998"/>
                <a:ext cx="4313489" cy="4292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en-I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func>
                        <m:funcPr>
                          <m:ctrlPr>
                            <a:rPr lang="en-IN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90998"/>
                <a:ext cx="4313489" cy="429285"/>
              </a:xfrm>
              <a:prstGeom prst="rect">
                <a:avLst/>
              </a:prstGeom>
              <a:blipFill rotWithShape="1">
                <a:blip r:embed="rId4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5105400"/>
                <a:ext cx="4079776" cy="914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(0)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05400"/>
                <a:ext cx="4079776" cy="914609"/>
              </a:xfrm>
              <a:prstGeom prst="rect">
                <a:avLst/>
              </a:prstGeom>
              <a:blipFill rotWithShape="1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2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2062</Words>
  <Application>Microsoft Office PowerPoint</Application>
  <PresentationFormat>On-screen Show (4:3)</PresentationFormat>
  <Paragraphs>484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Packager Shell Object</vt:lpstr>
      <vt:lpstr>BEARING DEFECT SIMULATION</vt:lpstr>
      <vt:lpstr>BEARING CHARACTERISTICS</vt:lpstr>
      <vt:lpstr>EQUATION OF MOTION</vt:lpstr>
      <vt:lpstr>EQUATION OF MOTION</vt:lpstr>
      <vt:lpstr>EQUATION OF MOTION</vt:lpstr>
      <vt:lpstr>EQUATION OF MOTION</vt:lpstr>
      <vt:lpstr>BEARING DEFORMATION EQUATION</vt:lpstr>
      <vt:lpstr>PowerPoint Presentation</vt:lpstr>
      <vt:lpstr>BEARING FORCE</vt:lpstr>
      <vt:lpstr>BEARING FORCE</vt:lpstr>
      <vt:lpstr>BEARING FORCE</vt:lpstr>
      <vt:lpstr>BALL POSITION FLOWCHART</vt:lpstr>
      <vt:lpstr>BALL POSITION FLOWCHART</vt:lpstr>
      <vt:lpstr>DELTA FUCTION FLOWCHART</vt:lpstr>
      <vt:lpstr>BEARING FORCE FLOWCHART</vt:lpstr>
      <vt:lpstr>BEARING FORCE FLOWCHART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BEARING DEFECT SIMULATION</dc:title>
  <dc:creator>EHM</dc:creator>
  <cp:lastModifiedBy>EHM</cp:lastModifiedBy>
  <cp:revision>110</cp:revision>
  <dcterms:created xsi:type="dcterms:W3CDTF">2021-12-16T09:14:29Z</dcterms:created>
  <dcterms:modified xsi:type="dcterms:W3CDTF">2022-07-29T09:24:15Z</dcterms:modified>
</cp:coreProperties>
</file>