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71" r:id="rId5"/>
    <p:sldId id="275" r:id="rId6"/>
    <p:sldId id="276" r:id="rId7"/>
    <p:sldId id="277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ker, Joshua [USA]" initials="BJ[" lastIdx="16" clrIdx="0">
    <p:extLst>
      <p:ext uri="{19B8F6BF-5375-455C-9EA6-DF929625EA0E}">
        <p15:presenceInfo xmlns:p15="http://schemas.microsoft.com/office/powerpoint/2012/main" userId="S-1-5-21-1314303383-2379350573-4036118543-5248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75E"/>
    <a:srgbClr val="4F81BD"/>
    <a:srgbClr val="1F497D"/>
    <a:srgbClr val="005595"/>
    <a:srgbClr val="58585A"/>
    <a:srgbClr val="015495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97" autoAdjust="0"/>
    <p:restoredTop sz="95992" autoAdjust="0"/>
  </p:normalViewPr>
  <p:slideViewPr>
    <p:cSldViewPr snapToGrid="0">
      <p:cViewPr varScale="1">
        <p:scale>
          <a:sx n="86" d="100"/>
          <a:sy n="86" d="100"/>
        </p:scale>
        <p:origin x="725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3CF72-D629-4E7B-A3E0-B4E0C1741D05}" type="datetimeFigureOut">
              <a:rPr lang="en-US"/>
              <a:t>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7F367-645E-4AC1-8FCA-DCF9792CA76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998" cy="688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87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1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58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40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79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967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026400" cy="39052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20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8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0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6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8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694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20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65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831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027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67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2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8"/>
            <a:ext cx="1303776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75781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99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108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61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616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582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1031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728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9106"/>
            <a:ext cx="10160000" cy="563563"/>
          </a:xfrm>
        </p:spPr>
        <p:txBody>
          <a:bodyPr/>
          <a:lstStyle>
            <a:lvl1pPr>
              <a:defRPr sz="2800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192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44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3"/>
            <a:ext cx="8026400" cy="390525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704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8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298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94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03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61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38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11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16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592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138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64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89975" y="6715129"/>
            <a:ext cx="1303776" cy="13849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6676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889" y="152401"/>
            <a:ext cx="11062315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44334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2496" y="1524000"/>
            <a:ext cx="530053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89978" y="6715129"/>
            <a:ext cx="87" cy="138499"/>
          </a:xfr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29674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725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14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96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7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5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028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2"/>
            <a:ext cx="5384800" cy="4525963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125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4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5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839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5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3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569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2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10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1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802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12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10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1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802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638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6756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295404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935161"/>
            <a:ext cx="5386917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5" y="1295404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None/>
              <a:defRPr sz="2000" b="1"/>
            </a:lvl2pPr>
            <a:lvl3pPr marL="914366" indent="0">
              <a:buNone/>
              <a:defRPr sz="1800" b="1"/>
            </a:lvl3pPr>
            <a:lvl4pPr marL="1371549" indent="0">
              <a:buNone/>
              <a:defRPr sz="1600" b="1"/>
            </a:lvl4pPr>
            <a:lvl5pPr marL="1828732" indent="0">
              <a:buNone/>
              <a:defRPr sz="1600" b="1"/>
            </a:lvl5pPr>
            <a:lvl6pPr marL="2285915" indent="0">
              <a:buNone/>
              <a:defRPr sz="1600" b="1"/>
            </a:lvl6pPr>
            <a:lvl7pPr marL="2743098" indent="0">
              <a:buNone/>
              <a:defRPr sz="1600" b="1"/>
            </a:lvl7pPr>
            <a:lvl8pPr marL="3200280" indent="0">
              <a:buNone/>
              <a:defRPr sz="1600" b="1"/>
            </a:lvl8pPr>
            <a:lvl9pPr marL="365746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5" y="1935161"/>
            <a:ext cx="5389033" cy="3951288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4564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8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4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342888" marR="0" indent="-342888" algn="l" defTabSz="9143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19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25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031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475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295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02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4569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997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1562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49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11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66"/>
            <a:endParaRPr lang="en-JM" sz="1600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1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5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327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832055" y="349254"/>
            <a:ext cx="478849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i="1" dirty="0">
                <a:solidFill>
                  <a:srgbClr val="000000"/>
                </a:solidFill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8" y="6435728"/>
            <a:ext cx="184730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1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963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35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5895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Metal_PP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Booz_Allen_logo_bl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2" y="6299200"/>
            <a:ext cx="25527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16000" y="2240498"/>
            <a:ext cx="10329333" cy="147002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649131"/>
            <a:ext cx="10329333" cy="550336"/>
          </a:xfrm>
        </p:spPr>
        <p:txBody>
          <a:bodyPr/>
          <a:lstStyle>
            <a:lvl1pPr marL="0" indent="0">
              <a:buNone/>
              <a:defRPr i="1"/>
            </a:lvl1pPr>
            <a:lvl2pPr marL="452444" lvl="1" indent="-215903">
              <a:defRPr/>
            </a:lvl2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8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7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7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9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0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0070C0"/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 sz="1600">
                <a:latin typeface="Bebas Neue" pitchFamily="34" charset="0"/>
              </a:defRPr>
            </a:lvl2pPr>
            <a:lvl3pPr marL="914366" indent="0">
              <a:buFontTx/>
              <a:buNone/>
              <a:defRPr sz="1600">
                <a:latin typeface="Bebas Neue" pitchFamily="34" charset="0"/>
              </a:defRPr>
            </a:lvl3pPr>
            <a:lvl4pPr marL="1371549" indent="0">
              <a:buFontTx/>
              <a:buNone/>
              <a:defRPr sz="1600">
                <a:latin typeface="Bebas Neue" pitchFamily="34" charset="0"/>
              </a:defRPr>
            </a:lvl4pPr>
            <a:lvl5pPr marL="1828732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/>
            </a:lvl2pPr>
            <a:lvl3pPr marL="914366" indent="0">
              <a:buFontTx/>
              <a:buNone/>
              <a:defRPr/>
            </a:lvl3pPr>
            <a:lvl4pPr marL="1371549" indent="0">
              <a:buFontTx/>
              <a:buNone/>
              <a:defRPr/>
            </a:lvl4pPr>
            <a:lvl5pPr marL="1828732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80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Rectangle 13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00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24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7112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34544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61976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8940800" y="1600200"/>
            <a:ext cx="2438400" cy="20248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33528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60960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88392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609600" y="4318000"/>
            <a:ext cx="2535936" cy="431800"/>
          </a:xfrm>
        </p:spPr>
        <p:txBody>
          <a:bodyPr>
            <a:noAutofit/>
          </a:bodyPr>
          <a:lstStyle>
            <a:lvl1pPr>
              <a:buNone/>
              <a:defRPr sz="2133">
                <a:latin typeface="Bebas Neue" pitchFamily="34" charset="0"/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33528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60960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88392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609600" y="4648201"/>
            <a:ext cx="2535936" cy="1320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 algn="ctr"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7112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34544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61976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8940800" y="3578352"/>
            <a:ext cx="2438400" cy="358648"/>
          </a:xfrm>
          <a:solidFill>
            <a:srgbClr val="0070C0"/>
          </a:solidFill>
        </p:spPr>
        <p:txBody>
          <a:bodyPr anchor="ctr">
            <a:noAutofit/>
          </a:bodyPr>
          <a:lstStyle>
            <a:lvl1pPr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73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416800" y="3022600"/>
            <a:ext cx="3556000" cy="2336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416800" y="2514600"/>
            <a:ext cx="3251200" cy="381000"/>
          </a:xfrm>
          <a:solidFill>
            <a:srgbClr val="0070C0"/>
          </a:solidFill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5791200" y="1498600"/>
            <a:ext cx="5791200" cy="4140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8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06400" y="2209800"/>
            <a:ext cx="6096000" cy="3429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chart</a:t>
            </a:r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6705600" y="25809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6705600" y="3419197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6705600" y="4232000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6705600" y="5044799"/>
            <a:ext cx="9144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2192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508000" y="2133601"/>
            <a:ext cx="5892800" cy="3505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SmartArt graphic</a:t>
            </a:r>
            <a:endParaRPr lang="en-JM" dirty="0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823200" y="24130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823200" y="32258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823200" y="40386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7823200" y="4851400"/>
            <a:ext cx="3556000" cy="711200"/>
          </a:xfrm>
        </p:spPr>
        <p:txBody>
          <a:bodyPr>
            <a:normAutofit/>
          </a:bodyPr>
          <a:lstStyle>
            <a:lvl1pPr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6807200" y="25809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6807200" y="3419197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6807200" y="4232000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6807200" y="5044799"/>
            <a:ext cx="812800" cy="451405"/>
          </a:xfrm>
          <a:solidFill>
            <a:srgbClr val="0070C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1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11200" y="1320800"/>
            <a:ext cx="10668000" cy="332740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400800" y="4953000"/>
            <a:ext cx="5080000" cy="914400"/>
          </a:xfrm>
        </p:spPr>
        <p:txBody>
          <a:bodyPr>
            <a:noAutofit/>
          </a:bodyPr>
          <a:lstStyle>
            <a:lvl1pPr algn="r"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buNone/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711200" y="4978400"/>
            <a:ext cx="3251200" cy="3810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711200" y="5359400"/>
            <a:ext cx="39624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7112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41656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7620000" y="14986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7112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41656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7620000" y="3835400"/>
            <a:ext cx="3048000" cy="1524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7112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41656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7620000" y="30226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7112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41656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7620000" y="5359400"/>
            <a:ext cx="3048000" cy="365760"/>
          </a:xfrm>
          <a:solidFill>
            <a:srgbClr val="0070C0"/>
          </a:solidFill>
        </p:spPr>
        <p:txBody>
          <a:bodyPr>
            <a:noAutofit/>
          </a:bodyPr>
          <a:lstStyle>
            <a:lvl1pPr>
              <a:buFontTx/>
              <a:buNone/>
              <a:defRPr sz="1867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3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184" indent="0">
              <a:buFontTx/>
              <a:buNone/>
              <a:defRPr sz="2000">
                <a:latin typeface="Bebas Neue" pitchFamily="34" charset="0"/>
              </a:defRPr>
            </a:lvl2pPr>
            <a:lvl3pPr marL="914366" indent="0">
              <a:buFontTx/>
              <a:buNone/>
              <a:defRPr sz="2000">
                <a:latin typeface="Bebas Neue" pitchFamily="34" charset="0"/>
              </a:defRPr>
            </a:lvl3pPr>
            <a:lvl4pPr marL="1371549" indent="0">
              <a:buFontTx/>
              <a:buNone/>
              <a:defRPr sz="2000">
                <a:latin typeface="Bebas Neue" pitchFamily="34" charset="0"/>
              </a:defRPr>
            </a:lvl4pPr>
            <a:lvl5pPr marL="1828732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7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04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1200" y="1372817"/>
            <a:ext cx="10363200" cy="5321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1800" dirty="0">
              <a:solidFill>
                <a:prstClr val="white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711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11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5"/>
          </p:nvPr>
        </p:nvSpPr>
        <p:spPr>
          <a:xfrm>
            <a:off x="6299200" y="43434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6"/>
          </p:nvPr>
        </p:nvSpPr>
        <p:spPr>
          <a:xfrm>
            <a:off x="6299200" y="2514603"/>
            <a:ext cx="1016000" cy="958273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533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1828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sz="quarter" idx="18"/>
          </p:nvPr>
        </p:nvSpPr>
        <p:spPr>
          <a:xfrm>
            <a:off x="1828800" y="2768600"/>
            <a:ext cx="3962400" cy="1066800"/>
          </a:xfrm>
        </p:spPr>
        <p:txBody>
          <a:bodyPr>
            <a:noAutofit/>
          </a:bodyPr>
          <a:lstStyle>
            <a:lvl1pPr marL="457184" marR="0" indent="-457184" algn="l" defTabSz="12191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7416800" y="24130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Content Placeholder 34"/>
          <p:cNvSpPr>
            <a:spLocks noGrp="1"/>
          </p:cNvSpPr>
          <p:nvPr>
            <p:ph sz="quarter" idx="20"/>
          </p:nvPr>
        </p:nvSpPr>
        <p:spPr>
          <a:xfrm>
            <a:off x="7416800" y="27686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1828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Content Placeholder 34"/>
          <p:cNvSpPr>
            <a:spLocks noGrp="1"/>
          </p:cNvSpPr>
          <p:nvPr>
            <p:ph sz="quarter" idx="22"/>
          </p:nvPr>
        </p:nvSpPr>
        <p:spPr>
          <a:xfrm>
            <a:off x="1828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7416800" y="4241801"/>
            <a:ext cx="2946400" cy="304800"/>
          </a:xfrm>
        </p:spPr>
        <p:txBody>
          <a:bodyPr anchor="t">
            <a:noAutofit/>
          </a:bodyPr>
          <a:lstStyle>
            <a:lvl1pPr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34"/>
          <p:cNvSpPr>
            <a:spLocks noGrp="1"/>
          </p:cNvSpPr>
          <p:nvPr>
            <p:ph sz="quarter" idx="24"/>
          </p:nvPr>
        </p:nvSpPr>
        <p:spPr>
          <a:xfrm>
            <a:off x="7416800" y="4597400"/>
            <a:ext cx="3962400" cy="10668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711200" y="1397001"/>
            <a:ext cx="2540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3454400" y="1397001"/>
            <a:ext cx="27432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6299200" y="1397001"/>
            <a:ext cx="20320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8534400" y="1397001"/>
            <a:ext cx="2438400" cy="508000"/>
          </a:xfrm>
        </p:spPr>
        <p:txBody>
          <a:bodyPr anchor="ctr">
            <a:normAutofit/>
          </a:bodyPr>
          <a:lstStyle>
            <a:lvl1pPr algn="ctr">
              <a:buNone/>
              <a:defRPr sz="1867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7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71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711200" y="1397000"/>
            <a:ext cx="280416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44704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8331200" y="1397000"/>
            <a:ext cx="28448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44704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8331200" y="1905001"/>
            <a:ext cx="3149600" cy="37338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798" y="2006600"/>
            <a:ext cx="4872476" cy="39370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400800" y="2006600"/>
            <a:ext cx="4978400" cy="3962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812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6400800" y="1397000"/>
            <a:ext cx="3759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Autofit/>
          </a:bodyPr>
          <a:lstStyle>
            <a:lvl1pPr>
              <a:buNone/>
              <a:defRPr sz="16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11200" y="2387600"/>
            <a:ext cx="5892800" cy="32766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010400" y="50546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010400" y="3225800"/>
            <a:ext cx="4572000" cy="1625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010400" y="2311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5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397000"/>
            <a:ext cx="12192000" cy="37592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6400" y="5359400"/>
            <a:ext cx="11379200" cy="7112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498600"/>
            <a:ext cx="6908800" cy="4368800"/>
          </a:xfrm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7213600" y="1998472"/>
            <a:ext cx="3962400" cy="414528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7213600" y="1524000"/>
            <a:ext cx="3251200" cy="48260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213600" y="28194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7213600" y="3632201"/>
            <a:ext cx="4572000" cy="1524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7213600" y="5257800"/>
            <a:ext cx="4572000" cy="6096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1"/>
            <a:ext cx="101600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711200" y="2159000"/>
            <a:ext cx="10464800" cy="3048000"/>
          </a:xfrm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table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1447800"/>
            <a:ext cx="10972800" cy="381000"/>
          </a:xfrm>
        </p:spPr>
        <p:txBody>
          <a:bodyPr>
            <a:noAutofit/>
          </a:bodyPr>
          <a:lstStyle>
            <a:lvl1pPr algn="l">
              <a:buNone/>
              <a:defRPr sz="1867" b="0">
                <a:latin typeface="Bebas Neue"/>
                <a:cs typeface="Bebas Neue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5359400"/>
            <a:ext cx="10566400" cy="6096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5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1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5791200" y="20574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1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791200" y="4495800"/>
            <a:ext cx="4064000" cy="1219200"/>
          </a:xfrm>
        </p:spPr>
        <p:txBody>
          <a:bodyPr>
            <a:noAutofit/>
          </a:bodyPr>
          <a:lstStyle>
            <a:lvl1pPr>
              <a:buNone/>
              <a:defRPr sz="1467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/>
          </p:nvPr>
        </p:nvSpPr>
        <p:spPr>
          <a:xfrm>
            <a:off x="711200" y="1498600"/>
            <a:ext cx="32512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18"/>
          </p:nvPr>
        </p:nvSpPr>
        <p:spPr>
          <a:xfrm>
            <a:off x="5791200" y="14986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711200" y="3962400"/>
            <a:ext cx="34544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5791200" y="3962400"/>
            <a:ext cx="3352800" cy="381000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20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2133" b="1">
                <a:solidFill>
                  <a:srgbClr val="CC3399"/>
                </a:solidFill>
              </a:defRPr>
            </a:lvl2pPr>
            <a:lvl3pPr>
              <a:defRPr sz="2133" b="1">
                <a:solidFill>
                  <a:srgbClr val="CC3399"/>
                </a:solidFill>
              </a:defRPr>
            </a:lvl3pPr>
            <a:lvl4pPr>
              <a:defRPr sz="2133" b="1">
                <a:solidFill>
                  <a:srgbClr val="CC3399"/>
                </a:solidFill>
              </a:defRPr>
            </a:lvl4pPr>
            <a:lvl5pPr>
              <a:defRPr sz="2133" b="1">
                <a:solidFill>
                  <a:srgbClr val="CC3399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4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11200" y="2159000"/>
            <a:ext cx="5791200" cy="33020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867"/>
            </a:lvl1pPr>
          </a:lstStyle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1346200"/>
            <a:ext cx="10769600" cy="457200"/>
          </a:xfrm>
        </p:spPr>
        <p:txBody>
          <a:bodyPr>
            <a:no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229600" y="2311401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229600" y="27178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8229600" y="31242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229600" y="3530600"/>
            <a:ext cx="32512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823200" y="4241800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7823200" y="4648201"/>
            <a:ext cx="3657600" cy="406400"/>
          </a:xfrm>
        </p:spPr>
        <p:txBody>
          <a:bodyPr>
            <a:normAutofit/>
          </a:bodyPr>
          <a:lstStyle>
            <a:lvl1pPr>
              <a:buNone/>
              <a:defRPr sz="146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807200" y="2311401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807200" y="27178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07200" y="31242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6807200" y="3530600"/>
            <a:ext cx="1320800" cy="406400"/>
          </a:xfrm>
        </p:spPr>
        <p:txBody>
          <a:bodyPr>
            <a:normAutofit/>
          </a:bodyPr>
          <a:lstStyle>
            <a:lvl1pPr algn="r">
              <a:buNone/>
              <a:defRPr sz="1867">
                <a:solidFill>
                  <a:srgbClr val="0070C0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0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2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184" indent="0">
              <a:buFontTx/>
              <a:buNone/>
              <a:defRPr>
                <a:latin typeface="Bebas Neue" pitchFamily="34" charset="0"/>
              </a:defRPr>
            </a:lvl2pPr>
            <a:lvl3pPr marL="914366" indent="0">
              <a:buFontTx/>
              <a:buNone/>
              <a:defRPr>
                <a:latin typeface="Bebas Neue" pitchFamily="34" charset="0"/>
              </a:defRPr>
            </a:lvl3pPr>
            <a:lvl4pPr marL="1371549" indent="0">
              <a:buFontTx/>
              <a:buNone/>
              <a:defRPr>
                <a:latin typeface="Bebas Neue" pitchFamily="34" charset="0"/>
              </a:defRPr>
            </a:lvl4pPr>
            <a:lvl5pPr marL="1828732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5" name="Rectangle 14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172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8000" y="2209800"/>
            <a:ext cx="10871200" cy="1625600"/>
          </a:xfrm>
        </p:spPr>
        <p:txBody>
          <a:bodyPr>
            <a:normAutofit/>
          </a:bodyPr>
          <a:lstStyle>
            <a:lvl1pPr algn="l">
              <a:buNone/>
              <a:defRPr sz="8000"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09600" y="3937000"/>
            <a:ext cx="8636000" cy="762000"/>
          </a:xfrm>
        </p:spPr>
        <p:txBody>
          <a:bodyPr>
            <a:noAutofit/>
          </a:bodyPr>
          <a:lstStyle>
            <a:lvl1pPr algn="l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2260600"/>
            <a:ext cx="304800" cy="1727200"/>
          </a:xfrm>
          <a:prstGeom prst="rect">
            <a:avLst/>
          </a:prstGeom>
          <a:solidFill>
            <a:srgbClr val="0070C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 defTabSz="1219155" eaLnBrk="1" fontAlgn="auto" hangingPunct="1">
              <a:spcBef>
                <a:spcPts val="0"/>
              </a:spcBef>
              <a:spcAft>
                <a:spcPts val="0"/>
              </a:spcAft>
            </a:pPr>
            <a:endParaRPr lang="en-JM" sz="2133" dirty="0">
              <a:solidFill>
                <a:prstClr val="black">
                  <a:lumMod val="95000"/>
                  <a:lumOff val="5000"/>
                </a:prst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" y="30628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2" y="31242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1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38401"/>
            <a:ext cx="5588000" cy="1414628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00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3954" y="2439863"/>
            <a:ext cx="5588000" cy="1413167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</p:pic>
      <p:sp>
        <p:nvSpPr>
          <p:cNvPr id="6" name="Rectangle 5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97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7"/>
          <p:cNvSpPr txBox="1">
            <a:spLocks noChangeArrowheads="1"/>
          </p:cNvSpPr>
          <p:nvPr/>
        </p:nvSpPr>
        <p:spPr bwMode="auto">
          <a:xfrm>
            <a:off x="4064761" y="349252"/>
            <a:ext cx="63230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i="1" dirty="0">
                <a:solidFill>
                  <a:srgbClr val="000000"/>
                </a:solidFill>
                <a:latin typeface="Arial"/>
                <a:ea typeface="+mn-ea"/>
              </a:rPr>
              <a:t>Headquarters U.S. Air Force</a:t>
            </a:r>
          </a:p>
        </p:txBody>
      </p:sp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5997286" y="6435725"/>
            <a:ext cx="18473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3826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5461001" y="3924300"/>
            <a:ext cx="5994400" cy="10477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605409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508000" y="6402616"/>
            <a:ext cx="11176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b="1" dirty="0">
              <a:solidFill>
                <a:srgbClr val="151C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8992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11200" y="18034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711200" y="21082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1200" y="32258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11200" y="35306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1200" y="4648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11200" y="4953000"/>
            <a:ext cx="3657600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346200" y="2510117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52070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9067800" y="2518025"/>
            <a:ext cx="1803401" cy="180441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 sz="2667">
                <a:latin typeface="Bebas Neue" pitchFamily="34" charset="0"/>
              </a:defRPr>
            </a:lvl2pPr>
            <a:lvl3pPr marL="1219155" indent="0">
              <a:buFontTx/>
              <a:buNone/>
              <a:defRPr sz="2667">
                <a:latin typeface="Bebas Neue" pitchFamily="34" charset="0"/>
              </a:defRPr>
            </a:lvl3pPr>
            <a:lvl4pPr marL="1828732" indent="0">
              <a:buFontTx/>
              <a:buNone/>
              <a:defRPr sz="2667">
                <a:latin typeface="Bebas Neue" pitchFamily="34" charset="0"/>
              </a:defRPr>
            </a:lvl4pPr>
            <a:lvl5pPr marL="2438309" indent="0">
              <a:buFontTx/>
              <a:buNone/>
              <a:defRPr sz="2667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7789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673602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8500533" y="4576236"/>
            <a:ext cx="2878667" cy="118956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609600" y="1320800"/>
            <a:ext cx="10972800" cy="685800"/>
          </a:xfrm>
        </p:spPr>
        <p:txBody>
          <a:bodyPr>
            <a:normAutofit/>
          </a:bodyPr>
          <a:lstStyle>
            <a:lvl1pPr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422400" y="2006601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51054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8864638" y="2006600"/>
            <a:ext cx="1975104" cy="2743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160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7752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534400" y="5465064"/>
            <a:ext cx="2743200" cy="402336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>
                <a:latin typeface="Bebas Neue" pitchFamily="34" charset="0"/>
              </a:defRPr>
            </a:lvl2pPr>
            <a:lvl3pPr marL="1219155" indent="0">
              <a:buFontTx/>
              <a:buNone/>
              <a:defRPr>
                <a:latin typeface="Bebas Neue" pitchFamily="34" charset="0"/>
              </a:defRPr>
            </a:lvl3pPr>
            <a:lvl4pPr marL="1828732" indent="0">
              <a:buFontTx/>
              <a:buNone/>
              <a:defRPr>
                <a:latin typeface="Bebas Neue" pitchFamily="34" charset="0"/>
              </a:defRPr>
            </a:lvl4pPr>
            <a:lvl5pPr marL="2438309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54597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1545" y="1437339"/>
            <a:ext cx="5234457" cy="4325763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727200" y="16002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727200" y="19050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727200" y="30226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727200" y="33274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727200" y="4445002"/>
            <a:ext cx="2957209" cy="378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727200" y="4749800"/>
            <a:ext cx="36576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6278855" y="1803403"/>
            <a:ext cx="4572000" cy="261361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949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7721600" y="1830918"/>
            <a:ext cx="3556000" cy="8868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rgbClr val="0070C0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721600" y="3022602"/>
            <a:ext cx="3378201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7721600" y="3401484"/>
            <a:ext cx="37592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721600" y="4472518"/>
            <a:ext cx="3352800" cy="378884"/>
          </a:xfrm>
          <a:solidFill>
            <a:srgbClr val="0070C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  <a:lvl2pPr marL="609578" indent="0">
              <a:buFontTx/>
              <a:buNone/>
              <a:defRPr sz="2133">
                <a:latin typeface="Bebas Neue" pitchFamily="34" charset="0"/>
              </a:defRPr>
            </a:lvl2pPr>
            <a:lvl3pPr marL="1219155" indent="0">
              <a:buFontTx/>
              <a:buNone/>
              <a:defRPr sz="2133">
                <a:latin typeface="Bebas Neue" pitchFamily="34" charset="0"/>
              </a:defRPr>
            </a:lvl3pPr>
            <a:lvl4pPr marL="1828732" indent="0">
              <a:buFontTx/>
              <a:buNone/>
              <a:defRPr sz="2133">
                <a:latin typeface="Bebas Neue" pitchFamily="34" charset="0"/>
              </a:defRPr>
            </a:lvl4pPr>
            <a:lvl5pPr marL="2438309" indent="0">
              <a:buFontTx/>
              <a:buNone/>
              <a:defRPr sz="2133">
                <a:latin typeface="Bebas Neu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7721600" y="4851400"/>
            <a:ext cx="3962400" cy="711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467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609578" indent="0">
              <a:buFontTx/>
              <a:buNone/>
              <a:defRPr/>
            </a:lvl2pPr>
            <a:lvl3pPr marL="1219155" indent="0">
              <a:buFontTx/>
              <a:buNone/>
              <a:defRPr/>
            </a:lvl3pPr>
            <a:lvl4pPr marL="1828732" indent="0">
              <a:buFontTx/>
              <a:buNone/>
              <a:defRPr/>
            </a:lvl4pPr>
            <a:lvl5pPr marL="2438309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2" y="1765303"/>
            <a:ext cx="6556811" cy="3914217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500405" y="2267712"/>
            <a:ext cx="4572000" cy="275459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5464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672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28000" y="1585079"/>
            <a:ext cx="0" cy="3581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4704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31200" y="2108200"/>
            <a:ext cx="3454400" cy="3149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SzPct val="120000"/>
              <a:buFont typeface="Courier New" pitchFamily="49" charset="0"/>
              <a:buChar char="o"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6096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44704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8331200" y="1600200"/>
            <a:ext cx="2743200" cy="381000"/>
          </a:xfrm>
          <a:solidFill>
            <a:srgbClr val="0070C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2133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75401"/>
            <a:ext cx="8839200" cy="390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34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slideLayout" Target="../slideLayouts/slideLayout114.xml"/><Relationship Id="rId11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84204"/>
            <a:ext cx="10160000" cy="563563"/>
          </a:xfrm>
          <a:prstGeom prst="rect">
            <a:avLst/>
          </a:prstGeom>
        </p:spPr>
        <p:txBody>
          <a:bodyPr vert="horz" lIns="91438" tIns="45719" rIns="91438" bIns="45719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3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381003"/>
            <a:ext cx="6096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9563-2EA8-43EB-86FE-2363FC7BBB3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" y="802216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" y="863600"/>
            <a:ext cx="1354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6259406"/>
            <a:ext cx="12192000" cy="623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14" name="Oval 13">
            <a:hlinkClick r:id="" action="ppaction://hlinkshowjump?jump=nextslide" highlightClick="1"/>
          </p:cNvPr>
          <p:cNvSpPr/>
          <p:nvPr/>
        </p:nvSpPr>
        <p:spPr>
          <a:xfrm>
            <a:off x="11176000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Oval 14">
            <a:hlinkClick r:id="" action="ppaction://hlinkshowjump?jump=previousslide" highlightClick="1"/>
          </p:cNvPr>
          <p:cNvSpPr/>
          <p:nvPr/>
        </p:nvSpPr>
        <p:spPr>
          <a:xfrm>
            <a:off x="10714782" y="6375400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flipH="1">
            <a:off x="10830606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11297920" y="6485129"/>
            <a:ext cx="109728" cy="134112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JM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75403"/>
            <a:ext cx="8839200" cy="3905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endParaRPr lang="en-US"/>
          </a:p>
        </p:txBody>
      </p:sp>
      <p:pic>
        <p:nvPicPr>
          <p:cNvPr id="20" name="Picture 4" descr="BAH_logo_300.png"/>
          <p:cNvPicPr>
            <a:picLocks noChangeAspect="1"/>
          </p:cNvPicPr>
          <p:nvPr/>
        </p:nvPicPr>
        <p:blipFill>
          <a:blip r:embed="rId1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603" y="6433899"/>
            <a:ext cx="3048695" cy="335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0605411" y="6286500"/>
            <a:ext cx="1078594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" y="416474"/>
            <a:ext cx="225673" cy="535022"/>
          </a:xfrm>
          <a:prstGeom prst="rect">
            <a:avLst/>
          </a:prstGeom>
          <a:solidFill>
            <a:srgbClr val="41719C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-105837" y="450074"/>
            <a:ext cx="23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=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366" rtl="0" eaLnBrk="1" latinLnBrk="0" hangingPunct="1">
        <a:spcBef>
          <a:spcPct val="0"/>
        </a:spcBef>
        <a:buNone/>
        <a:defRPr sz="3600" kern="1200" spc="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888" indent="-342888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22" indent="-285739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2958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140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323" indent="-228591" algn="l" defTabSz="914366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506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2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1" algn="l" defTabSz="91436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2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5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8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s.stanford.edu/people/karpathy/denseca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talkingmachines.com/blog/" TargetMode="External"/><Relationship Id="rId2" Type="http://schemas.openxmlformats.org/officeDocument/2006/relationships/hyperlink" Target="http://dataskeptic.com/podca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view_play_list?p=A89DCFA6ADACE599" TargetMode="External"/><Relationship Id="rId4" Type="http://schemas.openxmlformats.org/officeDocument/2006/relationships/hyperlink" Target="http://www.r2d3.us/visual-intro-to-machine-learning-part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2906713"/>
            <a:ext cx="9464593" cy="1362075"/>
          </a:xfrm>
        </p:spPr>
        <p:txBody>
          <a:bodyPr/>
          <a:lstStyle/>
          <a:p>
            <a:r>
              <a:rPr lang="en-US" dirty="0" smtClean="0"/>
              <a:t>Meeting #3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443611"/>
            <a:ext cx="10363200" cy="1010946"/>
          </a:xfrm>
        </p:spPr>
        <p:txBody>
          <a:bodyPr/>
          <a:lstStyle/>
          <a:p>
            <a:r>
              <a:rPr lang="en-US" dirty="0" smtClean="0"/>
              <a:t>January 17,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8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Talk 3.1 – Fundamentals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</a:p>
          <a:p>
            <a:endParaRPr lang="en-US" dirty="0"/>
          </a:p>
          <a:p>
            <a:r>
              <a:rPr lang="en-US" dirty="0" smtClean="0"/>
              <a:t>What is Machine Learning not?</a:t>
            </a:r>
          </a:p>
          <a:p>
            <a:pPr lvl="1"/>
            <a:r>
              <a:rPr lang="en-US" dirty="0" smtClean="0"/>
              <a:t>Induction </a:t>
            </a:r>
            <a:r>
              <a:rPr lang="en-US" dirty="0"/>
              <a:t>vs Deduction</a:t>
            </a:r>
          </a:p>
          <a:p>
            <a:endParaRPr lang="en-US" dirty="0"/>
          </a:p>
          <a:p>
            <a:r>
              <a:rPr lang="en-US" dirty="0" smtClean="0"/>
              <a:t>What can you do with Machine Learning?</a:t>
            </a:r>
          </a:p>
          <a:p>
            <a:pPr lvl="1"/>
            <a:r>
              <a:rPr lang="en-US" dirty="0" smtClean="0"/>
              <a:t>State of the Art</a:t>
            </a:r>
          </a:p>
          <a:p>
            <a:pPr lvl="2"/>
            <a:r>
              <a:rPr lang="en-US" dirty="0" smtClean="0"/>
              <a:t>Computer Vision</a:t>
            </a:r>
          </a:p>
          <a:p>
            <a:pPr lvl="3"/>
            <a:r>
              <a:rPr lang="en-US" dirty="0">
                <a:hlinkClick r:id="rId2"/>
              </a:rPr>
              <a:t>http://cs.stanford.edu/people/karpathy/densecap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Natural Language Processing</a:t>
            </a:r>
          </a:p>
          <a:p>
            <a:pPr lvl="3"/>
            <a:r>
              <a:rPr lang="en-US" dirty="0" smtClean="0"/>
              <a:t>Automatic Translation</a:t>
            </a:r>
          </a:p>
          <a:p>
            <a:pPr lvl="2"/>
            <a:r>
              <a:rPr lang="en-US" dirty="0" smtClean="0"/>
              <a:t>Voice Recognition</a:t>
            </a:r>
          </a:p>
          <a:p>
            <a:pPr lvl="3"/>
            <a:r>
              <a:rPr lang="en-US" dirty="0" smtClean="0"/>
              <a:t>Approaching human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Major Types of Machine Learning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2743200" cy="381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Supervised Learning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4470400" y="1600200"/>
            <a:ext cx="2743200" cy="381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Unsupervised Learning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8331200" y="1600200"/>
            <a:ext cx="2743200" cy="381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</a:rPr>
              <a:t>Reinforcement Learning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2108200"/>
            <a:ext cx="3454400" cy="3149600"/>
          </a:xfrm>
          <a:prstGeom prst="rect">
            <a:avLst/>
          </a:prstGeom>
        </p:spPr>
        <p:txBody>
          <a:bodyPr/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 based learning</a:t>
            </a:r>
          </a:p>
          <a:p>
            <a:r>
              <a:rPr lang="en-US" dirty="0" smtClean="0"/>
              <a:t>Often requires a large training set</a:t>
            </a:r>
          </a:p>
          <a:p>
            <a:pPr lvl="1"/>
            <a:r>
              <a:rPr lang="en-US" dirty="0" smtClean="0"/>
              <a:t>Can be expensive to acquire</a:t>
            </a:r>
          </a:p>
          <a:p>
            <a:r>
              <a:rPr lang="en-US" dirty="0" smtClean="0"/>
              <a:t>Performance evaluation is straightforward</a:t>
            </a:r>
          </a:p>
          <a:p>
            <a:r>
              <a:rPr lang="en-US" dirty="0" smtClean="0"/>
              <a:t>Two major categories</a:t>
            </a:r>
          </a:p>
          <a:p>
            <a:pPr lvl="1"/>
            <a:r>
              <a:rPr lang="en-US" dirty="0" smtClean="0"/>
              <a:t>Classification – target variable is categorical</a:t>
            </a:r>
          </a:p>
          <a:p>
            <a:pPr lvl="1"/>
            <a:r>
              <a:rPr lang="en-US" dirty="0" smtClean="0"/>
              <a:t>Regression – target variable is continuous</a:t>
            </a:r>
          </a:p>
          <a:p>
            <a:r>
              <a:rPr lang="en-US" dirty="0" smtClean="0"/>
              <a:t>Examples: Non-linear regression, classification trees, neural networks,</a:t>
            </a:r>
          </a:p>
          <a:p>
            <a:r>
              <a:rPr lang="en-US" dirty="0" smtClean="0"/>
              <a:t>Support vector machines</a:t>
            </a:r>
          </a:p>
          <a:p>
            <a:pPr lvl="1"/>
            <a:endParaRPr lang="en-US" sz="1200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470400" y="2108200"/>
            <a:ext cx="3454400" cy="3149600"/>
          </a:xfrm>
          <a:prstGeom prst="rect">
            <a:avLst/>
          </a:prstGeom>
        </p:spPr>
        <p:txBody>
          <a:bodyPr/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Requires no examples</a:t>
            </a:r>
          </a:p>
          <a:p>
            <a:r>
              <a:rPr lang="en-US" dirty="0" smtClean="0"/>
              <a:t>Finds structure in the data</a:t>
            </a:r>
          </a:p>
          <a:p>
            <a:r>
              <a:rPr lang="en-US" dirty="0" smtClean="0"/>
              <a:t>Examples: clustering, Principal Component Analysis, Independent Component Analysis</a:t>
            </a:r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8331200" y="2108200"/>
            <a:ext cx="3454400" cy="3149600"/>
          </a:xfrm>
          <a:prstGeom prst="rect">
            <a:avLst/>
          </a:prstGeom>
        </p:spPr>
        <p:txBody>
          <a:bodyPr/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Reward based learning</a:t>
            </a:r>
          </a:p>
          <a:p>
            <a:r>
              <a:rPr lang="en-US" dirty="0" smtClean="0"/>
              <a:t>Used in heavily in robotics and nowhere else.</a:t>
            </a:r>
          </a:p>
          <a:p>
            <a:r>
              <a:rPr lang="en-US" dirty="0" smtClean="0"/>
              <a:t>Sort of like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3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0382" y="1559752"/>
            <a:ext cx="551662" cy="150488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[ 1 ]</a:t>
            </a:r>
          </a:p>
          <a:p>
            <a:pPr marL="0" indent="0" algn="ctr">
              <a:buNone/>
            </a:pPr>
            <a:r>
              <a:rPr lang="en-US" sz="1600" dirty="0"/>
              <a:t>[ </a:t>
            </a:r>
            <a:r>
              <a:rPr lang="en-US" sz="1600" dirty="0" smtClean="0"/>
              <a:t>2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</a:t>
            </a:r>
            <a:r>
              <a:rPr lang="en-US" sz="1600" dirty="0" smtClean="0"/>
              <a:t>3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</a:t>
            </a:r>
            <a:r>
              <a:rPr lang="en-US" sz="1600" dirty="0" smtClean="0"/>
              <a:t>4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</a:t>
            </a:r>
            <a:r>
              <a:rPr lang="en-US" sz="1600" dirty="0" smtClean="0"/>
              <a:t>5 ]</a:t>
            </a:r>
          </a:p>
          <a:p>
            <a:pPr marL="0" indent="0" algn="ctr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522429" y="1830602"/>
            <a:ext cx="2585544" cy="72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Linear Regression</a:t>
            </a:r>
            <a:endParaRPr lang="en-US" sz="24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-79349" y="3651111"/>
            <a:ext cx="2322786" cy="44145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i="1" dirty="0" smtClean="0"/>
              <a:t>Feature Vector</a:t>
            </a:r>
            <a:endParaRPr lang="en-US" sz="2000" i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356102" y="3620796"/>
            <a:ext cx="2656088" cy="740528"/>
          </a:xfrm>
          <a:prstGeom prst="rect">
            <a:avLst/>
          </a:prstGeom>
        </p:spPr>
        <p:txBody>
          <a:bodyPr vert="horz" lIns="91438" tIns="45719" rIns="91438" bIns="45719" rtlCol="0">
            <a:normAutofit lnSpcReduction="10000"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i="1" dirty="0" smtClean="0"/>
              <a:t>Machine Learning Algorithm</a:t>
            </a:r>
            <a:endParaRPr lang="en-US" sz="2000" i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12190" y="3651111"/>
            <a:ext cx="2433146" cy="44145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i="1" dirty="0" smtClean="0"/>
              <a:t>Target Variable</a:t>
            </a:r>
            <a:endParaRPr lang="en-US" sz="2000" i="1" dirty="0"/>
          </a:p>
        </p:txBody>
      </p:sp>
      <p:sp>
        <p:nvSpPr>
          <p:cNvPr id="11" name="Right Arrow 10"/>
          <p:cNvSpPr/>
          <p:nvPr/>
        </p:nvSpPr>
        <p:spPr>
          <a:xfrm>
            <a:off x="1359561" y="2041182"/>
            <a:ext cx="864592" cy="30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03137" y="2029423"/>
            <a:ext cx="864592" cy="30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350532" y="1384140"/>
            <a:ext cx="673869" cy="1529340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[ 2 ]</a:t>
            </a:r>
          </a:p>
          <a:p>
            <a:pPr marL="0" indent="0" algn="ctr">
              <a:buNone/>
            </a:pPr>
            <a:r>
              <a:rPr lang="en-US" sz="1600" dirty="0"/>
              <a:t>[ 4</a:t>
            </a:r>
            <a:r>
              <a:rPr lang="en-US" sz="1600" dirty="0" smtClean="0"/>
              <a:t>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[ 6</a:t>
            </a:r>
            <a:r>
              <a:rPr lang="en-US" sz="1600" dirty="0" smtClean="0"/>
              <a:t>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[ 8</a:t>
            </a:r>
            <a:r>
              <a:rPr lang="en-US" sz="1600" dirty="0" smtClean="0"/>
              <a:t>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r>
              <a:rPr lang="en-US" sz="1600" dirty="0"/>
              <a:t>[ </a:t>
            </a:r>
            <a:r>
              <a:rPr lang="en-US" sz="1600" dirty="0" smtClean="0"/>
              <a:t>10 </a:t>
            </a:r>
            <a:r>
              <a:rPr lang="en-US" sz="1600" dirty="0"/>
              <a:t>]</a:t>
            </a:r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Font typeface="Arial" pitchFamily="34" charset="0"/>
              <a:buNone/>
            </a:pPr>
            <a:endParaRPr lang="en-US" sz="1600" dirty="0"/>
          </a:p>
        </p:txBody>
      </p:sp>
      <p:cxnSp>
        <p:nvCxnSpPr>
          <p:cNvPr id="22" name="Straight Arrow Connector 21"/>
          <p:cNvCxnSpPr>
            <a:stCxn id="8" idx="0"/>
            <a:endCxn id="4" idx="2"/>
          </p:cNvCxnSpPr>
          <p:nvPr/>
        </p:nvCxnSpPr>
        <p:spPr>
          <a:xfrm flipH="1" flipV="1">
            <a:off x="806213" y="3064638"/>
            <a:ext cx="275831" cy="58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0"/>
          </p:cNvCxnSpPr>
          <p:nvPr/>
        </p:nvCxnSpPr>
        <p:spPr>
          <a:xfrm flipH="1" flipV="1">
            <a:off x="3662785" y="2924745"/>
            <a:ext cx="0" cy="69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20" idx="2"/>
          </p:cNvCxnSpPr>
          <p:nvPr/>
        </p:nvCxnSpPr>
        <p:spPr>
          <a:xfrm flipV="1">
            <a:off x="6228763" y="2913480"/>
            <a:ext cx="458704" cy="73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7247271" y="5081404"/>
            <a:ext cx="1039475" cy="940858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Sum of Squared Error</a:t>
            </a:r>
            <a:endParaRPr lang="en-US" sz="16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978832" y="3566504"/>
            <a:ext cx="2433146" cy="671625"/>
          </a:xfrm>
          <a:prstGeom prst="rect">
            <a:avLst/>
          </a:prstGeom>
        </p:spPr>
        <p:txBody>
          <a:bodyPr vert="horz" lIns="91438" tIns="45719" rIns="91438" bIns="45719" rtlCol="0">
            <a:normAutofit fontScale="92500" lnSpcReduction="10000"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i="1" dirty="0" smtClean="0"/>
              <a:t>Performance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2000" i="1" dirty="0" smtClean="0"/>
              <a:t>Metrics</a:t>
            </a:r>
            <a:endParaRPr lang="en-US" sz="2000" i="1" dirty="0"/>
          </a:p>
        </p:txBody>
      </p:sp>
      <p:cxnSp>
        <p:nvCxnSpPr>
          <p:cNvPr id="33" name="Straight Arrow Connector 32"/>
          <p:cNvCxnSpPr>
            <a:stCxn id="32" idx="2"/>
            <a:endCxn id="30" idx="0"/>
          </p:cNvCxnSpPr>
          <p:nvPr/>
        </p:nvCxnSpPr>
        <p:spPr>
          <a:xfrm flipH="1">
            <a:off x="7767009" y="4238129"/>
            <a:ext cx="428396" cy="84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40780" y="1104073"/>
            <a:ext cx="178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Training Phase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0780" y="4583088"/>
            <a:ext cx="163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Testing Phase</a:t>
            </a:r>
            <a:endParaRPr lang="en-US" dirty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542320" y="5220348"/>
            <a:ext cx="668103" cy="38036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[2.5]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2522429" y="5046481"/>
            <a:ext cx="2585544" cy="729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Linear Regression</a:t>
            </a:r>
            <a:endParaRPr lang="en-US" sz="2400" b="1" dirty="0"/>
          </a:p>
        </p:txBody>
      </p:sp>
      <p:sp>
        <p:nvSpPr>
          <p:cNvPr id="53" name="Right Arrow 52"/>
          <p:cNvSpPr/>
          <p:nvPr/>
        </p:nvSpPr>
        <p:spPr>
          <a:xfrm>
            <a:off x="1359561" y="5257061"/>
            <a:ext cx="864592" cy="30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4" descr="http://www.cqeacademy.com/wp-content/uploads/2014/01/Scatter-Plot_Be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10" y="487116"/>
            <a:ext cx="2891571" cy="28087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V="1">
            <a:off x="10370874" y="1042119"/>
            <a:ext cx="1265920" cy="1375749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Arrow 58"/>
          <p:cNvSpPr/>
          <p:nvPr/>
        </p:nvSpPr>
        <p:spPr>
          <a:xfrm>
            <a:off x="5257304" y="5243213"/>
            <a:ext cx="864592" cy="30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6350532" y="5207340"/>
            <a:ext cx="668103" cy="380366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888" indent="-342888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22" indent="-285739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958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140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323" indent="-228591" algn="l" defTabSz="91436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»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506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9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2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54" indent="-228591" algn="l" defTabSz="91436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/>
              <a:t>[?]</a:t>
            </a:r>
            <a:endParaRPr lang="en-US" sz="1600" dirty="0"/>
          </a:p>
        </p:txBody>
      </p:sp>
      <p:pic>
        <p:nvPicPr>
          <p:cNvPr id="61" name="Picture 4" descr="http://www.cqeacademy.com/wp-content/uploads/2014/01/Scatter-Plot_Bea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10" y="3490932"/>
            <a:ext cx="2891571" cy="28087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Connector 61"/>
          <p:cNvCxnSpPr/>
          <p:nvPr/>
        </p:nvCxnSpPr>
        <p:spPr>
          <a:xfrm flipV="1">
            <a:off x="10158729" y="4019792"/>
            <a:ext cx="1466827" cy="1594087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1003834" y="4659766"/>
            <a:ext cx="0" cy="1017104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9855038" y="4659766"/>
            <a:ext cx="1126527" cy="0"/>
          </a:xfrm>
          <a:prstGeom prst="straightConnector1">
            <a:avLst/>
          </a:prstGeom>
          <a:ln w="38100">
            <a:solidFill>
              <a:schemeClr val="accent5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2" grpId="0"/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Podcasts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dataskeptic.com/podcast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http://www.thetalkingmachines.com/blog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Blogs</a:t>
            </a:r>
          </a:p>
          <a:p>
            <a:pPr lvl="1"/>
            <a:r>
              <a:rPr lang="en-US" dirty="0">
                <a:hlinkClick r:id="rId4"/>
              </a:rPr>
              <a:t>http://www.r2d3.us/visual-intro-to-machine-learning-part-1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Courseware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Andrew Ng’s </a:t>
            </a:r>
            <a:r>
              <a:rPr lang="en-US" dirty="0" err="1" smtClean="0">
                <a:solidFill>
                  <a:schemeClr val="tx1"/>
                </a:solidFill>
              </a:rPr>
              <a:t>Standford</a:t>
            </a:r>
            <a:r>
              <a:rPr lang="en-US" dirty="0" smtClean="0">
                <a:solidFill>
                  <a:schemeClr val="tx1"/>
                </a:solidFill>
              </a:rPr>
              <a:t> Machine Learning Course</a:t>
            </a:r>
            <a:endParaRPr lang="en-US" dirty="0">
              <a:solidFill>
                <a:schemeClr val="tx1"/>
              </a:solidFill>
              <a:hlinkClick r:id="rId5"/>
            </a:endParaRPr>
          </a:p>
          <a:p>
            <a:pPr lvl="2"/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www.youtube.com/view_play_list?p=A89DCFA6ADACE599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8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%20Young%20C2ADS%20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m%20Young%20C2ADS%20Theme" id="{47EB52FE-E755-4C69-8AA9-3FB8174FF9D9}" vid="{8A5FAE24-F357-4F28-9B24-99D307730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548B274608FB4D801D13B412F342F1" ma:contentTypeVersion="4" ma:contentTypeDescription="Create a new document." ma:contentTypeScope="" ma:versionID="3613037bbf33a20c5f7c2586c8bd4149">
  <xsd:schema xmlns:xsd="http://www.w3.org/2001/XMLSchema" xmlns:xs="http://www.w3.org/2001/XMLSchema" xmlns:p="http://schemas.microsoft.com/office/2006/metadata/properties" xmlns:ns1="http://schemas.microsoft.com/sharepoint/v3" xmlns:ns2="af48e2d7-d5e1-4107-9399-4011eef445dc" targetNamespace="http://schemas.microsoft.com/office/2006/metadata/properties" ma:root="true" ma:fieldsID="bc97f7d085dbebfd18a64ddf77be5ddf" ns1:_="" ns2:_="">
    <xsd:import namespace="http://schemas.microsoft.com/sharepoint/v3"/>
    <xsd:import namespace="af48e2d7-d5e1-4107-9399-4011eef445d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48e2d7-d5e1-4107-9399-4011eef445d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1D2DD4-2B60-4B51-8CB1-0DE6800609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48e2d7-d5e1-4107-9399-4011eef445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91DC4-27FF-40B2-838D-76DEC4FA8718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af48e2d7-d5e1-4107-9399-4011eef445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F02B7E-9FC8-4699-BB86-B9DAB784C0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32493</TotalTime>
  <Words>235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Bebas Neue</vt:lpstr>
      <vt:lpstr>Calibri</vt:lpstr>
      <vt:lpstr>Courier New</vt:lpstr>
      <vt:lpstr>Wingdings</vt:lpstr>
      <vt:lpstr>Team%20Young%20C2ADS%20Theme</vt:lpstr>
      <vt:lpstr>Meeting #3 Slides</vt:lpstr>
      <vt:lpstr>Tech Talk 3.1 – Fundamentals of Machine Learning</vt:lpstr>
      <vt:lpstr>3 Major Types of Machine Learning</vt:lpstr>
      <vt:lpstr>Supervised Learning</vt:lpstr>
      <vt:lpstr>Machine Learning Resources</vt:lpstr>
    </vt:vector>
  </TitlesOfParts>
  <Company>Booz Allen Hamilton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Sondag, Michael [USA]</dc:creator>
  <cp:lastModifiedBy>Baker, Joshua [USA]</cp:lastModifiedBy>
  <cp:revision>418</cp:revision>
  <dcterms:created xsi:type="dcterms:W3CDTF">2015-12-10T16:30:39Z</dcterms:created>
  <dcterms:modified xsi:type="dcterms:W3CDTF">2017-02-04T22:44:42Z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0x01010039548B274608FB4D801D13B412F342F1</vt:lpwstr>
  </property>
</Properties>
</file>