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478" r:id="rId2"/>
    <p:sldId id="524" r:id="rId3"/>
    <p:sldId id="537" r:id="rId4"/>
    <p:sldId id="538" r:id="rId5"/>
    <p:sldId id="480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6" r:id="rId17"/>
    <p:sldId id="535" r:id="rId18"/>
    <p:sldId id="539" r:id="rId19"/>
    <p:sldId id="499" r:id="rId20"/>
  </p:sldIdLst>
  <p:sldSz cx="9902825" cy="6858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gray, Jonmichael [USA]" initials="LJ[" lastIdx="10" clrIdx="0">
    <p:extLst>
      <p:ext uri="{19B8F6BF-5375-455C-9EA6-DF929625EA0E}">
        <p15:presenceInfo xmlns:p15="http://schemas.microsoft.com/office/powerpoint/2012/main" userId="S-1-5-21-1314303383-2379350573-4036118543-431912" providerId="AD"/>
      </p:ext>
    </p:extLst>
  </p:cmAuthor>
  <p:cmAuthor id="2" name="Stark, Samuel [USA]" initials="SS[" lastIdx="3" clrIdx="1">
    <p:extLst>
      <p:ext uri="{19B8F6BF-5375-455C-9EA6-DF929625EA0E}">
        <p15:presenceInfo xmlns:p15="http://schemas.microsoft.com/office/powerpoint/2012/main" userId="S-1-5-21-1314303383-2379350573-4036118543-529601" providerId="AD"/>
      </p:ext>
    </p:extLst>
  </p:cmAuthor>
  <p:cmAuthor id="3" name="Coplan, Simon [USA]" initials="CS[" lastIdx="1" clrIdx="2">
    <p:extLst>
      <p:ext uri="{19B8F6BF-5375-455C-9EA6-DF929625EA0E}">
        <p15:presenceInfo xmlns:p15="http://schemas.microsoft.com/office/powerpoint/2012/main" userId="S-1-5-21-1314303383-2379350573-4036118543-4895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666"/>
    <a:srgbClr val="0B1F65"/>
    <a:srgbClr val="360157"/>
    <a:srgbClr val="7ECCBD"/>
    <a:srgbClr val="0C044F"/>
    <a:srgbClr val="FC050E"/>
    <a:srgbClr val="0F4318"/>
    <a:srgbClr val="E8F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100" d="100"/>
          <a:sy n="100" d="100"/>
        </p:scale>
        <p:origin x="1020" y="396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86643" y="9100065"/>
            <a:ext cx="378983" cy="1580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16875">
              <a:defRPr sz="800"/>
            </a:lvl1pPr>
          </a:lstStyle>
          <a:p>
            <a:fld id="{86DDF579-651C-4FB4-A5CD-DAFFAE84E4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2451" y="4418344"/>
            <a:ext cx="5735927" cy="45859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73" tIns="45179" rIns="91973" bIns="45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19125" y="214313"/>
            <a:ext cx="5722938" cy="396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733759" y="9117623"/>
            <a:ext cx="231867" cy="140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16875">
              <a:defRPr sz="800"/>
            </a:lvl1pPr>
          </a:lstStyle>
          <a:p>
            <a:fld id="{4187C748-44EC-4A39-B7A4-3D84E650E7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25FB8-C024-457C-A95E-15E70A0C1344}" type="slidenum">
              <a:rPr lang="en-US"/>
              <a:pPr/>
              <a:t>0</a:t>
            </a:fld>
            <a:endParaRPr lang="en-US"/>
          </a:p>
        </p:txBody>
      </p:sp>
      <p:sp>
        <p:nvSpPr>
          <p:cNvPr id="569367" name="Rectangle 2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614050" y="4673740"/>
            <a:ext cx="5679959" cy="94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3" rIns="92007" bIns="46003" anchor="ctr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b="1"/>
              <a:t>Booz Allen Hamilton Standard Colors</a:t>
            </a:r>
            <a:endParaRPr lang="en-US" sz="1400"/>
          </a:p>
          <a:p>
            <a:pPr>
              <a:buClr>
                <a:schemeClr val="tx1"/>
              </a:buClr>
            </a:pPr>
            <a:r>
              <a:rPr lang="en-US" sz="1400"/>
              <a:t>Colors should be used in the color pairs whenever possible. Do not mix and match colors, use pairs together as shown.</a:t>
            </a:r>
          </a:p>
          <a:p>
            <a:pPr>
              <a:buClr>
                <a:schemeClr val="tx1"/>
              </a:buClr>
            </a:pPr>
            <a:r>
              <a:rPr lang="en-US" sz="1400"/>
              <a:t>Black, White and Gray can be used with any of the other colors.</a:t>
            </a:r>
          </a:p>
        </p:txBody>
      </p:sp>
      <p:sp>
        <p:nvSpPr>
          <p:cNvPr id="569349" name="Rectangle 5"/>
          <p:cNvSpPr>
            <a:spLocks noChangeArrowheads="1"/>
          </p:cNvSpPr>
          <p:nvPr/>
        </p:nvSpPr>
        <p:spPr bwMode="auto">
          <a:xfrm>
            <a:off x="690806" y="6676999"/>
            <a:ext cx="694004" cy="694356"/>
          </a:xfrm>
          <a:prstGeom prst="rect">
            <a:avLst/>
          </a:prstGeom>
          <a:solidFill>
            <a:srgbClr val="36015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07" tIns="46003" rIns="92007" bIns="46003" anchor="ctr"/>
          <a:lstStyle/>
          <a:p>
            <a:endParaRPr lang="en-US"/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1042606" y="7173424"/>
            <a:ext cx="694004" cy="692761"/>
          </a:xfrm>
          <a:prstGeom prst="rect">
            <a:avLst/>
          </a:prstGeom>
          <a:solidFill>
            <a:srgbClr val="F2050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07" tIns="46003" rIns="92007" bIns="46003" anchor="ctr"/>
          <a:lstStyle/>
          <a:p>
            <a:endParaRPr lang="en-US"/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 bwMode="auto">
          <a:xfrm>
            <a:off x="1904514" y="6676999"/>
            <a:ext cx="694004" cy="694356"/>
          </a:xfrm>
          <a:prstGeom prst="rect">
            <a:avLst/>
          </a:prstGeom>
          <a:solidFill>
            <a:srgbClr val="0F431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07" tIns="46003" rIns="92007" bIns="46003" anchor="ctr"/>
          <a:lstStyle/>
          <a:p>
            <a:endParaRPr lang="en-US"/>
          </a:p>
        </p:txBody>
      </p:sp>
      <p:sp>
        <p:nvSpPr>
          <p:cNvPr id="569352" name="Rectangle 8"/>
          <p:cNvSpPr>
            <a:spLocks noChangeArrowheads="1"/>
          </p:cNvSpPr>
          <p:nvPr/>
        </p:nvSpPr>
        <p:spPr bwMode="auto">
          <a:xfrm>
            <a:off x="2265908" y="7173424"/>
            <a:ext cx="694004" cy="692761"/>
          </a:xfrm>
          <a:prstGeom prst="rect">
            <a:avLst/>
          </a:prstGeom>
          <a:solidFill>
            <a:srgbClr val="E8F40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07" tIns="46003" rIns="92007" bIns="46003" anchor="ctr"/>
          <a:lstStyle/>
          <a:p>
            <a:endParaRPr lang="en-US"/>
          </a:p>
        </p:txBody>
      </p:sp>
      <p:sp>
        <p:nvSpPr>
          <p:cNvPr id="569353" name="Rectangle 9"/>
          <p:cNvSpPr>
            <a:spLocks noChangeArrowheads="1"/>
          </p:cNvSpPr>
          <p:nvPr/>
        </p:nvSpPr>
        <p:spPr bwMode="auto">
          <a:xfrm>
            <a:off x="3175788" y="6676999"/>
            <a:ext cx="695604" cy="694356"/>
          </a:xfrm>
          <a:prstGeom prst="rect">
            <a:avLst/>
          </a:prstGeom>
          <a:solidFill>
            <a:srgbClr val="0B1F6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07" tIns="46003" rIns="92007" bIns="46003" anchor="ctr"/>
          <a:lstStyle/>
          <a:p>
            <a:endParaRPr lang="en-US"/>
          </a:p>
        </p:txBody>
      </p:sp>
      <p:sp>
        <p:nvSpPr>
          <p:cNvPr id="569354" name="Rectangle 10"/>
          <p:cNvSpPr>
            <a:spLocks noChangeArrowheads="1"/>
          </p:cNvSpPr>
          <p:nvPr/>
        </p:nvSpPr>
        <p:spPr bwMode="auto">
          <a:xfrm>
            <a:off x="3517993" y="7173424"/>
            <a:ext cx="694004" cy="692761"/>
          </a:xfrm>
          <a:prstGeom prst="rect">
            <a:avLst/>
          </a:prstGeom>
          <a:solidFill>
            <a:srgbClr val="7ECC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07" tIns="46003" rIns="92007" bIns="46003" anchor="ctr"/>
          <a:lstStyle/>
          <a:p>
            <a:endParaRPr lang="en-US"/>
          </a:p>
        </p:txBody>
      </p:sp>
      <p:sp>
        <p:nvSpPr>
          <p:cNvPr id="569355" name="Rectangle 11"/>
          <p:cNvSpPr>
            <a:spLocks noChangeArrowheads="1"/>
          </p:cNvSpPr>
          <p:nvPr/>
        </p:nvSpPr>
        <p:spPr bwMode="auto">
          <a:xfrm>
            <a:off x="5604803" y="6676999"/>
            <a:ext cx="692404" cy="694356"/>
          </a:xfrm>
          <a:prstGeom prst="rect">
            <a:avLst/>
          </a:prstGeom>
          <a:solidFill>
            <a:srgbClr val="9E9E9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07" tIns="46003" rIns="92007" bIns="46003" anchor="ctr"/>
          <a:lstStyle/>
          <a:p>
            <a:endParaRPr lang="en-US"/>
          </a:p>
        </p:txBody>
      </p:sp>
      <p:sp>
        <p:nvSpPr>
          <p:cNvPr id="569356" name="Rectangle 12"/>
          <p:cNvSpPr>
            <a:spLocks noChangeArrowheads="1"/>
          </p:cNvSpPr>
          <p:nvPr/>
        </p:nvSpPr>
        <p:spPr bwMode="auto">
          <a:xfrm>
            <a:off x="4391095" y="6676999"/>
            <a:ext cx="692405" cy="69435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07" tIns="46003" rIns="92007" bIns="46003" anchor="ctr"/>
          <a:lstStyle/>
          <a:p>
            <a:endParaRPr lang="en-US"/>
          </a:p>
        </p:txBody>
      </p:sp>
      <p:sp>
        <p:nvSpPr>
          <p:cNvPr id="569357" name="Rectangle 13"/>
          <p:cNvSpPr>
            <a:spLocks noChangeArrowheads="1"/>
          </p:cNvSpPr>
          <p:nvPr/>
        </p:nvSpPr>
        <p:spPr bwMode="auto">
          <a:xfrm>
            <a:off x="4731701" y="7173424"/>
            <a:ext cx="694004" cy="6927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07" tIns="46003" rIns="92007" bIns="46003" anchor="ctr"/>
          <a:lstStyle/>
          <a:p>
            <a:endParaRPr lang="en-US"/>
          </a:p>
        </p:txBody>
      </p:sp>
      <p:sp>
        <p:nvSpPr>
          <p:cNvPr id="569358" name="Text Box 14"/>
          <p:cNvSpPr txBox="1">
            <a:spLocks noChangeArrowheads="1"/>
          </p:cNvSpPr>
          <p:nvPr/>
        </p:nvSpPr>
        <p:spPr bwMode="auto">
          <a:xfrm>
            <a:off x="721189" y="5786307"/>
            <a:ext cx="773958" cy="8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3" rIns="92007" bIns="46003" anchor="b">
            <a:spAutoFit/>
          </a:bodyPr>
          <a:lstStyle/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Purple </a:t>
            </a:r>
            <a:br>
              <a:rPr lang="en-US" sz="800"/>
            </a:br>
            <a:r>
              <a:rPr lang="en-US" sz="800"/>
              <a:t>Pantone 2765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R	12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G	4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B	79</a:t>
            </a:r>
          </a:p>
        </p:txBody>
      </p:sp>
      <p:sp>
        <p:nvSpPr>
          <p:cNvPr id="569359" name="Text Box 15"/>
          <p:cNvSpPr txBox="1">
            <a:spLocks noChangeArrowheads="1"/>
          </p:cNvSpPr>
          <p:nvPr/>
        </p:nvSpPr>
        <p:spPr bwMode="auto">
          <a:xfrm>
            <a:off x="1909311" y="5786307"/>
            <a:ext cx="773958" cy="8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3" rIns="92007" bIns="46003" anchor="b">
            <a:spAutoFit/>
          </a:bodyPr>
          <a:lstStyle/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Green </a:t>
            </a:r>
            <a:br>
              <a:rPr lang="en-US" sz="800"/>
            </a:br>
            <a:r>
              <a:rPr lang="en-US" sz="800"/>
              <a:t>Pantone </a:t>
            </a:r>
            <a:br>
              <a:rPr lang="en-US" sz="800"/>
            </a:br>
            <a:r>
              <a:rPr lang="en-US" sz="800"/>
              <a:t>357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R	15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G	67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B	24</a:t>
            </a:r>
          </a:p>
        </p:txBody>
      </p:sp>
      <p:sp>
        <p:nvSpPr>
          <p:cNvPr id="569360" name="Text Box 16"/>
          <p:cNvSpPr txBox="1">
            <a:spLocks noChangeArrowheads="1"/>
          </p:cNvSpPr>
          <p:nvPr/>
        </p:nvSpPr>
        <p:spPr bwMode="auto">
          <a:xfrm>
            <a:off x="3193379" y="5786307"/>
            <a:ext cx="773958" cy="8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3" rIns="92007" bIns="46003" anchor="b">
            <a:spAutoFit/>
          </a:bodyPr>
          <a:lstStyle/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Blue </a:t>
            </a:r>
            <a:br>
              <a:rPr lang="en-US" sz="800"/>
            </a:br>
            <a:r>
              <a:rPr lang="en-US" sz="800"/>
              <a:t>Pantone 2</a:t>
            </a:r>
            <a:br>
              <a:rPr lang="en-US" sz="800"/>
            </a:br>
            <a:r>
              <a:rPr lang="en-US" sz="800"/>
              <a:t>88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R	11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G	31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B	101</a:t>
            </a:r>
          </a:p>
        </p:txBody>
      </p:sp>
      <p:sp>
        <p:nvSpPr>
          <p:cNvPr id="569361" name="Text Box 17"/>
          <p:cNvSpPr txBox="1">
            <a:spLocks noChangeArrowheads="1"/>
          </p:cNvSpPr>
          <p:nvPr/>
        </p:nvSpPr>
        <p:spPr bwMode="auto">
          <a:xfrm>
            <a:off x="4408685" y="6400853"/>
            <a:ext cx="775557" cy="21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3" rIns="92007" bIns="46003" anchor="b">
            <a:spAutoFit/>
          </a:bodyPr>
          <a:lstStyle/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Black </a:t>
            </a:r>
          </a:p>
        </p:txBody>
      </p:sp>
      <p:sp>
        <p:nvSpPr>
          <p:cNvPr id="569362" name="Text Box 18"/>
          <p:cNvSpPr txBox="1">
            <a:spLocks noChangeArrowheads="1"/>
          </p:cNvSpPr>
          <p:nvPr/>
        </p:nvSpPr>
        <p:spPr bwMode="auto">
          <a:xfrm>
            <a:off x="5595208" y="5909216"/>
            <a:ext cx="775557" cy="70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3" rIns="92007" bIns="46003" anchor="b">
            <a:spAutoFit/>
          </a:bodyPr>
          <a:lstStyle/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Pantone Cool Gray 6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R	158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G	158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B	158</a:t>
            </a:r>
          </a:p>
        </p:txBody>
      </p:sp>
      <p:sp>
        <p:nvSpPr>
          <p:cNvPr id="569363" name="Text Box 19"/>
          <p:cNvSpPr txBox="1">
            <a:spLocks noChangeArrowheads="1"/>
          </p:cNvSpPr>
          <p:nvPr/>
        </p:nvSpPr>
        <p:spPr bwMode="auto">
          <a:xfrm>
            <a:off x="1076187" y="7933226"/>
            <a:ext cx="775557" cy="8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3" rIns="92007" bIns="46003">
            <a:spAutoFit/>
          </a:bodyPr>
          <a:lstStyle/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Red </a:t>
            </a:r>
            <a:br>
              <a:rPr lang="en-US" sz="800"/>
            </a:br>
            <a:r>
              <a:rPr lang="en-US" sz="800"/>
              <a:t>Pantone </a:t>
            </a:r>
            <a:br>
              <a:rPr lang="en-US" sz="800"/>
            </a:br>
            <a:r>
              <a:rPr lang="en-US" sz="800"/>
              <a:t>485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R	252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G	5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B	14</a:t>
            </a:r>
          </a:p>
        </p:txBody>
      </p:sp>
      <p:sp>
        <p:nvSpPr>
          <p:cNvPr id="569364" name="Text Box 20"/>
          <p:cNvSpPr txBox="1">
            <a:spLocks noChangeArrowheads="1"/>
          </p:cNvSpPr>
          <p:nvPr/>
        </p:nvSpPr>
        <p:spPr bwMode="auto">
          <a:xfrm>
            <a:off x="2264308" y="7933226"/>
            <a:ext cx="775558" cy="8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3" rIns="92007" bIns="46003">
            <a:spAutoFit/>
          </a:bodyPr>
          <a:lstStyle/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Yellow </a:t>
            </a:r>
            <a:br>
              <a:rPr lang="en-US" sz="800"/>
            </a:br>
            <a:r>
              <a:rPr lang="en-US" sz="800"/>
              <a:t>Pantone 3965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R	232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G	244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B	4</a:t>
            </a:r>
          </a:p>
        </p:txBody>
      </p:sp>
      <p:sp>
        <p:nvSpPr>
          <p:cNvPr id="569365" name="Text Box 21"/>
          <p:cNvSpPr txBox="1">
            <a:spLocks noChangeArrowheads="1"/>
          </p:cNvSpPr>
          <p:nvPr/>
        </p:nvSpPr>
        <p:spPr bwMode="auto">
          <a:xfrm>
            <a:off x="3548376" y="7933226"/>
            <a:ext cx="775557" cy="83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3" rIns="92007" bIns="46003">
            <a:spAutoFit/>
          </a:bodyPr>
          <a:lstStyle/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Aqua </a:t>
            </a:r>
            <a:br>
              <a:rPr lang="en-US" sz="800"/>
            </a:br>
            <a:r>
              <a:rPr lang="en-US" sz="800"/>
              <a:t>Pantone </a:t>
            </a:r>
            <a:br>
              <a:rPr lang="en-US" sz="800"/>
            </a:br>
            <a:r>
              <a:rPr lang="en-US" sz="800"/>
              <a:t>319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R	126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G	204</a:t>
            </a:r>
          </a:p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B	189</a:t>
            </a:r>
          </a:p>
        </p:txBody>
      </p:sp>
      <p:sp>
        <p:nvSpPr>
          <p:cNvPr id="569366" name="Text Box 22"/>
          <p:cNvSpPr txBox="1">
            <a:spLocks noChangeArrowheads="1"/>
          </p:cNvSpPr>
          <p:nvPr/>
        </p:nvSpPr>
        <p:spPr bwMode="auto">
          <a:xfrm>
            <a:off x="4763683" y="7933226"/>
            <a:ext cx="775557" cy="21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7" tIns="46003" rIns="92007" bIns="46003">
            <a:spAutoFit/>
          </a:bodyPr>
          <a:lstStyle/>
          <a:p>
            <a:pPr algn="l">
              <a:buClr>
                <a:schemeClr val="tx1"/>
              </a:buClr>
              <a:tabLst>
                <a:tab pos="578238" algn="r"/>
              </a:tabLst>
            </a:pPr>
            <a:r>
              <a:rPr lang="en-US" sz="800"/>
              <a:t>White </a:t>
            </a:r>
          </a:p>
        </p:txBody>
      </p:sp>
    </p:spTree>
    <p:extLst>
      <p:ext uri="{BB962C8B-B14F-4D97-AF65-F5344CB8AC3E}">
        <p14:creationId xmlns:p14="http://schemas.microsoft.com/office/powerpoint/2010/main" val="203170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15" name="Picture 1091" descr="&#10;blue_band.png                                                  000C0F54krm HD      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72200"/>
            <a:ext cx="9902825" cy="530225"/>
          </a:xfrm>
          <a:prstGeom prst="rect">
            <a:avLst/>
          </a:prstGeom>
          <a:noFill/>
        </p:spPr>
      </p:pic>
      <p:pic>
        <p:nvPicPr>
          <p:cNvPr id="514116" name="Picture 1092" descr="boozAllen_on_blue.png                                          000C0F54krm HD                         ABA78158: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B1F65"/>
              </a:clrFrom>
              <a:clrTo>
                <a:srgbClr val="0B1F6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9150" y="6237288"/>
            <a:ext cx="2733675" cy="465137"/>
          </a:xfrm>
          <a:prstGeom prst="rect">
            <a:avLst/>
          </a:prstGeom>
          <a:noFill/>
        </p:spPr>
      </p:pic>
      <p:sp>
        <p:nvSpPr>
          <p:cNvPr id="514056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4058" name="Rectangle 1034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4080" name="Line 1056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104" name="Text Box 1080"/>
          <p:cNvSpPr txBox="1">
            <a:spLocks noChangeArrowheads="1"/>
          </p:cNvSpPr>
          <p:nvPr/>
        </p:nvSpPr>
        <p:spPr bwMode="auto">
          <a:xfrm>
            <a:off x="9385300" y="6715125"/>
            <a:ext cx="139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fld id="{57B2207B-DE50-401E-A5A2-AC00F6178D38}" type="slidenum">
              <a:rPr lang="en-US" sz="900"/>
              <a:pPr algn="r"/>
              <a:t>‹#›</a:t>
            </a:fld>
            <a:endParaRPr lang="en-US" sz="900"/>
          </a:p>
        </p:txBody>
      </p:sp>
      <p:sp>
        <p:nvSpPr>
          <p:cNvPr id="514105" name="Rectangle 108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381000"/>
            <a:ext cx="22479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5913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305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4000"/>
            <a:ext cx="43053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Filename/RPS Number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92" name="Picture 68" descr="&#10;blue_band.png                                                  000C0F54krm HD                         ABA78158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172200"/>
            <a:ext cx="9902825" cy="530225"/>
          </a:xfrm>
          <a:prstGeom prst="rect">
            <a:avLst/>
          </a:prstGeom>
          <a:noFill/>
        </p:spPr>
      </p:pic>
      <p:pic>
        <p:nvPicPr>
          <p:cNvPr id="513093" name="Picture 69" descr="boozAllen_on_blue.png                                          000C0F54krm HD                         ABA78158: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0B1F65"/>
              </a:clrFrom>
              <a:clrTo>
                <a:srgbClr val="0B1F6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9150" y="6237288"/>
            <a:ext cx="2733675" cy="465137"/>
          </a:xfrm>
          <a:prstGeom prst="rect">
            <a:avLst/>
          </a:prstGeom>
          <a:noFill/>
        </p:spPr>
      </p:pic>
      <p:sp>
        <p:nvSpPr>
          <p:cNvPr id="513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13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078" name="Text Box 54"/>
          <p:cNvSpPr txBox="1">
            <a:spLocks noChangeArrowheads="1"/>
          </p:cNvSpPr>
          <p:nvPr/>
        </p:nvSpPr>
        <p:spPr bwMode="auto">
          <a:xfrm>
            <a:off x="9385300" y="6715125"/>
            <a:ext cx="139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/>
            <a:fld id="{D4F09501-2325-459C-B3B6-63DDF4550B48}" type="slidenum">
              <a:rPr lang="en-US" sz="900"/>
              <a:pPr algn="r"/>
              <a:t>‹#›</a:t>
            </a:fld>
            <a:endParaRPr lang="en-US" sz="900"/>
          </a:p>
        </p:txBody>
      </p:sp>
      <p:sp>
        <p:nvSpPr>
          <p:cNvPr id="513079" name="Rectangle 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238" y="6715125"/>
            <a:ext cx="3683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900"/>
            </a:lvl1pPr>
          </a:lstStyle>
          <a:p>
            <a:r>
              <a:rPr lang="en-US"/>
              <a:t>Filename/RPS Number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B1F65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Char char="–"/>
        <a:defRPr sz="1600">
          <a:solidFill>
            <a:schemeClr val="tx1"/>
          </a:solidFill>
          <a:latin typeface="+mn-lt"/>
        </a:defRPr>
      </a:lvl2pPr>
      <a:lvl3pPr marL="2278063" indent="1111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buFont typeface="Webdings" pitchFamily="18" charset="2"/>
        <a:defRPr sz="1600">
          <a:solidFill>
            <a:schemeClr val="tx1"/>
          </a:solidFill>
          <a:latin typeface="+mn-lt"/>
        </a:defRPr>
      </a:lvl3pPr>
      <a:lvl4pPr marL="2403475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B1F65"/>
        </a:buClr>
        <a:defRPr sz="1600">
          <a:solidFill>
            <a:schemeClr val="tx1"/>
          </a:solidFill>
          <a:latin typeface="+mn-lt"/>
        </a:defRPr>
      </a:lvl4pPr>
      <a:lvl5pPr marL="25177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yjYlU7in3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web.stanford.edu/~jhf/ftp/stobst.pdf" TargetMode="External"/><Relationship Id="rId2" Type="http://schemas.openxmlformats.org/officeDocument/2006/relationships/hyperlink" Target="http://www-stat.stanford.edu/~jhf/ftp/trebs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ntropy_(information_theory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402" name="Picture 82" descr="&#10;blue_band.png                                                  000C0F54krm HD                         ABA78158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72200"/>
            <a:ext cx="9902825" cy="530225"/>
          </a:xfrm>
          <a:prstGeom prst="rect">
            <a:avLst/>
          </a:prstGeom>
          <a:noFill/>
        </p:spPr>
      </p:pic>
      <p:pic>
        <p:nvPicPr>
          <p:cNvPr id="568403" name="Picture 83" descr="boozAllen_on_blue.png                                          000C0F54krm HD                         ABA78158: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B1F65"/>
              </a:clrFrom>
              <a:clrTo>
                <a:srgbClr val="0B1F6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9150" y="6237288"/>
            <a:ext cx="2733675" cy="465137"/>
          </a:xfrm>
          <a:prstGeom prst="rect">
            <a:avLst/>
          </a:prstGeom>
          <a:noFill/>
        </p:spPr>
      </p:pic>
      <p:sp>
        <p:nvSpPr>
          <p:cNvPr id="568350" name="Rectangle 30"/>
          <p:cNvSpPr>
            <a:spLocks noChangeArrowheads="1"/>
          </p:cNvSpPr>
          <p:nvPr/>
        </p:nvSpPr>
        <p:spPr bwMode="auto">
          <a:xfrm>
            <a:off x="5738813" y="3810000"/>
            <a:ext cx="25098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 smtClean="0"/>
              <a:t>21 Feb 2017</a:t>
            </a:r>
            <a:endParaRPr lang="en-US" sz="1400" dirty="0"/>
          </a:p>
        </p:txBody>
      </p:sp>
      <p:sp>
        <p:nvSpPr>
          <p:cNvPr id="568352" name="Rectangle 32"/>
          <p:cNvSpPr>
            <a:spLocks noChangeArrowheads="1"/>
          </p:cNvSpPr>
          <p:nvPr/>
        </p:nvSpPr>
        <p:spPr bwMode="auto">
          <a:xfrm>
            <a:off x="1920875" y="2133600"/>
            <a:ext cx="63849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lnSpc>
                <a:spcPct val="90000"/>
              </a:lnSpc>
            </a:pPr>
            <a:r>
              <a:rPr lang="en-US" sz="3000" b="1" dirty="0" smtClean="0"/>
              <a:t>Gradient Boosting and </a:t>
            </a:r>
            <a:r>
              <a:rPr lang="en-US" sz="3000" b="1" dirty="0" err="1" smtClean="0"/>
              <a:t>XGBoost</a:t>
            </a:r>
            <a:endParaRPr lang="en-US" sz="3000" b="1" dirty="0"/>
          </a:p>
        </p:txBody>
      </p:sp>
      <p:sp>
        <p:nvSpPr>
          <p:cNvPr id="568353" name="Rectangle 33"/>
          <p:cNvSpPr>
            <a:spLocks noChangeArrowheads="1"/>
          </p:cNvSpPr>
          <p:nvPr/>
        </p:nvSpPr>
        <p:spPr bwMode="auto">
          <a:xfrm>
            <a:off x="4373563" y="4889500"/>
            <a:ext cx="387508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900" i="1" dirty="0"/>
              <a:t>This document is confidential and is intended solely for the </a:t>
            </a:r>
            <a:r>
              <a:rPr lang="en-US" sz="900" i="1" dirty="0" smtClean="0"/>
              <a:t>use </a:t>
            </a:r>
            <a:r>
              <a:rPr lang="en-US" sz="900" i="1" dirty="0"/>
              <a:t>and information of the client to whom it is addressed.</a:t>
            </a:r>
          </a:p>
        </p:txBody>
      </p:sp>
      <p:sp>
        <p:nvSpPr>
          <p:cNvPr id="568354" name="Line 34"/>
          <p:cNvSpPr>
            <a:spLocks noChangeShapeType="1"/>
          </p:cNvSpPr>
          <p:nvPr/>
        </p:nvSpPr>
        <p:spPr bwMode="auto">
          <a:xfrm>
            <a:off x="1609725" y="15240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 Decision Trees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6" y="1707758"/>
            <a:ext cx="5055752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500 Decision Trees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6" y="1707758"/>
            <a:ext cx="5055752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1000 Decision Trees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6" y="1707758"/>
            <a:ext cx="5055752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2000 Decision Trees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6" y="1707758"/>
            <a:ext cx="5055752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Sine Wave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6" y="1707758"/>
            <a:ext cx="5055752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data improves model performance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6" y="1707758"/>
            <a:ext cx="5055752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876" t="1261" b="1732"/>
          <a:stretch/>
        </p:blipFill>
        <p:spPr>
          <a:xfrm>
            <a:off x="1217612" y="1447800"/>
            <a:ext cx="6931026" cy="45243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9412" y="2362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Often times the mean is used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Gradient Boosting Pseudocode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v. Disadvantages: Gradient Boosting</a:t>
            </a:r>
            <a:endParaRPr lang="en-US" dirty="0"/>
          </a:p>
        </p:txBody>
      </p:sp>
      <p:sp>
        <p:nvSpPr>
          <p:cNvPr id="512031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Advantages</a:t>
            </a:r>
          </a:p>
          <a:p>
            <a:pPr lvl="1"/>
            <a:r>
              <a:rPr lang="en-US" i="1" dirty="0" smtClean="0"/>
              <a:t>Accommodates heterogeneous data</a:t>
            </a:r>
            <a:r>
              <a:rPr lang="en-US" dirty="0" smtClean="0"/>
              <a:t>: able to evaluate variables measured on different scales without transforming or converting to percentages</a:t>
            </a:r>
          </a:p>
          <a:p>
            <a:pPr lvl="1"/>
            <a:r>
              <a:rPr lang="en-US" i="1" dirty="0" smtClean="0"/>
              <a:t>Automatically detects (non-linear) variable interactions</a:t>
            </a:r>
          </a:p>
          <a:p>
            <a:r>
              <a:rPr lang="en-US" u="sng" dirty="0" smtClean="0"/>
              <a:t>Disadvantages</a:t>
            </a:r>
          </a:p>
          <a:p>
            <a:pPr lvl="1"/>
            <a:r>
              <a:rPr lang="en-US" i="1" dirty="0" smtClean="0"/>
              <a:t>Requires careful tuning</a:t>
            </a:r>
            <a:r>
              <a:rPr lang="en-US" dirty="0" smtClean="0"/>
              <a:t>: must tune many parameters to achieve optimal predictions</a:t>
            </a:r>
          </a:p>
          <a:p>
            <a:pPr lvl="1"/>
            <a:r>
              <a:rPr lang="en-US" i="1" dirty="0" smtClean="0"/>
              <a:t>Slow to train (but fast to predict)</a:t>
            </a:r>
            <a:r>
              <a:rPr lang="en-US" dirty="0" smtClean="0"/>
              <a:t>: if we have sufficient data, which is not the case for us, we could use a higher number of decision trees which take considerable time to create</a:t>
            </a:r>
          </a:p>
        </p:txBody>
      </p:sp>
    </p:spTree>
    <p:extLst>
      <p:ext uri="{BB962C8B-B14F-4D97-AF65-F5344CB8AC3E}">
        <p14:creationId xmlns:p14="http://schemas.microsoft.com/office/powerpoint/2010/main" val="14413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: </a:t>
            </a:r>
            <a:r>
              <a:rPr lang="en-US" dirty="0" err="1" smtClean="0"/>
              <a:t>eXtreme</a:t>
            </a:r>
            <a:r>
              <a:rPr lang="en-US" dirty="0" smtClean="0"/>
              <a:t> Gradient Boosting</a:t>
            </a:r>
            <a:endParaRPr lang="en-US" dirty="0"/>
          </a:p>
        </p:txBody>
      </p:sp>
      <p:sp>
        <p:nvSpPr>
          <p:cNvPr id="512031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improves Gradient Boosting by increasing </a:t>
            </a:r>
            <a:r>
              <a:rPr lang="en-US" b="1" dirty="0" smtClean="0"/>
              <a:t>speed</a:t>
            </a:r>
            <a:r>
              <a:rPr lang="en-US" dirty="0" smtClean="0"/>
              <a:t> and adding </a:t>
            </a:r>
            <a:r>
              <a:rPr lang="en-US" b="1" dirty="0" smtClean="0"/>
              <a:t>regularization</a:t>
            </a:r>
            <a:endParaRPr lang="en-US" dirty="0" smtClean="0"/>
          </a:p>
          <a:p>
            <a:pPr lvl="1"/>
            <a:r>
              <a:rPr lang="en-US" dirty="0" smtClean="0"/>
              <a:t>Speed: accuracy improved using multiple cores and can run on Hadoop and Spark</a:t>
            </a:r>
            <a:endParaRPr lang="en-US" dirty="0" smtClean="0"/>
          </a:p>
          <a:p>
            <a:pPr lvl="1"/>
            <a:r>
              <a:rPr lang="en-US" dirty="0" smtClean="0"/>
              <a:t>Regularization within </a:t>
            </a:r>
            <a:r>
              <a:rPr lang="en-US" dirty="0" err="1" smtClean="0"/>
              <a:t>XGBoost</a:t>
            </a:r>
            <a:r>
              <a:rPr lang="en-US" dirty="0" smtClean="0"/>
              <a:t>: adding an additional term to the development of a decision  tree that penalizes complexity</a:t>
            </a:r>
            <a:endParaRPr lang="en-US" dirty="0"/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employs an sub-algorithm that chooses decision trees to add to the gradient boosting model that reduces model error but are not overly complex (complex trees lead to overfitting)</a:t>
            </a:r>
            <a:endParaRPr lang="en-US" dirty="0"/>
          </a:p>
          <a:p>
            <a:pPr marL="0" indent="0">
              <a:buNone/>
            </a:pPr>
            <a:r>
              <a:rPr lang="en-US" sz="1800" b="1" dirty="0" smtClean="0"/>
              <a:t>In short, </a:t>
            </a:r>
            <a:r>
              <a:rPr lang="en-US" sz="1800" b="1" dirty="0" err="1" smtClean="0"/>
              <a:t>XGBoost</a:t>
            </a:r>
            <a:r>
              <a:rPr lang="en-US" sz="1800" b="1" dirty="0" smtClean="0"/>
              <a:t> does it faster and better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hlinkClick r:id="rId2"/>
              </a:rPr>
              <a:t>Link</a:t>
            </a:r>
            <a:r>
              <a:rPr lang="en-US" dirty="0" smtClean="0">
                <a:solidFill>
                  <a:srgbClr val="000000"/>
                </a:solidFill>
              </a:rPr>
              <a:t>: explanation by the creator with a lot of underlying intuition </a:t>
            </a:r>
            <a:r>
              <a:rPr lang="en-US" smtClean="0">
                <a:solidFill>
                  <a:srgbClr val="000000"/>
                </a:solidFill>
              </a:rPr>
              <a:t>scientific explanation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80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Friedman, J. H. "</a:t>
            </a:r>
            <a:r>
              <a:rPr lang="en-US" dirty="0">
                <a:hlinkClick r:id="rId2"/>
              </a:rPr>
              <a:t>Greedy Function Approximation: A Gradient Boosting Machine.</a:t>
            </a:r>
            <a:r>
              <a:rPr lang="en-US" dirty="0"/>
              <a:t>" (February 1999</a:t>
            </a:r>
            <a:r>
              <a:rPr lang="en-US" dirty="0" smtClean="0"/>
              <a:t>)</a:t>
            </a:r>
          </a:p>
          <a:p>
            <a:r>
              <a:rPr lang="en-US" dirty="0"/>
              <a:t>Friedman, J. H. "</a:t>
            </a:r>
            <a:r>
              <a:rPr lang="en-US" dirty="0">
                <a:hlinkClick r:id="rId3"/>
              </a:rPr>
              <a:t>Stochastic Gradient Boosting.</a:t>
            </a:r>
            <a:r>
              <a:rPr lang="en-US" dirty="0"/>
              <a:t>" (March 1999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Friedman</a:t>
            </a:r>
            <a:r>
              <a:rPr lang="en-US" dirty="0"/>
              <a:t>, J. H. "</a:t>
            </a:r>
            <a:r>
              <a:rPr lang="en-US" dirty="0">
                <a:hlinkClick r:id="rId2"/>
              </a:rPr>
              <a:t>Greedy Function Approximation: A Gradient Boosting Machine.</a:t>
            </a:r>
            <a:r>
              <a:rPr lang="en-US" dirty="0"/>
              <a:t>" </a:t>
            </a:r>
            <a:r>
              <a:rPr lang="en-US" dirty="0" smtClean="0"/>
              <a:t>(April 2001)</a:t>
            </a:r>
          </a:p>
          <a:p>
            <a:r>
              <a:rPr lang="en-US" dirty="0"/>
              <a:t>Hastie, Trevor, Robert </a:t>
            </a:r>
            <a:r>
              <a:rPr lang="en-US" dirty="0" err="1"/>
              <a:t>Tibshirani</a:t>
            </a:r>
            <a:r>
              <a:rPr lang="en-US" dirty="0"/>
              <a:t>, and J. H. Friedman. </a:t>
            </a:r>
            <a:r>
              <a:rPr lang="en-US" i="1" dirty="0"/>
              <a:t>The Elements of Statistical Learning: Data Mining, Inference, and Prediction: With 200 Full-color Illustrations</a:t>
            </a:r>
            <a:r>
              <a:rPr lang="en-US" dirty="0"/>
              <a:t>. 2nd ed. New York: Springer, 2009.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                          https</a:t>
            </a:r>
            <a:r>
              <a:rPr lang="en-US" dirty="0"/>
              <a:t>://github.com/dmlc/xgboost</a:t>
            </a:r>
            <a:endParaRPr lang="en-US" dirty="0"/>
          </a:p>
        </p:txBody>
      </p:sp>
      <p:pic>
        <p:nvPicPr>
          <p:cNvPr id="1030" name="Picture 6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4095749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12" y="5000765"/>
            <a:ext cx="1485900" cy="5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Boosting: Crash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763000" cy="4648200"/>
          </a:xfrm>
        </p:spPr>
        <p:txBody>
          <a:bodyPr/>
          <a:lstStyle/>
          <a:p>
            <a:r>
              <a:rPr lang="en-US" u="sng" dirty="0" smtClean="0"/>
              <a:t>General overview</a:t>
            </a:r>
            <a:r>
              <a:rPr lang="en-US" dirty="0" smtClean="0"/>
              <a:t>: Gradient </a:t>
            </a:r>
            <a:r>
              <a:rPr lang="en-US" dirty="0"/>
              <a:t>boosted decision trees are an effective off-the-shelf method for generating effective models for classification and regression </a:t>
            </a:r>
            <a:r>
              <a:rPr lang="en-US" dirty="0" smtClean="0"/>
              <a:t>tasks</a:t>
            </a:r>
          </a:p>
          <a:p>
            <a:pPr lvl="1"/>
            <a:r>
              <a:rPr lang="en-US" dirty="0"/>
              <a:t>Gradient boosting </a:t>
            </a:r>
            <a:r>
              <a:rPr lang="en-US" dirty="0" smtClean="0"/>
              <a:t>is a technique </a:t>
            </a:r>
            <a:r>
              <a:rPr lang="en-US" dirty="0"/>
              <a:t>that can be applied to arbitrary 'underlying' weak learners - typically decision trees are </a:t>
            </a:r>
            <a:r>
              <a:rPr lang="en-US" dirty="0" smtClean="0"/>
              <a:t>used</a:t>
            </a:r>
          </a:p>
          <a:p>
            <a:r>
              <a:rPr lang="en-US" u="sng" dirty="0" smtClean="0"/>
              <a:t>Underlying intuition</a:t>
            </a:r>
            <a:r>
              <a:rPr lang="en-US" dirty="0" smtClean="0"/>
              <a:t>: we </a:t>
            </a:r>
            <a:r>
              <a:rPr lang="en-US" dirty="0"/>
              <a:t>iteratively build a sequence of predictors, and </a:t>
            </a:r>
            <a:r>
              <a:rPr lang="en-US" dirty="0" smtClean="0"/>
              <a:t>our final predictor is a weighted sum of these predictors 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step, we focus on adding an incremental classifier that improves the performance of the entire </a:t>
            </a:r>
            <a:r>
              <a:rPr lang="en-US" dirty="0" smtClean="0"/>
              <a:t>ensemble</a:t>
            </a:r>
          </a:p>
          <a:p>
            <a:r>
              <a:rPr lang="en-US" dirty="0" smtClean="0"/>
              <a:t>Thus</a:t>
            </a:r>
            <a:r>
              <a:rPr lang="en-US" dirty="0"/>
              <a:t>, if we have examples that are not well predicted by the current ensemble, the next stage will work harder to fit these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Algorithms in Python and R: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/>
              <a:t>s</a:t>
            </a:r>
            <a:r>
              <a:rPr lang="en-US" dirty="0" err="1" smtClean="0"/>
              <a:t>cikit</a:t>
            </a:r>
            <a:r>
              <a:rPr lang="en-US" dirty="0" smtClean="0"/>
              <a:t> learn: </a:t>
            </a:r>
            <a:r>
              <a:rPr lang="en-US" dirty="0" err="1" smtClean="0"/>
              <a:t>GradientBoostingRegressor</a:t>
            </a:r>
            <a:r>
              <a:rPr lang="en-US" dirty="0" smtClean="0"/>
              <a:t>/Classifier</a:t>
            </a:r>
          </a:p>
          <a:p>
            <a:pPr lvl="1"/>
            <a:r>
              <a:rPr lang="en-US" dirty="0" smtClean="0"/>
              <a:t>Python and R: </a:t>
            </a:r>
            <a:r>
              <a:rPr lang="en-US" dirty="0" err="1" smtClean="0"/>
              <a:t>XGBoost</a:t>
            </a:r>
            <a:endParaRPr lang="en-US" dirty="0" smtClean="0"/>
          </a:p>
          <a:p>
            <a:pPr lvl="1"/>
            <a:r>
              <a:rPr lang="en-US" dirty="0" smtClean="0"/>
              <a:t>R: </a:t>
            </a:r>
            <a:r>
              <a:rPr lang="en-US" dirty="0" err="1" smtClean="0"/>
              <a:t>gbm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763000" cy="4648200"/>
          </a:xfrm>
        </p:spPr>
        <p:txBody>
          <a:bodyPr/>
          <a:lstStyle/>
          <a:p>
            <a:r>
              <a:rPr lang="en-US" dirty="0" smtClean="0"/>
              <a:t>Decision trees: predictive model which maps observations about an item’s features to conclusions about that item’s target value </a:t>
            </a:r>
          </a:p>
          <a:p>
            <a:r>
              <a:rPr lang="en-US" dirty="0" smtClean="0"/>
              <a:t>Underlying concepts: 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Shannon) </a:t>
            </a:r>
            <a:r>
              <a:rPr lang="en-US" dirty="0" smtClean="0"/>
              <a:t>Entropy: entropy is a measurement of the randomness of a data set.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smtClean="0"/>
              <a:t>Decision tree summary:</a:t>
            </a:r>
          </a:p>
          <a:p>
            <a:pPr lvl="1"/>
            <a:r>
              <a:rPr lang="en-US" dirty="0" smtClean="0"/>
              <a:t>Calculate entropy of every attribute using the data set</a:t>
            </a:r>
          </a:p>
          <a:p>
            <a:pPr lvl="1"/>
            <a:r>
              <a:rPr lang="en-US" dirty="0" smtClean="0"/>
              <a:t>Split the data set into subsets using the attribute of which th</a:t>
            </a:r>
            <a:r>
              <a:rPr lang="en-US" dirty="0" smtClean="0"/>
              <a:t>e resulting entropy (after splitting) is minimum (equivalently, information gain is maximum)</a:t>
            </a:r>
          </a:p>
          <a:p>
            <a:pPr lvl="1"/>
            <a:r>
              <a:rPr lang="en-US" dirty="0" smtClean="0"/>
              <a:t>Make a decision tree node containing that attribute</a:t>
            </a:r>
          </a:p>
          <a:p>
            <a:pPr lvl="1"/>
            <a:r>
              <a:rPr lang="en-US" dirty="0" err="1" smtClean="0"/>
              <a:t>Recurse</a:t>
            </a:r>
            <a:r>
              <a:rPr lang="en-US" dirty="0" smtClean="0"/>
              <a:t> on subsets using remaining attributes</a:t>
            </a:r>
          </a:p>
          <a:p>
            <a:r>
              <a:rPr lang="en-US" dirty="0" smtClean="0"/>
              <a:t>Decision Tree algorithms:</a:t>
            </a:r>
          </a:p>
          <a:p>
            <a:pPr lvl="1"/>
            <a:r>
              <a:rPr lang="en-US" dirty="0" smtClean="0"/>
              <a:t>ID3 </a:t>
            </a:r>
            <a:r>
              <a:rPr lang="en-US" dirty="0" smtClean="0">
                <a:sym typeface="Wingdings" panose="05000000000000000000" pitchFamily="2" charset="2"/>
              </a:rPr>
              <a:t> C4.5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CaRT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3048000"/>
            <a:ext cx="87630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868" y="1457837"/>
            <a:ext cx="2093913" cy="13515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6694487" y="2914650"/>
            <a:ext cx="14478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94412" y="2743200"/>
            <a:ext cx="685800" cy="3810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35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 </a:t>
            </a:r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fixed number of “decision trees” </a:t>
            </a:r>
            <a:endParaRPr lang="en-US" dirty="0" smtClean="0"/>
          </a:p>
          <a:p>
            <a:r>
              <a:rPr lang="en-US" dirty="0" smtClean="0"/>
              <a:t>Add more trees to minimize the error left from the previous tree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1" y="2667000"/>
            <a:ext cx="9752728" cy="299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Notional data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6" y="1707758"/>
            <a:ext cx="5055752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Decision Tree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6" y="1707758"/>
            <a:ext cx="5055752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Decision Trees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6" y="1707758"/>
            <a:ext cx="5055752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Decision Trees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6" y="1707758"/>
            <a:ext cx="5055752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8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Blue_Spot_Color</Template>
  <TotalTime>11676</TotalTime>
  <Pages>8</Pages>
  <Words>650</Words>
  <Application>Microsoft Office PowerPoint</Application>
  <PresentationFormat>Custom</PresentationFormat>
  <Paragraphs>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Webdings</vt:lpstr>
      <vt:lpstr>Wingdings</vt:lpstr>
      <vt:lpstr>Office Theme</vt:lpstr>
      <vt:lpstr>PowerPoint Presentation</vt:lpstr>
      <vt:lpstr>Gradient Boosting: Crash Course</vt:lpstr>
      <vt:lpstr>Decision Trees</vt:lpstr>
      <vt:lpstr>Decision Tree example</vt:lpstr>
      <vt:lpstr>Gradient Boosting Cont’d</vt:lpstr>
      <vt:lpstr>Notional data plot</vt:lpstr>
      <vt:lpstr>1 Decision Tree</vt:lpstr>
      <vt:lpstr>10 Decision Trees</vt:lpstr>
      <vt:lpstr>100 Decision Trees </vt:lpstr>
      <vt:lpstr>200 Decision Trees</vt:lpstr>
      <vt:lpstr>500 Decision Trees</vt:lpstr>
      <vt:lpstr>1000 Decision Trees</vt:lpstr>
      <vt:lpstr>2000 Decision Trees</vt:lpstr>
      <vt:lpstr>Modeling the Sine Wave</vt:lpstr>
      <vt:lpstr>Increasing data improves model performance</vt:lpstr>
      <vt:lpstr>Gradient Boosting Pseudocode</vt:lpstr>
      <vt:lpstr>Advantages v. Disadvantages: Gradient Boosting</vt:lpstr>
      <vt:lpstr>XGBoost: eXtreme Gradient Boosting</vt:lpstr>
      <vt:lpstr>Bibliography</vt:lpstr>
    </vt:vector>
  </TitlesOfParts>
  <Company>Booz Allen Hamilton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Coplan, Simon [USA]</dc:creator>
  <cp:lastModifiedBy>Coplan, Simon [USA]</cp:lastModifiedBy>
  <cp:revision>215</cp:revision>
  <cp:lastPrinted>2016-07-22T13:37:27Z</cp:lastPrinted>
  <dcterms:created xsi:type="dcterms:W3CDTF">2016-07-12T17:21:22Z</dcterms:created>
  <dcterms:modified xsi:type="dcterms:W3CDTF">2017-02-21T18:06:05Z</dcterms:modified>
</cp:coreProperties>
</file>