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90AC9-C116-4DE9-98E6-D5C53A2283D3}" type="datetimeFigureOut">
              <a:rPr lang="en-GB" smtClean="0"/>
              <a:t>11/11/2013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5ED9F-506B-43AD-882B-1362E8438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699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C15CA-F21F-424C-9671-B742A877E5E7}" type="datetimeFigureOut">
              <a:rPr lang="en-GB" smtClean="0"/>
              <a:t>11/11/2013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BEA6-E885-4400-9BE9-C9243A9F1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3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 Such, we need to rapidly develop technologies that will match</a:t>
            </a:r>
            <a:r>
              <a:rPr lang="en-GB" baseline="0" dirty="0" smtClean="0"/>
              <a:t> the necessary power generation abilities.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6BEA6-E885-4400-9BE9-C9243A9F1A7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95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Si-&gt;</a:t>
            </a:r>
            <a:r>
              <a:rPr lang="en-GB" dirty="0" err="1" smtClean="0"/>
              <a:t>CdTe</a:t>
            </a:r>
            <a:r>
              <a:rPr lang="en-GB" dirty="0" smtClean="0"/>
              <a:t>(low </a:t>
            </a:r>
            <a:r>
              <a:rPr lang="en-GB" dirty="0" err="1" smtClean="0"/>
              <a:t>Te</a:t>
            </a:r>
            <a:r>
              <a:rPr lang="en-GB" dirty="0" smtClean="0"/>
              <a:t>, </a:t>
            </a:r>
            <a:r>
              <a:rPr lang="en-GB" dirty="0" err="1" smtClean="0"/>
              <a:t>tox</a:t>
            </a:r>
            <a:r>
              <a:rPr lang="en-GB" dirty="0" smtClean="0"/>
              <a:t> Cd)-&gt;CIGS(cost of indium)-&gt;CZTS(low cost, abundant)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6BEA6-E885-4400-9BE9-C9243A9F1A7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090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kesterite</a:t>
            </a:r>
            <a:r>
              <a:rPr lang="en-GB" dirty="0" smtClean="0"/>
              <a:t> and stannite; one being Zinc rich, the latter Zinc deficient, and with a relatively low crystal energy difference per atom the two structures could coexist. Unfortunately, differentiation of the two structures is difficult due to the disorder of the Cu-Zn </a:t>
            </a:r>
            <a:r>
              <a:rPr lang="en-GB" dirty="0" err="1" smtClean="0"/>
              <a:t>cations</a:t>
            </a:r>
            <a:r>
              <a:rPr lang="en-GB" dirty="0" smtClean="0"/>
              <a:t>, which can lead to misidentification.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6BEA6-E885-4400-9BE9-C9243A9F1A7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0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A96A-3837-4CBB-9159-B9B23C4CB9DA}" type="datetimeFigureOut">
              <a:rPr lang="en-GB" smtClean="0"/>
              <a:t>11/11/2013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643C-711C-4615-9ACB-7384D3CC9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49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A96A-3837-4CBB-9159-B9B23C4CB9DA}" type="datetimeFigureOut">
              <a:rPr lang="en-GB" smtClean="0"/>
              <a:t>11/11/2013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643C-711C-4615-9ACB-7384D3CC9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1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A96A-3837-4CBB-9159-B9B23C4CB9DA}" type="datetimeFigureOut">
              <a:rPr lang="en-GB" smtClean="0"/>
              <a:t>11/11/2013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643C-711C-4615-9ACB-7384D3CC9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8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A96A-3837-4CBB-9159-B9B23C4CB9DA}" type="datetimeFigureOut">
              <a:rPr lang="en-GB" smtClean="0"/>
              <a:t>11/11/2013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643C-711C-4615-9ACB-7384D3CC9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9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A96A-3837-4CBB-9159-B9B23C4CB9DA}" type="datetimeFigureOut">
              <a:rPr lang="en-GB" smtClean="0"/>
              <a:t>11/11/2013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643C-711C-4615-9ACB-7384D3CC9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95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A96A-3837-4CBB-9159-B9B23C4CB9DA}" type="datetimeFigureOut">
              <a:rPr lang="en-GB" smtClean="0"/>
              <a:t>11/11/2013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643C-711C-4615-9ACB-7384D3CC9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A96A-3837-4CBB-9159-B9B23C4CB9DA}" type="datetimeFigureOut">
              <a:rPr lang="en-GB" smtClean="0"/>
              <a:t>11/11/2013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643C-711C-4615-9ACB-7384D3CC9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2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A96A-3837-4CBB-9159-B9B23C4CB9DA}" type="datetimeFigureOut">
              <a:rPr lang="en-GB" smtClean="0"/>
              <a:t>11/11/2013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643C-711C-4615-9ACB-7384D3CC9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72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A96A-3837-4CBB-9159-B9B23C4CB9DA}" type="datetimeFigureOut">
              <a:rPr lang="en-GB" smtClean="0"/>
              <a:t>11/11/2013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643C-711C-4615-9ACB-7384D3CC9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2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A96A-3837-4CBB-9159-B9B23C4CB9DA}" type="datetimeFigureOut">
              <a:rPr lang="en-GB" smtClean="0"/>
              <a:t>11/11/2013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643C-711C-4615-9ACB-7384D3CC9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7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A96A-3837-4CBB-9159-B9B23C4CB9DA}" type="datetimeFigureOut">
              <a:rPr lang="en-GB" smtClean="0"/>
              <a:t>11/11/2013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643C-711C-4615-9ACB-7384D3CC9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1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A96A-3837-4CBB-9159-B9B23C4CB9DA}" type="datetimeFigureOut">
              <a:rPr lang="en-GB" smtClean="0"/>
              <a:t>11/11/2013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6643C-711C-4615-9ACB-7384D3CC9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74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Calculation Of the Phase Diagram </a:t>
            </a:r>
            <a:br>
              <a:rPr lang="en-GB" dirty="0" smtClean="0"/>
            </a:br>
            <a:r>
              <a:rPr lang="en-GB" dirty="0" smtClean="0"/>
              <a:t>Of the Cu-Zn-</a:t>
            </a:r>
            <a:r>
              <a:rPr lang="en-GB" dirty="0" err="1" smtClean="0"/>
              <a:t>Sn</a:t>
            </a:r>
            <a:r>
              <a:rPr lang="en-GB" dirty="0" smtClean="0"/>
              <a:t>-S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Joshua Rogers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8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42" y="1600200"/>
            <a:ext cx="6265316" cy="4525963"/>
          </a:xfrm>
        </p:spPr>
      </p:pic>
    </p:spTree>
    <p:extLst>
      <p:ext uri="{BB962C8B-B14F-4D97-AF65-F5344CB8AC3E}">
        <p14:creationId xmlns:p14="http://schemas.microsoft.com/office/powerpoint/2010/main" val="23363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80" y="1600200"/>
            <a:ext cx="7084840" cy="4525963"/>
          </a:xfrm>
        </p:spPr>
      </p:pic>
    </p:spTree>
    <p:extLst>
      <p:ext uri="{BB962C8B-B14F-4D97-AF65-F5344CB8AC3E}">
        <p14:creationId xmlns:p14="http://schemas.microsoft.com/office/powerpoint/2010/main" val="25573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0" y="1600200"/>
            <a:ext cx="7846239" cy="4525963"/>
          </a:xfrm>
        </p:spPr>
      </p:pic>
    </p:spTree>
    <p:extLst>
      <p:ext uri="{BB962C8B-B14F-4D97-AF65-F5344CB8AC3E}">
        <p14:creationId xmlns:p14="http://schemas.microsoft.com/office/powerpoint/2010/main" val="11382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40" y="1600200"/>
            <a:ext cx="6875919" cy="4525963"/>
          </a:xfrm>
        </p:spPr>
      </p:pic>
    </p:spTree>
    <p:extLst>
      <p:ext uri="{BB962C8B-B14F-4D97-AF65-F5344CB8AC3E}">
        <p14:creationId xmlns:p14="http://schemas.microsoft.com/office/powerpoint/2010/main" val="15900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4091"/>
            <a:ext cx="8229600" cy="3978180"/>
          </a:xfrm>
        </p:spPr>
      </p:pic>
    </p:spTree>
    <p:extLst>
      <p:ext uri="{BB962C8B-B14F-4D97-AF65-F5344CB8AC3E}">
        <p14:creationId xmlns:p14="http://schemas.microsoft.com/office/powerpoint/2010/main" val="13646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Solar Cell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Generally Photovoltaic Solar Cells</a:t>
            </a:r>
          </a:p>
          <a:p>
            <a:r>
              <a:rPr lang="en-GB" dirty="0" smtClean="0"/>
              <a:t>Directly generates electricity when light is incident upon it</a:t>
            </a:r>
          </a:p>
          <a:p>
            <a:r>
              <a:rPr lang="en-GB" dirty="0" smtClean="0"/>
              <a:t>Simplest Example – Silicon, doped with impurities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9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Solar Cells?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Desire for clean energy</a:t>
            </a:r>
          </a:p>
          <a:p>
            <a:r>
              <a:rPr lang="en-GB" dirty="0" smtClean="0"/>
              <a:t>Solar energy is a largely untapped resource</a:t>
            </a:r>
          </a:p>
          <a:p>
            <a:r>
              <a:rPr lang="en-GB" dirty="0" smtClean="0"/>
              <a:t>Solar energy provides a potential supply surpassing consumption by three orders of magnitude.</a:t>
            </a:r>
          </a:p>
          <a:p>
            <a:r>
              <a:rPr lang="en-GB" dirty="0" smtClean="0"/>
              <a:t>Currently only meets 0.1% of demand.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7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Possible Setbacks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Cost</a:t>
            </a:r>
            <a:endParaRPr lang="en-GB" dirty="0" smtClean="0"/>
          </a:p>
          <a:p>
            <a:r>
              <a:rPr lang="en-GB" dirty="0" smtClean="0"/>
              <a:t>Availability</a:t>
            </a:r>
            <a:endParaRPr lang="en-GB" dirty="0"/>
          </a:p>
          <a:p>
            <a:r>
              <a:rPr lang="en-GB" dirty="0" smtClean="0"/>
              <a:t>Efficiency</a:t>
            </a:r>
          </a:p>
          <a:p>
            <a:r>
              <a:rPr lang="en-GB" dirty="0" smtClean="0"/>
              <a:t>Toxicity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5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of selection</a:t>
            </a:r>
            <a:endParaRPr lang="en-GB" dirty="0"/>
          </a:p>
        </p:txBody>
      </p:sp>
      <p:pic>
        <p:nvPicPr>
          <p:cNvPr id="1026" name="Picture 2" descr="C:\Users\Josh\Downloads\periodic-table-with-valence-electr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70" y="1556792"/>
            <a:ext cx="479107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CZTS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Geologists have known about the compound for many years</a:t>
            </a:r>
          </a:p>
          <a:p>
            <a:endParaRPr lang="en-GB" dirty="0" smtClean="0"/>
          </a:p>
          <a:p>
            <a:r>
              <a:rPr lang="en-GB" dirty="0" smtClean="0"/>
              <a:t>Only Recently considered as PV Cell</a:t>
            </a:r>
          </a:p>
          <a:p>
            <a:endParaRPr lang="en-GB" dirty="0"/>
          </a:p>
          <a:p>
            <a:r>
              <a:rPr lang="en-GB" dirty="0" smtClean="0"/>
              <a:t>Unfortunately in two similar forms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8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of Calculation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6984776" cy="5500511"/>
          </a:xfrm>
        </p:spPr>
      </p:pic>
    </p:spTree>
    <p:extLst>
      <p:ext uri="{BB962C8B-B14F-4D97-AF65-F5344CB8AC3E}">
        <p14:creationId xmlns:p14="http://schemas.microsoft.com/office/powerpoint/2010/main" val="31828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Gibbs Free Energy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Required Equation: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</a:t>
            </a:r>
            <a:r>
              <a:rPr lang="en-GB" dirty="0" err="1" smtClean="0"/>
              <a:t>ΔG</a:t>
            </a:r>
            <a:r>
              <a:rPr lang="en-GB" baseline="30000" dirty="0" err="1" smtClean="0"/>
              <a:t>Reaction</a:t>
            </a:r>
            <a:r>
              <a:rPr lang="en-GB" dirty="0" smtClean="0"/>
              <a:t> = (</a:t>
            </a:r>
            <a:r>
              <a:rPr lang="en-GB" dirty="0" err="1" smtClean="0"/>
              <a:t>ΔG</a:t>
            </a:r>
            <a:r>
              <a:rPr lang="en-GB" baseline="-25000" dirty="0" err="1" smtClean="0"/>
              <a:t>Formation</a:t>
            </a:r>
            <a:r>
              <a:rPr lang="en-GB" dirty="0" smtClean="0"/>
              <a:t> +ΔG)</a:t>
            </a:r>
            <a:r>
              <a:rPr lang="en-GB" baseline="-25000" dirty="0" smtClean="0"/>
              <a:t> 1</a:t>
            </a:r>
            <a:r>
              <a:rPr lang="en-GB" dirty="0" smtClean="0"/>
              <a:t>-(</a:t>
            </a:r>
            <a:r>
              <a:rPr lang="en-GB" dirty="0" err="1" smtClean="0"/>
              <a:t>ΔG</a:t>
            </a:r>
            <a:r>
              <a:rPr lang="en-GB" baseline="-25000" dirty="0" err="1" smtClean="0"/>
              <a:t>Formation</a:t>
            </a:r>
            <a:r>
              <a:rPr lang="en-GB" dirty="0" err="1" smtClean="0"/>
              <a:t>+ΔG</a:t>
            </a:r>
            <a:r>
              <a:rPr lang="en-GB" dirty="0" smtClean="0"/>
              <a:t>)</a:t>
            </a:r>
            <a:r>
              <a:rPr lang="en-GB" baseline="-25000" dirty="0" smtClean="0"/>
              <a:t> 2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06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Ternary Phase Diagrams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75" y="1600200"/>
            <a:ext cx="5428850" cy="4525963"/>
          </a:xfrm>
        </p:spPr>
      </p:pic>
    </p:spTree>
    <p:extLst>
      <p:ext uri="{BB962C8B-B14F-4D97-AF65-F5344CB8AC3E}">
        <p14:creationId xmlns:p14="http://schemas.microsoft.com/office/powerpoint/2010/main" val="39461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215</Words>
  <Application>Microsoft Office PowerPoint</Application>
  <PresentationFormat>On-screen Show (4:3)</PresentationFormat>
  <Paragraphs>39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Calculation Of the Phase Diagram  Of the Cu-Zn-Sn-S System</vt:lpstr>
      <vt:lpstr>Solar Cell Basics</vt:lpstr>
      <vt:lpstr>Why Solar Cells?</vt:lpstr>
      <vt:lpstr>Possible Setbacks</vt:lpstr>
      <vt:lpstr>Method of selection</vt:lpstr>
      <vt:lpstr>CZTS</vt:lpstr>
      <vt:lpstr>Method of Calculation</vt:lpstr>
      <vt:lpstr>Gibbs Free Energy</vt:lpstr>
      <vt:lpstr>Ternary Phase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Calculation Of the Phase Diagram  Of the Cu-Zn-Sn-S System</dc:title>
  <dc:creator>Josh</dc:creator>
  <cp:lastModifiedBy>Josh</cp:lastModifiedBy>
  <cp:revision>5</cp:revision>
  <cp:lastPrinted>2013-11-11T14:28:47Z</cp:lastPrinted>
  <dcterms:created xsi:type="dcterms:W3CDTF">2013-11-11T13:45:15Z</dcterms:created>
  <dcterms:modified xsi:type="dcterms:W3CDTF">2013-11-11T14:31:03Z</dcterms:modified>
</cp:coreProperties>
</file>