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86971-C98D-411F-A613-D6151198DFAE}"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82837-5F33-4CB4-8DE4-8B4C9E5EB3D2}" type="slidenum">
              <a:rPr lang="en-US" smtClean="0"/>
              <a:t>‹#›</a:t>
            </a:fld>
            <a:endParaRPr lang="en-US"/>
          </a:p>
        </p:txBody>
      </p:sp>
    </p:spTree>
    <p:extLst>
      <p:ext uri="{BB962C8B-B14F-4D97-AF65-F5344CB8AC3E}">
        <p14:creationId xmlns:p14="http://schemas.microsoft.com/office/powerpoint/2010/main" val="40437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82837-5F33-4CB4-8DE4-8B4C9E5EB3D2}" type="slidenum">
              <a:rPr lang="en-US" smtClean="0"/>
              <a:t>2</a:t>
            </a:fld>
            <a:endParaRPr lang="en-US"/>
          </a:p>
        </p:txBody>
      </p:sp>
    </p:spTree>
    <p:extLst>
      <p:ext uri="{BB962C8B-B14F-4D97-AF65-F5344CB8AC3E}">
        <p14:creationId xmlns:p14="http://schemas.microsoft.com/office/powerpoint/2010/main" val="93755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82837-5F33-4CB4-8DE4-8B4C9E5EB3D2}" type="slidenum">
              <a:rPr lang="en-US" smtClean="0"/>
              <a:t>3</a:t>
            </a:fld>
            <a:endParaRPr lang="en-US"/>
          </a:p>
        </p:txBody>
      </p:sp>
    </p:spTree>
    <p:extLst>
      <p:ext uri="{BB962C8B-B14F-4D97-AF65-F5344CB8AC3E}">
        <p14:creationId xmlns:p14="http://schemas.microsoft.com/office/powerpoint/2010/main" val="340507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82837-5F33-4CB4-8DE4-8B4C9E5EB3D2}" type="slidenum">
              <a:rPr lang="en-US" smtClean="0"/>
              <a:t>4</a:t>
            </a:fld>
            <a:endParaRPr lang="en-US"/>
          </a:p>
        </p:txBody>
      </p:sp>
    </p:spTree>
    <p:extLst>
      <p:ext uri="{BB962C8B-B14F-4D97-AF65-F5344CB8AC3E}">
        <p14:creationId xmlns:p14="http://schemas.microsoft.com/office/powerpoint/2010/main" val="1272587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4 – no intrinsic order</a:t>
            </a:r>
          </a:p>
          <a:p>
            <a:r>
              <a:rPr lang="en-US" dirty="0"/>
              <a:t>Chapter 5 Wilke - </a:t>
            </a:r>
            <a:r>
              <a:rPr lang="en-US" sz="1200" b="0" i="0" kern="1200" dirty="0">
                <a:solidFill>
                  <a:schemeClr val="tx1"/>
                </a:solidFill>
                <a:effectLst/>
                <a:latin typeface="+mn-lt"/>
                <a:ea typeface="+mn-ea"/>
                <a:cs typeface="+mn-cs"/>
              </a:rPr>
              <a:t>When the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axis represents time or a strictly increasing quantity such as a treatment dose, we commonly draw line graphs.</a:t>
            </a:r>
          </a:p>
          <a:p>
            <a:endParaRPr lang="en-US" dirty="0"/>
          </a:p>
        </p:txBody>
      </p:sp>
      <p:sp>
        <p:nvSpPr>
          <p:cNvPr id="4" name="Slide Number Placeholder 3"/>
          <p:cNvSpPr>
            <a:spLocks noGrp="1"/>
          </p:cNvSpPr>
          <p:nvPr>
            <p:ph type="sldNum" sz="quarter" idx="5"/>
          </p:nvPr>
        </p:nvSpPr>
        <p:spPr/>
        <p:txBody>
          <a:bodyPr/>
          <a:lstStyle/>
          <a:p>
            <a:fld id="{51A82837-5F33-4CB4-8DE4-8B4C9E5EB3D2}" type="slidenum">
              <a:rPr lang="en-US" smtClean="0"/>
              <a:t>5</a:t>
            </a:fld>
            <a:endParaRPr lang="en-US"/>
          </a:p>
        </p:txBody>
      </p:sp>
    </p:spTree>
    <p:extLst>
      <p:ext uri="{BB962C8B-B14F-4D97-AF65-F5344CB8AC3E}">
        <p14:creationId xmlns:p14="http://schemas.microsoft.com/office/powerpoint/2010/main" val="49004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82837-5F33-4CB4-8DE4-8B4C9E5EB3D2}" type="slidenum">
              <a:rPr lang="en-US" smtClean="0"/>
              <a:t>7</a:t>
            </a:fld>
            <a:endParaRPr lang="en-US"/>
          </a:p>
        </p:txBody>
      </p:sp>
    </p:spTree>
    <p:extLst>
      <p:ext uri="{BB962C8B-B14F-4D97-AF65-F5344CB8AC3E}">
        <p14:creationId xmlns:p14="http://schemas.microsoft.com/office/powerpoint/2010/main" val="179713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D35AEE-27AA-41A9-AC5B-1CF0B6F3D7F8}"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412B830F-27D1-4703-8420-66093546137D}" type="datetime1">
              <a:rPr lang="en-US" smtClean="0"/>
              <a:t>10/28/2019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839480-660F-481C-92AB-55968B1030F0}"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7114F-A670-41F6-A6E6-026E683F8B8E}"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7E969B-94CB-4046-A738-9F2C54B17635}"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77AB0F-2458-4C35-9FE8-CE1BCFC21549}"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FCE5EB-E4EA-46DB-A912-CC218495E82B}"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30E0A-0A80-4803-81B7-A0B6C46C5C7D}"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4D099-D8A6-46D3-9930-30F801CBB292}"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24295-6786-4FB3-838C-AF2F2290ECAE}"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2018F1-B999-4E40-9348-834D64E293F3}" type="datetime1">
              <a:rPr lang="en-US" smtClean="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6999F-F50F-4C0A-8FD3-D2DF5A5794D0}" type="datetime1">
              <a:rPr lang="en-US" smtClean="0"/>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8FAB2-9154-4043-B69F-EDDC1CDD0903}" type="datetime1">
              <a:rPr lang="en-US" smtClean="0"/>
              <a:t>10/28/2019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7D4F8-5A7B-4A6B-91BB-239EE557EB17}" type="datetime1">
              <a:rPr lang="en-US" smtClean="0"/>
              <a:t>10/28/2019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2A5C7-8614-4396-AFA7-A179CA6CB63C}" type="datetime1">
              <a:rPr lang="en-US" smtClean="0"/>
              <a:t>10/28/2019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2285F2-E5E6-450E-942D-095EFB9390C6}" type="datetime1">
              <a:rPr lang="en-US" smtClean="0"/>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B5913A-357A-4777-8A49-9CD57569B239}" type="datetime1">
              <a:rPr lang="en-US" smtClean="0"/>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39ECCD-93CC-420D-B9D2-641F5DE7A6B8}" type="datetime1">
              <a:rPr lang="en-US" smtClean="0"/>
              <a:t>10/28/2019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world/sportsvizsunday/womens-world-cup-data"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raw.githubusercontent.com/rfordatascience/tidytuesday/master/data/2019/2019-07-09/codes.csv" TargetMode="External"/><Relationship Id="rId5" Type="http://schemas.openxmlformats.org/officeDocument/2006/relationships/hyperlink" Target="https://raw.githubusercontent.com/rfordatascience/tidytuesday/master/data/2019/2019-07-09/squads.csv" TargetMode="External"/><Relationship Id="rId4" Type="http://schemas.openxmlformats.org/officeDocument/2006/relationships/hyperlink" Target="https://raw.githubusercontent.com/rfordatascience/tidytuesday/master/data/2019/2019-07-09/wwc_outcomes.cs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twitter.com/DrAmandaRP/status/1150976573421555717"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witter.com/DrAmandaRP/status/115097657342155571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witter.com/DrAmandaRP/status/115097657342155571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rstudio.cloud/project/658002" TargetMode="External"/><Relationship Id="rId3" Type="http://schemas.openxmlformats.org/officeDocument/2006/relationships/hyperlink" Target="https://nsgrantham.shinyapps.io/tidytuesdayrocks/" TargetMode="External"/><Relationship Id="rId7" Type="http://schemas.openxmlformats.org/officeDocument/2006/relationships/hyperlink" Target="https://serialmentor.com/dataviz/"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sharpsightlabs.com/blog/map-oil-production-country-r/" TargetMode="External"/><Relationship Id="rId5" Type="http://schemas.openxmlformats.org/officeDocument/2006/relationships/hyperlink" Target="https://github.com/AmandaRP/tidytuesday/blob/master/2019/week28/fifa.R" TargetMode="External"/><Relationship Id="rId10" Type="http://schemas.openxmlformats.org/officeDocument/2006/relationships/hyperlink" Target="https://twitter.com/Jganz4/status/1188927316446941184" TargetMode="External"/><Relationship Id="rId4" Type="http://schemas.openxmlformats.org/officeDocument/2006/relationships/hyperlink" Target="https://twitter.com/DrAmandaRP/status/1150976573421555717" TargetMode="External"/><Relationship Id="rId9" Type="http://schemas.openxmlformats.org/officeDocument/2006/relationships/hyperlink" Target="https://github.com/joshganz13/Womens-World-Cup.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1D54DA-1E92-44FE-9F85-6EA197103832}"/>
              </a:ext>
            </a:extLst>
          </p:cNvPr>
          <p:cNvPicPr>
            <a:picLocks noChangeAspect="1"/>
          </p:cNvPicPr>
          <p:nvPr/>
        </p:nvPicPr>
        <p:blipFill rotWithShape="1">
          <a:blip r:embed="rId2">
            <a:alphaModFix amt="40000"/>
          </a:blip>
          <a:srcRect t="7062" b="5047"/>
          <a:stretch/>
        </p:blipFill>
        <p:spPr>
          <a:xfrm>
            <a:off x="-3175" y="10"/>
            <a:ext cx="12192000" cy="6857990"/>
          </a:xfrm>
          <a:prstGeom prst="rect">
            <a:avLst/>
          </a:prstGeom>
        </p:spPr>
      </p:pic>
      <p:sp>
        <p:nvSpPr>
          <p:cNvPr id="2" name="Title 1"/>
          <p:cNvSpPr>
            <a:spLocks noGrp="1"/>
          </p:cNvSpPr>
          <p:nvPr>
            <p:ph type="ctrTitle"/>
          </p:nvPr>
        </p:nvSpPr>
        <p:spPr>
          <a:xfrm>
            <a:off x="684212" y="1348717"/>
            <a:ext cx="8001000" cy="1663430"/>
          </a:xfrm>
        </p:spPr>
        <p:txBody>
          <a:bodyPr>
            <a:normAutofit/>
          </a:bodyPr>
          <a:lstStyle/>
          <a:p>
            <a:r>
              <a:rPr lang="en-US" sz="4800" dirty="0"/>
              <a:t>#</a:t>
            </a:r>
            <a:r>
              <a:rPr lang="en-US" sz="4800" dirty="0" err="1"/>
              <a:t>TidyTuesday</a:t>
            </a:r>
            <a:r>
              <a:rPr lang="en-US" sz="4800" dirty="0"/>
              <a:t> women’s world cup</a:t>
            </a:r>
          </a:p>
        </p:txBody>
      </p:sp>
      <p:sp>
        <p:nvSpPr>
          <p:cNvPr id="3" name="Subtitle 2"/>
          <p:cNvSpPr>
            <a:spLocks noGrp="1"/>
          </p:cNvSpPr>
          <p:nvPr>
            <p:ph type="subTitle" idx="1"/>
          </p:nvPr>
        </p:nvSpPr>
        <p:spPr>
          <a:xfrm>
            <a:off x="684212" y="3845854"/>
            <a:ext cx="6765100" cy="1945346"/>
          </a:xfrm>
        </p:spPr>
        <p:txBody>
          <a:bodyPr>
            <a:normAutofit fontScale="77500" lnSpcReduction="20000"/>
          </a:bodyPr>
          <a:lstStyle/>
          <a:p>
            <a:pPr>
              <a:lnSpc>
                <a:spcPct val="90000"/>
              </a:lnSpc>
            </a:pPr>
            <a:r>
              <a:rPr lang="en-US" sz="2000" dirty="0">
                <a:solidFill>
                  <a:schemeClr val="tx1"/>
                </a:solidFill>
              </a:rPr>
              <a:t>Presented by Josh Ganz, Julian </a:t>
            </a:r>
            <a:r>
              <a:rPr lang="en-US" sz="2000" dirty="0" err="1">
                <a:solidFill>
                  <a:schemeClr val="tx1"/>
                </a:solidFill>
              </a:rPr>
              <a:t>Mucha</a:t>
            </a:r>
            <a:r>
              <a:rPr lang="en-US" sz="2000" dirty="0">
                <a:solidFill>
                  <a:schemeClr val="tx1"/>
                </a:solidFill>
              </a:rPr>
              <a:t>, and Eric </a:t>
            </a:r>
            <a:r>
              <a:rPr lang="en-US" sz="2000" dirty="0" err="1">
                <a:solidFill>
                  <a:schemeClr val="tx1"/>
                </a:solidFill>
              </a:rPr>
              <a:t>Rwabuhihi</a:t>
            </a:r>
            <a:endParaRPr lang="en-US" sz="2000" dirty="0">
              <a:solidFill>
                <a:schemeClr val="tx1"/>
              </a:solidFill>
            </a:endParaRPr>
          </a:p>
          <a:p>
            <a:pPr>
              <a:lnSpc>
                <a:spcPct val="90000"/>
              </a:lnSpc>
            </a:pPr>
            <a:r>
              <a:rPr lang="en-US" sz="2000" dirty="0">
                <a:solidFill>
                  <a:schemeClr val="tx1"/>
                </a:solidFill>
              </a:rPr>
              <a:t>Dataset:  </a:t>
            </a:r>
            <a:r>
              <a:rPr lang="en-US" sz="1800" dirty="0">
                <a:solidFill>
                  <a:schemeClr val="tx1"/>
                </a:solidFill>
                <a:hlinkClick r:id="rId3">
                  <a:extLst>
                    <a:ext uri="{A12FA001-AC4F-418D-AE19-62706E023703}">
                      <ahyp:hlinkClr xmlns:ahyp="http://schemas.microsoft.com/office/drawing/2018/hyperlinkcolor" val="tx"/>
                    </a:ext>
                  </a:extLst>
                </a:hlinkClick>
              </a:rPr>
              <a:t>https://data.world/sportsvizsunday/womens-world-cup-data</a:t>
            </a:r>
            <a:endParaRPr lang="en-US" sz="1800" dirty="0">
              <a:solidFill>
                <a:schemeClr val="tx1"/>
              </a:solidFill>
            </a:endParaRPr>
          </a:p>
          <a:p>
            <a:pPr marL="342900" indent="-342900">
              <a:lnSpc>
                <a:spcPct val="90000"/>
              </a:lnSpc>
              <a:buFont typeface="Arial" panose="020B0604020202020204" pitchFamily="34" charset="0"/>
              <a:buChar char="•"/>
            </a:pPr>
            <a:r>
              <a:rPr lang="en-US" sz="1800" dirty="0">
                <a:solidFill>
                  <a:schemeClr val="tx1"/>
                </a:solidFill>
                <a:hlinkClick r:id="rId4">
                  <a:extLst>
                    <a:ext uri="{A12FA001-AC4F-418D-AE19-62706E023703}">
                      <ahyp:hlinkClr xmlns:ahyp="http://schemas.microsoft.com/office/drawing/2018/hyperlinkcolor" val="tx"/>
                    </a:ext>
                  </a:extLst>
                </a:hlinkClick>
              </a:rPr>
              <a:t>Women's World Cup Outcomes</a:t>
            </a:r>
            <a:endParaRPr lang="en-US" sz="1800" dirty="0">
              <a:solidFill>
                <a:schemeClr val="tx1"/>
              </a:solidFill>
            </a:endParaRPr>
          </a:p>
          <a:p>
            <a:pPr marL="342900" indent="-342900">
              <a:lnSpc>
                <a:spcPct val="90000"/>
              </a:lnSpc>
              <a:buFont typeface="Arial" panose="020B0604020202020204" pitchFamily="34" charset="0"/>
              <a:buChar char="•"/>
            </a:pPr>
            <a:r>
              <a:rPr lang="en-US" sz="1800" dirty="0">
                <a:solidFill>
                  <a:schemeClr val="tx1"/>
                </a:solidFill>
                <a:hlinkClick r:id="rId5">
                  <a:extLst>
                    <a:ext uri="{A12FA001-AC4F-418D-AE19-62706E023703}">
                      <ahyp:hlinkClr xmlns:ahyp="http://schemas.microsoft.com/office/drawing/2018/hyperlinkcolor" val="tx"/>
                    </a:ext>
                  </a:extLst>
                </a:hlinkClick>
              </a:rPr>
              <a:t>Squads</a:t>
            </a:r>
            <a:endParaRPr lang="en-US" sz="1800" dirty="0">
              <a:solidFill>
                <a:schemeClr val="tx1"/>
              </a:solidFill>
            </a:endParaRPr>
          </a:p>
          <a:p>
            <a:pPr marL="342900" indent="-342900">
              <a:lnSpc>
                <a:spcPct val="90000"/>
              </a:lnSpc>
              <a:buFont typeface="Arial" panose="020B0604020202020204" pitchFamily="34" charset="0"/>
              <a:buChar char="•"/>
            </a:pPr>
            <a:r>
              <a:rPr lang="en-US" sz="1800" dirty="0">
                <a:solidFill>
                  <a:schemeClr val="tx1"/>
                </a:solidFill>
                <a:hlinkClick r:id="rId6">
                  <a:extLst>
                    <a:ext uri="{A12FA001-AC4F-418D-AE19-62706E023703}">
                      <ahyp:hlinkClr xmlns:ahyp="http://schemas.microsoft.com/office/drawing/2018/hyperlinkcolor" val="tx"/>
                    </a:ext>
                  </a:extLst>
                </a:hlinkClick>
              </a:rPr>
              <a:t>Codes</a:t>
            </a:r>
            <a:endParaRPr lang="en-US" sz="1800" dirty="0">
              <a:solidFill>
                <a:schemeClr val="tx1"/>
              </a:solidFill>
            </a:endParaRPr>
          </a:p>
          <a:p>
            <a:pPr>
              <a:lnSpc>
                <a:spcPct val="90000"/>
              </a:lnSpc>
            </a:pPr>
            <a:endParaRPr lang="en-US" sz="1000" dirty="0">
              <a:solidFill>
                <a:schemeClr val="tx1"/>
              </a:solidFill>
            </a:endParaRPr>
          </a:p>
          <a:p>
            <a:pPr>
              <a:lnSpc>
                <a:spcPct val="90000"/>
              </a:lnSpc>
            </a:pPr>
            <a:r>
              <a:rPr lang="en-US" sz="2200" dirty="0">
                <a:solidFill>
                  <a:schemeClr val="tx1"/>
                </a:solidFill>
              </a:rPr>
              <a:t>October 28, 2019</a:t>
            </a:r>
          </a:p>
          <a:p>
            <a:pPr>
              <a:lnSpc>
                <a:spcPct val="90000"/>
              </a:lnSpc>
            </a:pPr>
            <a:endParaRPr lang="en-US" sz="1000" dirty="0">
              <a:solidFill>
                <a:schemeClr val="tx1"/>
              </a:solidFill>
            </a:endParaRPr>
          </a:p>
        </p:txBody>
      </p:sp>
    </p:spTree>
    <p:extLst>
      <p:ext uri="{BB962C8B-B14F-4D97-AF65-F5344CB8AC3E}">
        <p14:creationId xmlns:p14="http://schemas.microsoft.com/office/powerpoint/2010/main" val="152684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465" y="-125740"/>
            <a:ext cx="8836306" cy="1507067"/>
          </a:xfrm>
        </p:spPr>
        <p:txBody>
          <a:bodyPr/>
          <a:lstStyle/>
          <a:p>
            <a:r>
              <a:rPr lang="en-US" dirty="0"/>
              <a:t>Dataset and Tidytuesday selection</a:t>
            </a:r>
          </a:p>
        </p:txBody>
      </p:sp>
      <p:pic>
        <p:nvPicPr>
          <p:cNvPr id="4" name="Picture 3">
            <a:extLst>
              <a:ext uri="{FF2B5EF4-FFF2-40B4-BE49-F238E27FC236}">
                <a16:creationId xmlns:a16="http://schemas.microsoft.com/office/drawing/2014/main" id="{BAED50FA-CA40-442E-A3E4-F6E89C5369EB}"/>
              </a:ext>
            </a:extLst>
          </p:cNvPr>
          <p:cNvPicPr>
            <a:picLocks noChangeAspect="1"/>
          </p:cNvPicPr>
          <p:nvPr/>
        </p:nvPicPr>
        <p:blipFill>
          <a:blip r:embed="rId3"/>
          <a:stretch>
            <a:fillRect/>
          </a:stretch>
        </p:blipFill>
        <p:spPr>
          <a:xfrm>
            <a:off x="170391" y="1372952"/>
            <a:ext cx="7018209" cy="4808088"/>
          </a:xfrm>
          <a:prstGeom prst="rect">
            <a:avLst/>
          </a:prstGeom>
        </p:spPr>
      </p:pic>
      <p:pic>
        <p:nvPicPr>
          <p:cNvPr id="5" name="Picture 4">
            <a:extLst>
              <a:ext uri="{FF2B5EF4-FFF2-40B4-BE49-F238E27FC236}">
                <a16:creationId xmlns:a16="http://schemas.microsoft.com/office/drawing/2014/main" id="{5C61FD57-79DE-4608-9C36-8A551D7A35C4}"/>
              </a:ext>
            </a:extLst>
          </p:cNvPr>
          <p:cNvPicPr>
            <a:picLocks noChangeAspect="1"/>
          </p:cNvPicPr>
          <p:nvPr/>
        </p:nvPicPr>
        <p:blipFill>
          <a:blip r:embed="rId4"/>
          <a:stretch>
            <a:fillRect/>
          </a:stretch>
        </p:blipFill>
        <p:spPr>
          <a:xfrm>
            <a:off x="7330383" y="1381327"/>
            <a:ext cx="3827241" cy="2276273"/>
          </a:xfrm>
          <a:prstGeom prst="rect">
            <a:avLst/>
          </a:prstGeom>
        </p:spPr>
      </p:pic>
      <p:pic>
        <p:nvPicPr>
          <p:cNvPr id="6" name="Picture 5">
            <a:extLst>
              <a:ext uri="{FF2B5EF4-FFF2-40B4-BE49-F238E27FC236}">
                <a16:creationId xmlns:a16="http://schemas.microsoft.com/office/drawing/2014/main" id="{9A4F56BA-D33C-46AB-A82D-10AB06A60DFD}"/>
              </a:ext>
            </a:extLst>
          </p:cNvPr>
          <p:cNvPicPr>
            <a:picLocks noChangeAspect="1"/>
          </p:cNvPicPr>
          <p:nvPr/>
        </p:nvPicPr>
        <p:blipFill>
          <a:blip r:embed="rId5"/>
          <a:stretch>
            <a:fillRect/>
          </a:stretch>
        </p:blipFill>
        <p:spPr>
          <a:xfrm>
            <a:off x="7330384" y="3776996"/>
            <a:ext cx="2835020" cy="2538159"/>
          </a:xfrm>
          <a:prstGeom prst="rect">
            <a:avLst/>
          </a:prstGeom>
        </p:spPr>
      </p:pic>
      <p:sp>
        <p:nvSpPr>
          <p:cNvPr id="3" name="Slide Number Placeholder 2">
            <a:extLst>
              <a:ext uri="{FF2B5EF4-FFF2-40B4-BE49-F238E27FC236}">
                <a16:creationId xmlns:a16="http://schemas.microsoft.com/office/drawing/2014/main" id="{979F79FA-3DEC-435E-912C-51222258D985}"/>
              </a:ext>
            </a:extLst>
          </p:cNvPr>
          <p:cNvSpPr>
            <a:spLocks noGrp="1"/>
          </p:cNvSpPr>
          <p:nvPr>
            <p:ph type="sldNum" sz="quarter" idx="12"/>
          </p:nvPr>
        </p:nvSpPr>
        <p:spPr>
          <a:xfrm>
            <a:off x="10586501" y="5980192"/>
            <a:ext cx="1142245" cy="669925"/>
          </a:xfrm>
        </p:spPr>
        <p:txBody>
          <a:bodyPr/>
          <a:lstStyle/>
          <a:p>
            <a:fld id="{D57F1E4F-1CFF-5643-939E-217C01CDF565}" type="slidenum">
              <a:rPr lang="en-US" sz="2000" smtClean="0"/>
              <a:pPr/>
              <a:t>2</a:t>
            </a:fld>
            <a:endParaRPr lang="en-US" sz="2000" dirty="0"/>
          </a:p>
        </p:txBody>
      </p:sp>
      <p:sp>
        <p:nvSpPr>
          <p:cNvPr id="8" name="TextBox 7">
            <a:extLst>
              <a:ext uri="{FF2B5EF4-FFF2-40B4-BE49-F238E27FC236}">
                <a16:creationId xmlns:a16="http://schemas.microsoft.com/office/drawing/2014/main" id="{83C7644E-E868-4B17-9397-C2C57E925674}"/>
              </a:ext>
            </a:extLst>
          </p:cNvPr>
          <p:cNvSpPr txBox="1"/>
          <p:nvPr/>
        </p:nvSpPr>
        <p:spPr>
          <a:xfrm>
            <a:off x="66315" y="6189415"/>
            <a:ext cx="5910606" cy="246221"/>
          </a:xfrm>
          <a:prstGeom prst="rect">
            <a:avLst/>
          </a:prstGeom>
          <a:noFill/>
        </p:spPr>
        <p:txBody>
          <a:bodyPr wrap="square" rtlCol="0">
            <a:spAutoFit/>
          </a:bodyPr>
          <a:lstStyle/>
          <a:p>
            <a:r>
              <a:rPr lang="en-US" sz="1000" dirty="0">
                <a:solidFill>
                  <a:schemeClr val="bg1"/>
                </a:solidFill>
              </a:rPr>
              <a:t>Source: </a:t>
            </a:r>
            <a:r>
              <a:rPr lang="en-US" sz="1000" dirty="0">
                <a:solidFill>
                  <a:schemeClr val="bg1"/>
                </a:solidFill>
                <a:hlinkClick r:id="rId6">
                  <a:extLst>
                    <a:ext uri="{A12FA001-AC4F-418D-AE19-62706E023703}">
                      <ahyp:hlinkClr xmlns:ahyp="http://schemas.microsoft.com/office/drawing/2018/hyperlinkcolor" val="tx"/>
                    </a:ext>
                  </a:extLst>
                </a:hlinkClick>
              </a:rPr>
              <a:t>https://twitter.com/DrAmandaRP/status/1150976573421555717</a:t>
            </a:r>
            <a:endParaRPr lang="en-US" sz="1000" dirty="0">
              <a:solidFill>
                <a:schemeClr val="bg1"/>
              </a:solidFill>
            </a:endParaRPr>
          </a:p>
        </p:txBody>
      </p:sp>
    </p:spTree>
    <p:extLst>
      <p:ext uri="{BB962C8B-B14F-4D97-AF65-F5344CB8AC3E}">
        <p14:creationId xmlns:p14="http://schemas.microsoft.com/office/powerpoint/2010/main" val="406605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7734"/>
            <a:ext cx="8534400" cy="1507067"/>
          </a:xfrm>
        </p:spPr>
        <p:txBody>
          <a:bodyPr/>
          <a:lstStyle/>
          <a:p>
            <a:r>
              <a:rPr lang="en-US" dirty="0"/>
              <a:t>Critique: Pros</a:t>
            </a:r>
          </a:p>
        </p:txBody>
      </p:sp>
      <p:sp>
        <p:nvSpPr>
          <p:cNvPr id="3" name="Content Placeholder 2"/>
          <p:cNvSpPr>
            <a:spLocks noGrp="1"/>
          </p:cNvSpPr>
          <p:nvPr>
            <p:ph idx="1"/>
          </p:nvPr>
        </p:nvSpPr>
        <p:spPr>
          <a:xfrm>
            <a:off x="448542" y="1439334"/>
            <a:ext cx="4246376" cy="4737348"/>
          </a:xfrm>
        </p:spPr>
        <p:txBody>
          <a:bodyPr>
            <a:normAutofit fontScale="92500" lnSpcReduction="20000"/>
          </a:bodyPr>
          <a:lstStyle/>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a:p>
            <a:r>
              <a:rPr lang="en-US" dirty="0">
                <a:solidFill>
                  <a:schemeClr val="bg1"/>
                </a:solidFill>
              </a:rPr>
              <a:t>Coordinate flip (C6, Wilke)</a:t>
            </a:r>
          </a:p>
          <a:p>
            <a:pPr lvl="1"/>
            <a:r>
              <a:rPr lang="en-US" dirty="0">
                <a:solidFill>
                  <a:schemeClr val="bg1"/>
                </a:solidFill>
              </a:rPr>
              <a:t>easy to read country names</a:t>
            </a:r>
          </a:p>
          <a:p>
            <a:r>
              <a:rPr lang="en-US" dirty="0">
                <a:solidFill>
                  <a:schemeClr val="bg1"/>
                </a:solidFill>
              </a:rPr>
              <a:t>Ordering of countries by bar size (C6, Wilke)</a:t>
            </a:r>
          </a:p>
          <a:p>
            <a:pPr lvl="1"/>
            <a:r>
              <a:rPr lang="en-US" dirty="0">
                <a:solidFill>
                  <a:schemeClr val="bg1"/>
                </a:solidFill>
              </a:rPr>
              <a:t>easy to visualize and compare which countries scored the most goals across all years combined </a:t>
            </a:r>
          </a:p>
          <a:p>
            <a:pPr lvl="2"/>
            <a:r>
              <a:rPr lang="en-US" dirty="0">
                <a:solidFill>
                  <a:schemeClr val="bg1"/>
                </a:solidFill>
              </a:rPr>
              <a:t>listed top/down from greatest to least</a:t>
            </a:r>
          </a:p>
          <a:p>
            <a:r>
              <a:rPr lang="en-US" dirty="0">
                <a:solidFill>
                  <a:schemeClr val="bg1"/>
                </a:solidFill>
              </a:rPr>
              <a:t>Qualitative instead of sequential color scale (C4, Wilke)</a:t>
            </a:r>
          </a:p>
          <a:p>
            <a:pPr marL="0" indent="0">
              <a:buNone/>
            </a:pPr>
            <a:endParaRPr lang="en-US" dirty="0">
              <a:solidFill>
                <a:schemeClr val="bg1"/>
              </a:solidFill>
            </a:endParaRPr>
          </a:p>
          <a:p>
            <a:endParaRPr lang="en-US" dirty="0">
              <a:solidFill>
                <a:schemeClr val="bg1"/>
              </a:solidFill>
            </a:endParaRP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51FE35DE-7B5E-40D5-BFED-3473DBA8ED5C}"/>
              </a:ext>
            </a:extLst>
          </p:cNvPr>
          <p:cNvPicPr>
            <a:picLocks noChangeAspect="1"/>
          </p:cNvPicPr>
          <p:nvPr/>
        </p:nvPicPr>
        <p:blipFill>
          <a:blip r:embed="rId3"/>
          <a:stretch>
            <a:fillRect/>
          </a:stretch>
        </p:blipFill>
        <p:spPr>
          <a:xfrm>
            <a:off x="5006722" y="1507236"/>
            <a:ext cx="6815838" cy="4669446"/>
          </a:xfrm>
          <a:prstGeom prst="rect">
            <a:avLst/>
          </a:prstGeom>
        </p:spPr>
      </p:pic>
      <p:sp>
        <p:nvSpPr>
          <p:cNvPr id="5" name="Slide Number Placeholder 4">
            <a:extLst>
              <a:ext uri="{FF2B5EF4-FFF2-40B4-BE49-F238E27FC236}">
                <a16:creationId xmlns:a16="http://schemas.microsoft.com/office/drawing/2014/main" id="{57FFFD87-017D-474D-B9F0-89DCA9611A91}"/>
              </a:ext>
            </a:extLst>
          </p:cNvPr>
          <p:cNvSpPr>
            <a:spLocks noGrp="1"/>
          </p:cNvSpPr>
          <p:nvPr>
            <p:ph type="sldNum" sz="quarter" idx="12"/>
          </p:nvPr>
        </p:nvSpPr>
        <p:spPr>
          <a:xfrm>
            <a:off x="10680315" y="6107393"/>
            <a:ext cx="1142245" cy="669925"/>
          </a:xfrm>
        </p:spPr>
        <p:txBody>
          <a:bodyPr/>
          <a:lstStyle/>
          <a:p>
            <a:fld id="{D57F1E4F-1CFF-5643-939E-217C01CDF565}" type="slidenum">
              <a:rPr lang="en-US" sz="2000" smtClean="0"/>
              <a:pPr/>
              <a:t>3</a:t>
            </a:fld>
            <a:endParaRPr lang="en-US" sz="2000" dirty="0"/>
          </a:p>
        </p:txBody>
      </p:sp>
      <p:sp>
        <p:nvSpPr>
          <p:cNvPr id="6" name="TextBox 5">
            <a:extLst>
              <a:ext uri="{FF2B5EF4-FFF2-40B4-BE49-F238E27FC236}">
                <a16:creationId xmlns:a16="http://schemas.microsoft.com/office/drawing/2014/main" id="{CE32EECC-7453-4429-B56F-59A7229C2C13}"/>
              </a:ext>
            </a:extLst>
          </p:cNvPr>
          <p:cNvSpPr txBox="1"/>
          <p:nvPr/>
        </p:nvSpPr>
        <p:spPr>
          <a:xfrm>
            <a:off x="4951412" y="6196134"/>
            <a:ext cx="5910606" cy="246221"/>
          </a:xfrm>
          <a:prstGeom prst="rect">
            <a:avLst/>
          </a:prstGeom>
          <a:noFill/>
        </p:spPr>
        <p:txBody>
          <a:bodyPr wrap="square" rtlCol="0">
            <a:spAutoFit/>
          </a:bodyPr>
          <a:lstStyle/>
          <a:p>
            <a:r>
              <a:rPr lang="en-US" sz="1000" dirty="0">
                <a:solidFill>
                  <a:schemeClr val="bg1"/>
                </a:solidFill>
              </a:rPr>
              <a:t>Source: </a:t>
            </a:r>
            <a:r>
              <a:rPr lang="en-US" sz="1000" dirty="0">
                <a:solidFill>
                  <a:schemeClr val="bg1"/>
                </a:solidFill>
                <a:hlinkClick r:id="rId4">
                  <a:extLst>
                    <a:ext uri="{A12FA001-AC4F-418D-AE19-62706E023703}">
                      <ahyp:hlinkClr xmlns:ahyp="http://schemas.microsoft.com/office/drawing/2018/hyperlinkcolor" val="tx"/>
                    </a:ext>
                  </a:extLst>
                </a:hlinkClick>
              </a:rPr>
              <a:t>https://twitter.com/DrAmandaRP/status/1150976573421555717</a:t>
            </a:r>
            <a:endParaRPr lang="en-US" sz="1000" dirty="0">
              <a:solidFill>
                <a:schemeClr val="bg1"/>
              </a:solidFill>
            </a:endParaRPr>
          </a:p>
        </p:txBody>
      </p:sp>
    </p:spTree>
    <p:extLst>
      <p:ext uri="{BB962C8B-B14F-4D97-AF65-F5344CB8AC3E}">
        <p14:creationId xmlns:p14="http://schemas.microsoft.com/office/powerpoint/2010/main" val="328410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944" y="0"/>
            <a:ext cx="8534400" cy="1507067"/>
          </a:xfrm>
        </p:spPr>
        <p:txBody>
          <a:bodyPr/>
          <a:lstStyle/>
          <a:p>
            <a:r>
              <a:rPr lang="en-US" dirty="0"/>
              <a:t>Critique: Cons</a:t>
            </a:r>
          </a:p>
        </p:txBody>
      </p:sp>
      <p:sp>
        <p:nvSpPr>
          <p:cNvPr id="3" name="Content Placeholder 2"/>
          <p:cNvSpPr>
            <a:spLocks noGrp="1"/>
          </p:cNvSpPr>
          <p:nvPr>
            <p:ph idx="1"/>
          </p:nvPr>
        </p:nvSpPr>
        <p:spPr>
          <a:xfrm>
            <a:off x="343744" y="1206631"/>
            <a:ext cx="5599856" cy="5392131"/>
          </a:xfrm>
        </p:spPr>
        <p:txBody>
          <a:bodyPr>
            <a:normAutofit fontScale="85000" lnSpcReduction="10000"/>
          </a:bodyPr>
          <a:lstStyle/>
          <a:p>
            <a:r>
              <a:rPr lang="en-US" dirty="0">
                <a:solidFill>
                  <a:schemeClr val="bg1"/>
                </a:solidFill>
              </a:rPr>
              <a:t>Color is overly visually stimulating; too many colors</a:t>
            </a:r>
          </a:p>
          <a:p>
            <a:pPr lvl="1"/>
            <a:r>
              <a:rPr lang="en-US" dirty="0">
                <a:solidFill>
                  <a:schemeClr val="bg1"/>
                </a:solidFill>
              </a:rPr>
              <a:t>“</a:t>
            </a:r>
            <a:r>
              <a:rPr lang="en-US" dirty="0"/>
              <a:t>As a rule of thumb, qualitative color scales work best when there are three to five different categories that need to be colored. Once we reach eight to ten different categories or more, the task of matching colors to categories becomes too burdensome to be useful…” (C19, Wilke)</a:t>
            </a:r>
            <a:endParaRPr lang="en-US" dirty="0">
              <a:solidFill>
                <a:schemeClr val="bg1"/>
              </a:solidFill>
            </a:endParaRPr>
          </a:p>
          <a:p>
            <a:r>
              <a:rPr lang="en-US" dirty="0">
                <a:solidFill>
                  <a:schemeClr val="bg1"/>
                </a:solidFill>
              </a:rPr>
              <a:t>Difficult to compare goals from year to year between countries</a:t>
            </a:r>
          </a:p>
          <a:p>
            <a:r>
              <a:rPr lang="en-US" dirty="0">
                <a:solidFill>
                  <a:schemeClr val="bg1"/>
                </a:solidFill>
              </a:rPr>
              <a:t>Difficult to identify countries that missed the World Cup during specific years </a:t>
            </a:r>
          </a:p>
          <a:p>
            <a:r>
              <a:rPr lang="en-US" dirty="0">
                <a:solidFill>
                  <a:schemeClr val="bg1"/>
                </a:solidFill>
              </a:rPr>
              <a:t>Scale: the increment of the scale is too vast; makes it challenging to identify goals scored per a specific year and over all years</a:t>
            </a:r>
          </a:p>
          <a:p>
            <a:r>
              <a:rPr lang="en-US" dirty="0">
                <a:solidFill>
                  <a:schemeClr val="bg1"/>
                </a:solidFill>
              </a:rPr>
              <a:t>Flags are not scaled properly/necessary</a:t>
            </a:r>
          </a:p>
          <a:p>
            <a:r>
              <a:rPr lang="en-US" dirty="0">
                <a:solidFill>
                  <a:schemeClr val="bg1"/>
                </a:solidFill>
              </a:rPr>
              <a:t>Legend: should be ascending, not descending (left/right, top/down)</a:t>
            </a:r>
          </a:p>
          <a:p>
            <a:endParaRPr lang="en-US" dirty="0"/>
          </a:p>
        </p:txBody>
      </p:sp>
      <p:pic>
        <p:nvPicPr>
          <p:cNvPr id="5" name="Picture 4">
            <a:extLst>
              <a:ext uri="{FF2B5EF4-FFF2-40B4-BE49-F238E27FC236}">
                <a16:creationId xmlns:a16="http://schemas.microsoft.com/office/drawing/2014/main" id="{B4A04E47-4E6C-4677-BF56-06DFE4CAC0AC}"/>
              </a:ext>
            </a:extLst>
          </p:cNvPr>
          <p:cNvPicPr>
            <a:picLocks noChangeAspect="1"/>
          </p:cNvPicPr>
          <p:nvPr/>
        </p:nvPicPr>
        <p:blipFill>
          <a:blip r:embed="rId3"/>
          <a:stretch>
            <a:fillRect/>
          </a:stretch>
        </p:blipFill>
        <p:spPr>
          <a:xfrm>
            <a:off x="6096000" y="1793311"/>
            <a:ext cx="5847157" cy="4005815"/>
          </a:xfrm>
          <a:prstGeom prst="rect">
            <a:avLst/>
          </a:prstGeom>
        </p:spPr>
      </p:pic>
      <p:sp>
        <p:nvSpPr>
          <p:cNvPr id="4" name="Slide Number Placeholder 3">
            <a:extLst>
              <a:ext uri="{FF2B5EF4-FFF2-40B4-BE49-F238E27FC236}">
                <a16:creationId xmlns:a16="http://schemas.microsoft.com/office/drawing/2014/main" id="{D8386A0E-21CB-4D58-8217-D59F2A6DBB16}"/>
              </a:ext>
            </a:extLst>
          </p:cNvPr>
          <p:cNvSpPr>
            <a:spLocks noGrp="1"/>
          </p:cNvSpPr>
          <p:nvPr>
            <p:ph type="sldNum" sz="quarter" idx="12"/>
          </p:nvPr>
        </p:nvSpPr>
        <p:spPr>
          <a:xfrm>
            <a:off x="10800912" y="6085370"/>
            <a:ext cx="1142245" cy="669925"/>
          </a:xfrm>
        </p:spPr>
        <p:txBody>
          <a:bodyPr/>
          <a:lstStyle/>
          <a:p>
            <a:fld id="{D57F1E4F-1CFF-5643-939E-217C01CDF565}" type="slidenum">
              <a:rPr lang="en-US" sz="2000" smtClean="0"/>
              <a:pPr/>
              <a:t>4</a:t>
            </a:fld>
            <a:endParaRPr lang="en-US" sz="2000" dirty="0"/>
          </a:p>
        </p:txBody>
      </p:sp>
      <p:sp>
        <p:nvSpPr>
          <p:cNvPr id="6" name="TextBox 5">
            <a:extLst>
              <a:ext uri="{FF2B5EF4-FFF2-40B4-BE49-F238E27FC236}">
                <a16:creationId xmlns:a16="http://schemas.microsoft.com/office/drawing/2014/main" id="{FE22ABBA-AAAD-47D3-870C-2589EC365B9E}"/>
              </a:ext>
            </a:extLst>
          </p:cNvPr>
          <p:cNvSpPr txBox="1"/>
          <p:nvPr/>
        </p:nvSpPr>
        <p:spPr>
          <a:xfrm>
            <a:off x="6032551" y="5799126"/>
            <a:ext cx="5910606" cy="246221"/>
          </a:xfrm>
          <a:prstGeom prst="rect">
            <a:avLst/>
          </a:prstGeom>
          <a:noFill/>
        </p:spPr>
        <p:txBody>
          <a:bodyPr wrap="square" rtlCol="0">
            <a:spAutoFit/>
          </a:bodyPr>
          <a:lstStyle/>
          <a:p>
            <a:r>
              <a:rPr lang="en-US" sz="1000" dirty="0">
                <a:solidFill>
                  <a:schemeClr val="bg1"/>
                </a:solidFill>
              </a:rPr>
              <a:t>Source: </a:t>
            </a:r>
            <a:r>
              <a:rPr lang="en-US" sz="1000" dirty="0">
                <a:solidFill>
                  <a:schemeClr val="bg1"/>
                </a:solidFill>
                <a:hlinkClick r:id="rId4">
                  <a:extLst>
                    <a:ext uri="{A12FA001-AC4F-418D-AE19-62706E023703}">
                      <ahyp:hlinkClr xmlns:ahyp="http://schemas.microsoft.com/office/drawing/2018/hyperlinkcolor" val="tx"/>
                    </a:ext>
                  </a:extLst>
                </a:hlinkClick>
              </a:rPr>
              <a:t>https://twitter.com/DrAmandaRP/status/1150976573421555717</a:t>
            </a:r>
            <a:endParaRPr lang="en-US" sz="1000" dirty="0">
              <a:solidFill>
                <a:schemeClr val="bg1"/>
              </a:solidFill>
            </a:endParaRPr>
          </a:p>
        </p:txBody>
      </p:sp>
    </p:spTree>
    <p:extLst>
      <p:ext uri="{BB962C8B-B14F-4D97-AF65-F5344CB8AC3E}">
        <p14:creationId xmlns:p14="http://schemas.microsoft.com/office/powerpoint/2010/main" val="31233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58469"/>
            <a:ext cx="8534400" cy="770646"/>
          </a:xfrm>
        </p:spPr>
        <p:txBody>
          <a:bodyPr/>
          <a:lstStyle/>
          <a:p>
            <a:r>
              <a:rPr lang="en-US" dirty="0"/>
              <a:t>Modified selection</a:t>
            </a:r>
          </a:p>
        </p:txBody>
      </p:sp>
      <p:sp>
        <p:nvSpPr>
          <p:cNvPr id="13" name="Content Placeholder 2">
            <a:extLst>
              <a:ext uri="{FF2B5EF4-FFF2-40B4-BE49-F238E27FC236}">
                <a16:creationId xmlns:a16="http://schemas.microsoft.com/office/drawing/2014/main" id="{DD6DB1DC-0B55-4891-A892-193B0FE5A939}"/>
              </a:ext>
            </a:extLst>
          </p:cNvPr>
          <p:cNvSpPr txBox="1">
            <a:spLocks/>
          </p:cNvSpPr>
          <p:nvPr/>
        </p:nvSpPr>
        <p:spPr>
          <a:xfrm>
            <a:off x="219448" y="842682"/>
            <a:ext cx="4495987" cy="588981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Line graph with points and facet wrap, replaced stacked bar graph (C5, Wilke)</a:t>
            </a:r>
          </a:p>
          <a:p>
            <a:pPr lvl="1"/>
            <a:r>
              <a:rPr lang="en-US" dirty="0">
                <a:solidFill>
                  <a:schemeClr val="bg1"/>
                </a:solidFill>
              </a:rPr>
              <a:t>cleaner look; less visually distracting</a:t>
            </a:r>
          </a:p>
          <a:p>
            <a:pPr lvl="1"/>
            <a:r>
              <a:rPr lang="en-US" dirty="0">
                <a:solidFill>
                  <a:schemeClr val="bg1"/>
                </a:solidFill>
              </a:rPr>
              <a:t>easier to see consecutive WC appearances and years when teams did not make the WC </a:t>
            </a:r>
          </a:p>
          <a:p>
            <a:r>
              <a:rPr lang="en-US" dirty="0">
                <a:solidFill>
                  <a:schemeClr val="bg1"/>
                </a:solidFill>
              </a:rPr>
              <a:t>Color represents country instead of year since there is no intrinsic order (C4, Wilke)</a:t>
            </a:r>
          </a:p>
          <a:p>
            <a:pPr lvl="1"/>
            <a:r>
              <a:rPr lang="en-US" dirty="0">
                <a:solidFill>
                  <a:schemeClr val="bg1"/>
                </a:solidFill>
              </a:rPr>
              <a:t>isolates focus to one country</a:t>
            </a:r>
          </a:p>
          <a:p>
            <a:r>
              <a:rPr lang="en-US" dirty="0">
                <a:solidFill>
                  <a:schemeClr val="bg1"/>
                </a:solidFill>
              </a:rPr>
              <a:t>Adjusted scale </a:t>
            </a:r>
          </a:p>
          <a:p>
            <a:pPr lvl="1"/>
            <a:r>
              <a:rPr lang="en-US" dirty="0">
                <a:solidFill>
                  <a:schemeClr val="bg1"/>
                </a:solidFill>
              </a:rPr>
              <a:t>improve visibility of goals scored per year</a:t>
            </a:r>
          </a:p>
          <a:p>
            <a:r>
              <a:rPr lang="en-US" dirty="0">
                <a:solidFill>
                  <a:schemeClr val="bg1"/>
                </a:solidFill>
              </a:rPr>
              <a:t>Gridlines</a:t>
            </a:r>
          </a:p>
          <a:p>
            <a:pPr lvl="1"/>
            <a:r>
              <a:rPr lang="en-US" dirty="0">
                <a:solidFill>
                  <a:schemeClr val="bg1"/>
                </a:solidFill>
              </a:rPr>
              <a:t>verticals removed to reduce additional distraction</a:t>
            </a:r>
          </a:p>
          <a:p>
            <a:pPr lvl="1"/>
            <a:r>
              <a:rPr lang="en-US" dirty="0">
                <a:solidFill>
                  <a:schemeClr val="bg1"/>
                </a:solidFill>
              </a:rPr>
              <a:t>horizontals remain to match a point to number of goals</a:t>
            </a:r>
          </a:p>
          <a:p>
            <a:r>
              <a:rPr lang="en-US" dirty="0">
                <a:solidFill>
                  <a:schemeClr val="bg1"/>
                </a:solidFill>
              </a:rPr>
              <a:t>Interaction</a:t>
            </a:r>
          </a:p>
          <a:p>
            <a:pPr lvl="1"/>
            <a:r>
              <a:rPr lang="en-US" dirty="0">
                <a:solidFill>
                  <a:schemeClr val="bg1"/>
                </a:solidFill>
              </a:rPr>
              <a:t>ggplotly allows for interaction and visual clarity of points using toggle spike lines and hovering information </a:t>
            </a:r>
          </a:p>
        </p:txBody>
      </p:sp>
      <p:sp>
        <p:nvSpPr>
          <p:cNvPr id="3" name="Slide Number Placeholder 2">
            <a:extLst>
              <a:ext uri="{FF2B5EF4-FFF2-40B4-BE49-F238E27FC236}">
                <a16:creationId xmlns:a16="http://schemas.microsoft.com/office/drawing/2014/main" id="{C62AB271-778B-4B81-8DC9-EBADF28C89AA}"/>
              </a:ext>
            </a:extLst>
          </p:cNvPr>
          <p:cNvSpPr>
            <a:spLocks noGrp="1"/>
          </p:cNvSpPr>
          <p:nvPr>
            <p:ph type="sldNum" sz="quarter" idx="12"/>
          </p:nvPr>
        </p:nvSpPr>
        <p:spPr>
          <a:xfrm>
            <a:off x="10830307" y="5991178"/>
            <a:ext cx="1142245" cy="669925"/>
          </a:xfrm>
        </p:spPr>
        <p:txBody>
          <a:bodyPr/>
          <a:lstStyle/>
          <a:p>
            <a:fld id="{D57F1E4F-1CFF-5643-939E-217C01CDF565}" type="slidenum">
              <a:rPr lang="en-US" sz="2000" smtClean="0"/>
              <a:pPr/>
              <a:t>5</a:t>
            </a:fld>
            <a:endParaRPr lang="en-US" sz="2000" dirty="0"/>
          </a:p>
        </p:txBody>
      </p:sp>
      <p:pic>
        <p:nvPicPr>
          <p:cNvPr id="11" name="Content Placeholder 10" descr="A close up of a map&#10;&#10;Description automatically generated">
            <a:extLst>
              <a:ext uri="{FF2B5EF4-FFF2-40B4-BE49-F238E27FC236}">
                <a16:creationId xmlns:a16="http://schemas.microsoft.com/office/drawing/2014/main" id="{08F9FECC-95CF-4A31-93B0-5D9761F94621}"/>
              </a:ext>
            </a:extLst>
          </p:cNvPr>
          <p:cNvPicPr>
            <a:picLocks noGrp="1" noChangeAspect="1"/>
          </p:cNvPicPr>
          <p:nvPr>
            <p:ph idx="1"/>
          </p:nvPr>
        </p:nvPicPr>
        <p:blipFill>
          <a:blip r:embed="rId3"/>
          <a:stretch>
            <a:fillRect/>
          </a:stretch>
        </p:blipFill>
        <p:spPr>
          <a:xfrm>
            <a:off x="4657009" y="1342417"/>
            <a:ext cx="7315543" cy="4648761"/>
          </a:xfrm>
        </p:spPr>
      </p:pic>
    </p:spTree>
    <p:extLst>
      <p:ext uri="{BB962C8B-B14F-4D97-AF65-F5344CB8AC3E}">
        <p14:creationId xmlns:p14="http://schemas.microsoft.com/office/powerpoint/2010/main" val="92660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065F-E154-4C78-A999-B716FD7ABDF6}"/>
              </a:ext>
            </a:extLst>
          </p:cNvPr>
          <p:cNvSpPr>
            <a:spLocks noGrp="1"/>
          </p:cNvSpPr>
          <p:nvPr>
            <p:ph type="title"/>
          </p:nvPr>
        </p:nvSpPr>
        <p:spPr>
          <a:xfrm>
            <a:off x="585601" y="85662"/>
            <a:ext cx="8534400" cy="1507067"/>
          </a:xfrm>
        </p:spPr>
        <p:txBody>
          <a:bodyPr/>
          <a:lstStyle/>
          <a:p>
            <a:r>
              <a:rPr lang="en-US" dirty="0"/>
              <a:t>Future Visual</a:t>
            </a:r>
          </a:p>
        </p:txBody>
      </p:sp>
      <p:pic>
        <p:nvPicPr>
          <p:cNvPr id="4" name="Content Placeholder 3">
            <a:extLst>
              <a:ext uri="{FF2B5EF4-FFF2-40B4-BE49-F238E27FC236}">
                <a16:creationId xmlns:a16="http://schemas.microsoft.com/office/drawing/2014/main" id="{F8C34988-7BB4-4D5F-ABAE-0B663635FA8C}"/>
              </a:ext>
            </a:extLst>
          </p:cNvPr>
          <p:cNvPicPr>
            <a:picLocks noGrp="1" noChangeAspect="1"/>
          </p:cNvPicPr>
          <p:nvPr>
            <p:ph idx="1"/>
          </p:nvPr>
        </p:nvPicPr>
        <p:blipFill>
          <a:blip r:embed="rId2"/>
          <a:stretch>
            <a:fillRect/>
          </a:stretch>
        </p:blipFill>
        <p:spPr>
          <a:xfrm>
            <a:off x="5273161" y="1664446"/>
            <a:ext cx="6420114" cy="3984024"/>
          </a:xfrm>
          <a:prstGeom prst="rect">
            <a:avLst/>
          </a:prstGeom>
        </p:spPr>
      </p:pic>
      <p:sp>
        <p:nvSpPr>
          <p:cNvPr id="6" name="Content Placeholder 2">
            <a:extLst>
              <a:ext uri="{FF2B5EF4-FFF2-40B4-BE49-F238E27FC236}">
                <a16:creationId xmlns:a16="http://schemas.microsoft.com/office/drawing/2014/main" id="{F62F0387-3A87-4AC2-871B-8105D8D76D74}"/>
              </a:ext>
            </a:extLst>
          </p:cNvPr>
          <p:cNvSpPr txBox="1">
            <a:spLocks/>
          </p:cNvSpPr>
          <p:nvPr/>
        </p:nvSpPr>
        <p:spPr>
          <a:xfrm>
            <a:off x="284561" y="1592729"/>
            <a:ext cx="4749894" cy="43705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Make an interactive map</a:t>
            </a:r>
          </a:p>
          <a:p>
            <a:pPr lvl="1"/>
            <a:r>
              <a:rPr lang="en-US" dirty="0">
                <a:solidFill>
                  <a:schemeClr val="bg1"/>
                </a:solidFill>
              </a:rPr>
              <a:t>Dropdown menu</a:t>
            </a:r>
          </a:p>
          <a:p>
            <a:pPr lvl="2"/>
            <a:r>
              <a:rPr lang="en-US" dirty="0">
                <a:solidFill>
                  <a:schemeClr val="bg1"/>
                </a:solidFill>
              </a:rPr>
              <a:t>choose year of WC</a:t>
            </a:r>
          </a:p>
          <a:p>
            <a:pPr lvl="2"/>
            <a:r>
              <a:rPr lang="en-US" dirty="0">
                <a:solidFill>
                  <a:schemeClr val="bg1"/>
                </a:solidFill>
              </a:rPr>
              <a:t>choose country</a:t>
            </a:r>
          </a:p>
          <a:p>
            <a:pPr lvl="1"/>
            <a:r>
              <a:rPr lang="en-US" dirty="0">
                <a:solidFill>
                  <a:schemeClr val="bg1"/>
                </a:solidFill>
              </a:rPr>
              <a:t>Hovering information (per country) </a:t>
            </a:r>
          </a:p>
          <a:p>
            <a:pPr lvl="2"/>
            <a:r>
              <a:rPr lang="en-US" dirty="0">
                <a:solidFill>
                  <a:schemeClr val="bg1"/>
                </a:solidFill>
              </a:rPr>
              <a:t>total goals scored per year chosen</a:t>
            </a:r>
          </a:p>
          <a:p>
            <a:pPr lvl="2"/>
            <a:r>
              <a:rPr lang="en-US" dirty="0">
                <a:solidFill>
                  <a:schemeClr val="bg1"/>
                </a:solidFill>
              </a:rPr>
              <a:t>name of country</a:t>
            </a:r>
          </a:p>
          <a:p>
            <a:pPr lvl="2"/>
            <a:r>
              <a:rPr lang="en-US" dirty="0">
                <a:solidFill>
                  <a:schemeClr val="bg1"/>
                </a:solidFill>
              </a:rPr>
              <a:t>cumulative scored goals</a:t>
            </a:r>
          </a:p>
          <a:p>
            <a:pPr lvl="3"/>
            <a:r>
              <a:rPr lang="en-US" dirty="0">
                <a:solidFill>
                  <a:schemeClr val="bg1"/>
                </a:solidFill>
              </a:rPr>
              <a:t>Adds current year to prior years’ goals</a:t>
            </a:r>
            <a:endParaRPr lang="en-US" dirty="0"/>
          </a:p>
        </p:txBody>
      </p:sp>
      <p:sp>
        <p:nvSpPr>
          <p:cNvPr id="3" name="Slide Number Placeholder 2">
            <a:extLst>
              <a:ext uri="{FF2B5EF4-FFF2-40B4-BE49-F238E27FC236}">
                <a16:creationId xmlns:a16="http://schemas.microsoft.com/office/drawing/2014/main" id="{A38EF1A4-18CA-4066-9A1A-FBBC96BE694D}"/>
              </a:ext>
            </a:extLst>
          </p:cNvPr>
          <p:cNvSpPr>
            <a:spLocks noGrp="1"/>
          </p:cNvSpPr>
          <p:nvPr>
            <p:ph type="sldNum" sz="quarter" idx="12"/>
          </p:nvPr>
        </p:nvSpPr>
        <p:spPr>
          <a:xfrm>
            <a:off x="10551030" y="5981886"/>
            <a:ext cx="1142245" cy="669925"/>
          </a:xfrm>
        </p:spPr>
        <p:txBody>
          <a:bodyPr/>
          <a:lstStyle/>
          <a:p>
            <a:fld id="{D57F1E4F-1CFF-5643-939E-217C01CDF565}" type="slidenum">
              <a:rPr lang="en-US" sz="2000" smtClean="0"/>
              <a:pPr/>
              <a:t>6</a:t>
            </a:fld>
            <a:endParaRPr lang="en-US" sz="2000" dirty="0"/>
          </a:p>
        </p:txBody>
      </p:sp>
    </p:spTree>
    <p:extLst>
      <p:ext uri="{BB962C8B-B14F-4D97-AF65-F5344CB8AC3E}">
        <p14:creationId xmlns:p14="http://schemas.microsoft.com/office/powerpoint/2010/main" val="166737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6B6C-D902-4AC8-92DC-471F903FFEE9}"/>
              </a:ext>
            </a:extLst>
          </p:cNvPr>
          <p:cNvSpPr>
            <a:spLocks noGrp="1"/>
          </p:cNvSpPr>
          <p:nvPr>
            <p:ph type="title"/>
          </p:nvPr>
        </p:nvSpPr>
        <p:spPr>
          <a:xfrm>
            <a:off x="976443" y="259978"/>
            <a:ext cx="8534401" cy="859200"/>
          </a:xfrm>
        </p:spPr>
        <p:txBody>
          <a:bodyPr/>
          <a:lstStyle/>
          <a:p>
            <a:r>
              <a:rPr lang="en-US" dirty="0"/>
              <a:t>References/sources</a:t>
            </a:r>
          </a:p>
        </p:txBody>
      </p:sp>
      <p:sp>
        <p:nvSpPr>
          <p:cNvPr id="4" name="Content Placeholder 2">
            <a:extLst>
              <a:ext uri="{FF2B5EF4-FFF2-40B4-BE49-F238E27FC236}">
                <a16:creationId xmlns:a16="http://schemas.microsoft.com/office/drawing/2014/main" id="{6224832C-F793-4994-90D4-7A9361BA1C45}"/>
              </a:ext>
            </a:extLst>
          </p:cNvPr>
          <p:cNvSpPr txBox="1">
            <a:spLocks noGrp="1"/>
          </p:cNvSpPr>
          <p:nvPr>
            <p:ph type="body" idx="1"/>
          </p:nvPr>
        </p:nvSpPr>
        <p:spPr>
          <a:xfrm>
            <a:off x="684213" y="1119178"/>
            <a:ext cx="10656140" cy="5478844"/>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endParaRPr lang="en-US" dirty="0">
              <a:solidFill>
                <a:schemeClr val="bg1"/>
              </a:solidFill>
            </a:endParaRPr>
          </a:p>
          <a:p>
            <a:r>
              <a:rPr lang="en-US" sz="2100" dirty="0">
                <a:solidFill>
                  <a:schemeClr val="bg1"/>
                </a:solidFill>
              </a:rPr>
              <a:t>#</a:t>
            </a:r>
            <a:r>
              <a:rPr lang="en-US" sz="2100" dirty="0" err="1">
                <a:solidFill>
                  <a:schemeClr val="bg1"/>
                </a:solidFill>
              </a:rPr>
              <a:t>TidyTuesday</a:t>
            </a:r>
            <a:r>
              <a:rPr lang="en-US" sz="2100" dirty="0">
                <a:solidFill>
                  <a:schemeClr val="bg1"/>
                </a:solidFill>
              </a:rPr>
              <a:t> Selection</a:t>
            </a:r>
          </a:p>
          <a:p>
            <a:pPr lvl="1"/>
            <a:r>
              <a:rPr lang="en-US" dirty="0">
                <a:hlinkClick r:id="rId3"/>
              </a:rPr>
              <a:t>https://nsgrantham.shinyapps.io/tidytuesdayrocks/</a:t>
            </a:r>
            <a:endParaRPr lang="en-US" dirty="0"/>
          </a:p>
          <a:p>
            <a:pPr lvl="2"/>
            <a:r>
              <a:rPr lang="en-US" dirty="0">
                <a:solidFill>
                  <a:schemeClr val="bg1"/>
                </a:solidFill>
              </a:rPr>
              <a:t>Selected Women’s World Cup from dropdown menu to find graph to critique (Thank you Amanda Peterson Plunkett)</a:t>
            </a:r>
          </a:p>
          <a:p>
            <a:pPr lvl="3"/>
            <a:r>
              <a:rPr lang="en-US" dirty="0">
                <a:hlinkClick r:id="rId4"/>
              </a:rPr>
              <a:t>https://twitter.com/DrAmandaRP/status/1150976573421555717</a:t>
            </a:r>
            <a:endParaRPr lang="en-US" dirty="0"/>
          </a:p>
          <a:p>
            <a:r>
              <a:rPr lang="en-US" sz="2100" dirty="0">
                <a:solidFill>
                  <a:schemeClr val="bg1"/>
                </a:solidFill>
              </a:rPr>
              <a:t>Modified Selection</a:t>
            </a:r>
          </a:p>
          <a:p>
            <a:pPr lvl="1"/>
            <a:r>
              <a:rPr lang="en-US" dirty="0">
                <a:hlinkClick r:id="rId5"/>
              </a:rPr>
              <a:t>https://github.com/AmandaRP/tidytuesday/blob/master/2019/week28/fifa.R</a:t>
            </a:r>
            <a:endParaRPr lang="en-US" dirty="0">
              <a:solidFill>
                <a:schemeClr val="bg1"/>
              </a:solidFill>
            </a:endParaRPr>
          </a:p>
          <a:p>
            <a:r>
              <a:rPr lang="en-US" sz="2100" dirty="0">
                <a:solidFill>
                  <a:schemeClr val="bg1"/>
                </a:solidFill>
              </a:rPr>
              <a:t>Future Visual (map)</a:t>
            </a:r>
          </a:p>
          <a:p>
            <a:pPr lvl="1"/>
            <a:r>
              <a:rPr lang="en-US" dirty="0">
                <a:hlinkClick r:id="rId6"/>
              </a:rPr>
              <a:t>https://www.sharpsightlabs.com/blog/map-oil-production-country-r/</a:t>
            </a:r>
            <a:endParaRPr lang="en-US" dirty="0"/>
          </a:p>
          <a:p>
            <a:pPr lvl="2"/>
            <a:r>
              <a:rPr lang="en-US" dirty="0"/>
              <a:t>Sharp Sight</a:t>
            </a:r>
          </a:p>
          <a:p>
            <a:pPr lvl="1"/>
            <a:r>
              <a:rPr lang="en-US" dirty="0">
                <a:hlinkClick r:id="rId5"/>
              </a:rPr>
              <a:t>https://github.com/AmandaRP/tidytuesday/blob/master/2019/week28/fifa.R</a:t>
            </a:r>
            <a:endParaRPr lang="en-US" dirty="0"/>
          </a:p>
          <a:p>
            <a:r>
              <a:rPr lang="en-US" dirty="0">
                <a:solidFill>
                  <a:schemeClr val="bg1"/>
                </a:solidFill>
              </a:rPr>
              <a:t>Fundamentals of Data Visualization by Claus O. Wilke</a:t>
            </a:r>
          </a:p>
          <a:p>
            <a:pPr lvl="1"/>
            <a:r>
              <a:rPr lang="en-US" dirty="0">
                <a:hlinkClick r:id="rId7"/>
              </a:rPr>
              <a:t>https://serialmentor.com/dataviz/</a:t>
            </a:r>
            <a:endParaRPr lang="en-US" dirty="0">
              <a:solidFill>
                <a:schemeClr val="bg1"/>
              </a:solidFill>
            </a:endParaRPr>
          </a:p>
          <a:p>
            <a:r>
              <a:rPr lang="en-US" dirty="0">
                <a:solidFill>
                  <a:schemeClr val="bg1"/>
                </a:solidFill>
              </a:rPr>
              <a:t>Links to project</a:t>
            </a:r>
          </a:p>
          <a:p>
            <a:pPr lvl="1"/>
            <a:r>
              <a:rPr lang="en-US" dirty="0" err="1">
                <a:solidFill>
                  <a:schemeClr val="bg1"/>
                </a:solidFill>
              </a:rPr>
              <a:t>Rstudio.Cloud</a:t>
            </a:r>
            <a:r>
              <a:rPr lang="en-US" dirty="0">
                <a:solidFill>
                  <a:schemeClr val="bg1"/>
                </a:solidFill>
              </a:rPr>
              <a:t> public link: </a:t>
            </a:r>
            <a:r>
              <a:rPr lang="en-US" dirty="0">
                <a:solidFill>
                  <a:schemeClr val="bg1"/>
                </a:solidFill>
                <a:hlinkClick r:id="rId8"/>
              </a:rPr>
              <a:t>https://rstudio.cloud/project/658002</a:t>
            </a:r>
            <a:endParaRPr lang="en-US" dirty="0">
              <a:solidFill>
                <a:schemeClr val="bg1"/>
              </a:solidFill>
            </a:endParaRPr>
          </a:p>
          <a:p>
            <a:pPr lvl="1"/>
            <a:r>
              <a:rPr lang="en-US" dirty="0">
                <a:solidFill>
                  <a:schemeClr val="bg1"/>
                </a:solidFill>
              </a:rPr>
              <a:t>GitHub: </a:t>
            </a:r>
            <a:r>
              <a:rPr lang="en-US" dirty="0">
                <a:solidFill>
                  <a:schemeClr val="bg1"/>
                </a:solidFill>
                <a:hlinkClick r:id="rId9"/>
              </a:rPr>
              <a:t>https://github.com/joshganz13/Womens-World-Cup.git</a:t>
            </a:r>
            <a:endParaRPr lang="en-US" dirty="0">
              <a:solidFill>
                <a:schemeClr val="bg1"/>
              </a:solidFill>
            </a:endParaRPr>
          </a:p>
          <a:p>
            <a:pPr lvl="1"/>
            <a:r>
              <a:rPr lang="en-US" dirty="0">
                <a:solidFill>
                  <a:schemeClr val="bg1"/>
                </a:solidFill>
              </a:rPr>
              <a:t>Twitter post: </a:t>
            </a:r>
            <a:r>
              <a:rPr lang="en-US" dirty="0">
                <a:hlinkClick r:id="rId10"/>
              </a:rPr>
              <a:t>https://twitter.com/Jganz4/status/1188927316446941184</a:t>
            </a:r>
            <a:endParaRPr lang="en-US" dirty="0">
              <a:solidFill>
                <a:schemeClr val="bg1"/>
              </a:solidFill>
            </a:endParaRPr>
          </a:p>
          <a:p>
            <a:pPr marL="0" indent="0">
              <a:buNone/>
            </a:pPr>
            <a:r>
              <a:rPr lang="en-US" dirty="0"/>
              <a:t>	</a:t>
            </a:r>
          </a:p>
        </p:txBody>
      </p:sp>
      <p:sp>
        <p:nvSpPr>
          <p:cNvPr id="5" name="Slide Number Placeholder 4">
            <a:extLst>
              <a:ext uri="{FF2B5EF4-FFF2-40B4-BE49-F238E27FC236}">
                <a16:creationId xmlns:a16="http://schemas.microsoft.com/office/drawing/2014/main" id="{003E152E-A7D5-4579-9C14-998AC323E789}"/>
              </a:ext>
            </a:extLst>
          </p:cNvPr>
          <p:cNvSpPr>
            <a:spLocks noGrp="1"/>
          </p:cNvSpPr>
          <p:nvPr>
            <p:ph type="sldNum" sz="quarter" idx="12"/>
          </p:nvPr>
        </p:nvSpPr>
        <p:spPr>
          <a:xfrm>
            <a:off x="10632141" y="5928098"/>
            <a:ext cx="1142245" cy="669925"/>
          </a:xfrm>
        </p:spPr>
        <p:txBody>
          <a:bodyPr/>
          <a:lstStyle/>
          <a:p>
            <a:fld id="{D57F1E4F-1CFF-5643-939E-217C01CDF565}" type="slidenum">
              <a:rPr lang="en-US" sz="2000" smtClean="0"/>
              <a:pPr/>
              <a:t>7</a:t>
            </a:fld>
            <a:endParaRPr lang="en-US" sz="2000" dirty="0"/>
          </a:p>
        </p:txBody>
      </p:sp>
    </p:spTree>
    <p:extLst>
      <p:ext uri="{BB962C8B-B14F-4D97-AF65-F5344CB8AC3E}">
        <p14:creationId xmlns:p14="http://schemas.microsoft.com/office/powerpoint/2010/main" val="299417070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641</Words>
  <Application>Microsoft Office PowerPoint</Application>
  <PresentationFormat>Widescreen</PresentationFormat>
  <Paragraphs>87</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Slice</vt:lpstr>
      <vt:lpstr>#TidyTuesday women’s world cup</vt:lpstr>
      <vt:lpstr>Dataset and Tidytuesday selection</vt:lpstr>
      <vt:lpstr>Critique: Pros</vt:lpstr>
      <vt:lpstr>Critique: Cons</vt:lpstr>
      <vt:lpstr>Modified selection</vt:lpstr>
      <vt:lpstr>Future Visual</vt:lpstr>
      <vt:lpstr>References/sources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#TidyTuesday women’s world cup</dc:title>
  <dc:creator>Josh Ganz</dc:creator>
  <cp:lastModifiedBy>Josh Ganz</cp:lastModifiedBy>
  <cp:revision>6</cp:revision>
  <dcterms:created xsi:type="dcterms:W3CDTF">2019-10-28T13:47:33Z</dcterms:created>
  <dcterms:modified xsi:type="dcterms:W3CDTF">2019-10-28T21:24:38Z</dcterms:modified>
</cp:coreProperties>
</file>