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9"/>
  </p:notesMasterIdLst>
  <p:handoutMasterIdLst>
    <p:handoutMasterId r:id="rId20"/>
  </p:handoutMasterIdLst>
  <p:sldIdLst>
    <p:sldId id="1450" r:id="rId5"/>
    <p:sldId id="1367" r:id="rId6"/>
    <p:sldId id="1461" r:id="rId7"/>
    <p:sldId id="1451" r:id="rId8"/>
    <p:sldId id="1453" r:id="rId9"/>
    <p:sldId id="1454" r:id="rId10"/>
    <p:sldId id="1455" r:id="rId11"/>
    <p:sldId id="1452" r:id="rId12"/>
    <p:sldId id="1456" r:id="rId13"/>
    <p:sldId id="1457" r:id="rId14"/>
    <p:sldId id="1462" r:id="rId15"/>
    <p:sldId id="1459" r:id="rId16"/>
    <p:sldId id="1460" r:id="rId17"/>
    <p:sldId id="1326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D3E95C9D-3DD4-45B7-BFD9-4AE9F68B7B97}">
          <p14:sldIdLst>
            <p14:sldId id="1450"/>
            <p14:sldId id="1367"/>
            <p14:sldId id="1461"/>
            <p14:sldId id="1451"/>
            <p14:sldId id="1453"/>
            <p14:sldId id="1454"/>
            <p14:sldId id="1455"/>
            <p14:sldId id="1452"/>
            <p14:sldId id="1456"/>
            <p14:sldId id="1457"/>
            <p14:sldId id="1462"/>
            <p14:sldId id="1459"/>
            <p14:sldId id="1460"/>
            <p14:sldId id="1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10"/>
    <a:srgbClr val="5C2D91"/>
    <a:srgbClr val="FFFFFF"/>
    <a:srgbClr val="7030A0"/>
    <a:srgbClr val="B5A2FF"/>
    <a:srgbClr val="505050"/>
    <a:srgbClr val="000000"/>
    <a:srgbClr val="323232"/>
    <a:srgbClr val="32145A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7" autoAdjust="0"/>
    <p:restoredTop sz="93023" autoAdjust="0"/>
  </p:normalViewPr>
  <p:slideViewPr>
    <p:cSldViewPr>
      <p:cViewPr>
        <p:scale>
          <a:sx n="100" d="100"/>
          <a:sy n="100" d="100"/>
        </p:scale>
        <p:origin x="144" y="19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3/29/17 12:49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52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Dark gray background.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3/29/17 12:49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From: http://synsem.com/SyncNotAsync/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3/29/17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4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8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8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6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2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3/29/17 12:49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F2E8C1-467B-4BB0-B284-FAAA9669F7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74385F-4E95-4F7F-B614-6FC115FD1816}"/>
              </a:ext>
            </a:extLst>
          </p:cNvPr>
          <p:cNvSpPr txBox="1"/>
          <p:nvPr userDrawn="1"/>
        </p:nvSpPr>
        <p:spPr>
          <a:xfrm>
            <a:off x="1112837" y="2506662"/>
            <a:ext cx="10658559" cy="24499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500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</a:t>
            </a:r>
            <a:r>
              <a:rPr lang="en-US" sz="75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7500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Sovia</a:t>
            </a:r>
            <a:r>
              <a:rPr lang="en-US" sz="75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= new Tech();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5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//March 29;</a:t>
            </a:r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8989" y="6072577"/>
            <a:ext cx="524188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var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Sovia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= new Tech(); </a:t>
            </a:r>
            <a:r>
              <a:rPr lang="en-US" sz="2400" dirty="0">
                <a:solidFill>
                  <a:srgbClr val="B5A2FF"/>
                </a:solidFill>
              </a:rPr>
              <a:t>//March 29;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782BAA-5ADC-4896-BDC3-740115CBD990}"/>
              </a:ext>
            </a:extLst>
          </p:cNvPr>
          <p:cNvSpPr txBox="1"/>
          <p:nvPr userDrawn="1"/>
        </p:nvSpPr>
        <p:spPr>
          <a:xfrm>
            <a:off x="10028237" y="6059886"/>
            <a:ext cx="21307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varSoviaNT</a:t>
            </a:r>
            <a:endParaRPr lang="en-US" sz="2400" dirty="0">
              <a:solidFill>
                <a:srgbClr val="B5A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15F660-1CAF-4F30-97D9-333CB8336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0D15D7-F720-4F56-8AEB-BCFC087DC860}"/>
              </a:ext>
            </a:extLst>
          </p:cNvPr>
          <p:cNvSpPr txBox="1"/>
          <p:nvPr userDrawn="1"/>
        </p:nvSpPr>
        <p:spPr>
          <a:xfrm>
            <a:off x="288989" y="6072577"/>
            <a:ext cx="524188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Sovia</a:t>
            </a:r>
            <a:r>
              <a:rPr lang="en-US" sz="2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= new Tech(); </a:t>
            </a:r>
            <a:r>
              <a:rPr lang="en-US" sz="2400" dirty="0">
                <a:solidFill>
                  <a:srgbClr val="B5A2FF"/>
                </a:solidFill>
              </a:rPr>
              <a:t>//March 29;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583FC2-CB90-4874-BCB2-80B6B710AFF7}"/>
              </a:ext>
            </a:extLst>
          </p:cNvPr>
          <p:cNvSpPr txBox="1"/>
          <p:nvPr userDrawn="1"/>
        </p:nvSpPr>
        <p:spPr>
          <a:xfrm>
            <a:off x="10028237" y="6059886"/>
            <a:ext cx="21307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2400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varSoviaNT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37" r:id="rId12"/>
    <p:sldLayoutId id="2147484249" r:id="rId13"/>
    <p:sldLayoutId id="2147484301" r:id="rId14"/>
    <p:sldLayoutId id="2147484252" r:id="rId15"/>
    <p:sldLayoutId id="2147484254" r:id="rId16"/>
    <p:sldLayoutId id="2147484257" r:id="rId17"/>
    <p:sldLayoutId id="2147484258" r:id="rId18"/>
    <p:sldLayoutId id="2147484260" r:id="rId19"/>
    <p:sldLayoutId id="2147484299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evelop/nodejs/" TargetMode="External"/><Relationship Id="rId4" Type="http://schemas.openxmlformats.org/officeDocument/2006/relationships/hyperlink" Target="https://code.visualstudio.com/docs/nodejs/nodejs-debugging" TargetMode="External"/><Relationship Id="rId5" Type="http://schemas.openxmlformats.org/officeDocument/2006/relationships/hyperlink" Target="https://github.com/joshgav/node-sql-api" TargetMode="External"/><Relationship Id="rId6" Type="http://schemas.openxmlformats.org/officeDocument/2006/relationships/hyperlink" Target="https://github.com/joshgav/demos" TargetMode="External"/><Relationship Id="rId7" Type="http://schemas.openxmlformats.org/officeDocument/2006/relationships/hyperlink" Target="https://github.com/Azure/azure-sdk-for-nod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4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098550" y="3469548"/>
            <a:ext cx="10210800" cy="76200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979290" y="29742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0692" y="3679165"/>
            <a:ext cx="24384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2015: First LTS release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Addressing stability needs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009145" y="35457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245" y="1424134"/>
            <a:ext cx="2209800" cy="1957459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2016: Node-ChakraCore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bringing Node.js everywhere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513637" y="29361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5408" y="3633703"/>
            <a:ext cx="22098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2016: VS Code 1.0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Debugger for Node.js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09577" y="34695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04677" y="1331991"/>
            <a:ext cx="2209800" cy="1957459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2016: Diagnostics WG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New diagnostic capabilities</a:t>
            </a: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6" y="734492"/>
            <a:ext cx="3556695" cy="16506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46" y="836189"/>
            <a:ext cx="2857982" cy="19003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481153" y="4389825"/>
            <a:ext cx="3055983" cy="2217738"/>
            <a:chOff x="503237" y="601662"/>
            <a:chExt cx="4562249" cy="3016124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1722438" y="601662"/>
              <a:ext cx="2047649" cy="1243584"/>
            </a:xfrm>
            <a:prstGeom prst="roundRect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Node.js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03237" y="2374202"/>
              <a:ext cx="2047648" cy="1243584"/>
            </a:xfrm>
            <a:prstGeom prst="round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V8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3017832" y="2374202"/>
              <a:ext cx="2047648" cy="1243584"/>
            </a:xfrm>
            <a:prstGeom prst="round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ysClr val="windowText" lastClr="000000"/>
                  </a:solidFill>
                  <a:ea typeface="Segoe UI" pitchFamily="34" charset="0"/>
                  <a:cs typeface="Segoe UI" pitchFamily="34" charset="0"/>
                </a:rPr>
                <a:t>ChakraCore</a:t>
              </a:r>
              <a:endParaRPr lang="en-US" sz="1600" dirty="0" err="1" smtClean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 bwMode="auto">
            <a:xfrm>
              <a:off x="3017837" y="2374202"/>
              <a:ext cx="2047649" cy="457199"/>
            </a:xfrm>
            <a:prstGeom prst="round2SameRect">
              <a:avLst>
                <a:gd name="adj1" fmla="val 44445"/>
                <a:gd name="adj2" fmla="val 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" rIns="0" bIns="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ChakraShim</a:t>
              </a:r>
            </a:p>
          </p:txBody>
        </p:sp>
        <p:cxnSp>
          <p:nvCxnSpPr>
            <p:cNvPr id="24" name="Straight Arrow Connector 23"/>
            <p:cNvCxnSpPr>
              <a:stCxn id="17" idx="2"/>
              <a:endCxn id="23" idx="3"/>
            </p:cNvCxnSpPr>
            <p:nvPr/>
          </p:nvCxnSpPr>
          <p:spPr>
            <a:xfrm>
              <a:off x="2746262" y="1845246"/>
              <a:ext cx="1295399" cy="528956"/>
            </a:xfrm>
            <a:prstGeom prst="straightConnector1">
              <a:avLst/>
            </a:prstGeom>
            <a:ln w="50800" cap="flat" cmpd="sng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0"/>
              <a:endCxn id="17" idx="2"/>
            </p:cNvCxnSpPr>
            <p:nvPr/>
          </p:nvCxnSpPr>
          <p:spPr>
            <a:xfrm flipV="1">
              <a:off x="1527062" y="1845246"/>
              <a:ext cx="1219201" cy="528956"/>
            </a:xfrm>
            <a:prstGeom prst="straightConnector1">
              <a:avLst/>
            </a:prstGeom>
            <a:ln w="50800" cap="flat" cmpd="sng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280" y="4079148"/>
            <a:ext cx="2399157" cy="23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55639" y="138339"/>
            <a:ext cx="6553198" cy="768123"/>
          </a:xfrm>
        </p:spPr>
        <p:txBody>
          <a:bodyPr/>
          <a:lstStyle/>
          <a:p>
            <a:r>
              <a:rPr lang="en-US"/>
              <a:t>2017 and beyond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5639" y="936624"/>
            <a:ext cx="6553198" cy="5816977"/>
          </a:xfrm>
        </p:spPr>
        <p:txBody>
          <a:bodyPr/>
          <a:lstStyle/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Node.js Developer Certification</a:t>
            </a:r>
          </a:p>
          <a:p>
            <a:pPr lvl="1"/>
            <a:r>
              <a:rPr lang="en-US" dirty="0"/>
              <a:t>Code-and-Learn</a:t>
            </a:r>
          </a:p>
          <a:p>
            <a:r>
              <a:rPr lang="en-US" dirty="0"/>
              <a:t>Diagnostics</a:t>
            </a:r>
          </a:p>
          <a:p>
            <a:pPr lvl="1"/>
            <a:r>
              <a:rPr lang="en-US" dirty="0"/>
              <a:t>Inspector</a:t>
            </a:r>
          </a:p>
          <a:p>
            <a:pPr lvl="1"/>
            <a:r>
              <a:rPr lang="en-US" dirty="0"/>
              <a:t>Trace Controller</a:t>
            </a:r>
          </a:p>
          <a:p>
            <a:pPr lvl="1"/>
            <a:r>
              <a:rPr lang="en-US" dirty="0"/>
              <a:t>Low-level tools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5C2D91"/>
                    </a:gs>
                    <a:gs pos="99000">
                      <a:srgbClr val="5C2D91"/>
                    </a:gs>
                  </a:gsLst>
                  <a:lin ang="5400000" scaled="0"/>
                </a:gradFill>
              </a:rPr>
              <a:t>Native Node-API</a:t>
            </a:r>
          </a:p>
          <a:p>
            <a:pPr lvl="1"/>
            <a:r>
              <a:rPr lang="en-US" dirty="0"/>
              <a:t>Standard C and C++ APIs for JavaScript runtimes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Ecosystem vulnerability management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13637" y="1363662"/>
            <a:ext cx="4005564" cy="4183063"/>
            <a:chOff x="7513637" y="1363662"/>
            <a:chExt cx="4005564" cy="41830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637" y="1363662"/>
              <a:ext cx="4005564" cy="4183063"/>
            </a:xfrm>
            <a:prstGeom prst="rect">
              <a:avLst/>
            </a:prstGeom>
          </p:spPr>
        </p:pic>
        <p:sp>
          <p:nvSpPr>
            <p:cNvPr id="4" name="TextBox 3"/>
            <p:cNvSpPr txBox="1">
              <a:spLocks/>
            </p:cNvSpPr>
            <p:nvPr/>
          </p:nvSpPr>
          <p:spPr>
            <a:xfrm>
              <a:off x="9021119" y="5085060"/>
              <a:ext cx="990600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© Disney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259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API for SQL in 10 LOC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6172199" cy="1181862"/>
          </a:xfrm>
        </p:spPr>
        <p:txBody>
          <a:bodyPr/>
          <a:lstStyle/>
          <a:p>
            <a:r>
              <a:rPr lang="en-US" dirty="0"/>
              <a:t>Rapid development with Azure, VS Code, and Node.js</a:t>
            </a:r>
          </a:p>
        </p:txBody>
      </p:sp>
    </p:spTree>
    <p:extLst>
      <p:ext uri="{BB962C8B-B14F-4D97-AF65-F5344CB8AC3E}">
        <p14:creationId xmlns:p14="http://schemas.microsoft.com/office/powerpoint/2010/main" val="5107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3834"/>
          </a:xfrm>
        </p:spPr>
        <p:txBody>
          <a:bodyPr/>
          <a:lstStyle/>
          <a:p>
            <a:pPr lvl="1"/>
            <a:r>
              <a:rPr lang="en-US" dirty="0"/>
              <a:t>Azure: </a:t>
            </a:r>
            <a:r>
              <a:rPr lang="en-US" dirty="0">
                <a:hlinkClick r:id="rId3"/>
              </a:rPr>
              <a:t>https://azure.microsoft.com/en-us/develop/nodejs</a:t>
            </a:r>
            <a:endParaRPr lang="en-US" dirty="0"/>
          </a:p>
          <a:p>
            <a:pPr lvl="1"/>
            <a:r>
              <a:rPr lang="en-US" dirty="0"/>
              <a:t>VS Code: </a:t>
            </a:r>
            <a:r>
              <a:rPr lang="en-US" dirty="0">
                <a:hlinkClick r:id="rId4"/>
              </a:rPr>
              <a:t>https://code.visualstudio.com/docs/nodejs/nodejs-debugging</a:t>
            </a:r>
            <a:r>
              <a:rPr lang="en-US" dirty="0"/>
              <a:t> </a:t>
            </a:r>
          </a:p>
          <a:p>
            <a:r>
              <a:rPr lang="en-US" sz="2800" dirty="0"/>
              <a:t>Demos</a:t>
            </a:r>
          </a:p>
          <a:p>
            <a:pPr lvl="1"/>
            <a:r>
              <a:rPr lang="en-US" dirty="0">
                <a:hlinkClick r:id="rId5"/>
              </a:rPr>
              <a:t>https://github.com/joshgav/node-sql-api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https://github.com/joshgav/demos</a:t>
            </a:r>
            <a:endParaRPr lang="en-US" dirty="0"/>
          </a:p>
          <a:p>
            <a:pPr lvl="1"/>
            <a:r>
              <a:rPr lang="en-US" sz="2800" dirty="0">
                <a:gradFill>
                  <a:gsLst>
                    <a:gs pos="1250">
                      <a:srgbClr val="5C2D91"/>
                    </a:gs>
                    <a:gs pos="99000">
                      <a:srgbClr val="5C2D91"/>
                    </a:gs>
                  </a:gsLst>
                  <a:lin ang="5400000" scaled="0"/>
                </a:gradFill>
                <a:latin typeface="Segoe UI Light"/>
              </a:rPr>
              <a:t>SDKs</a:t>
            </a:r>
          </a:p>
          <a:p>
            <a:pPr lvl="1"/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Azure: </a:t>
            </a:r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hlinkClick r:id="rId7"/>
              </a:rPr>
              <a:t>https://github.com/Azure/azure-sdk-for-node</a:t>
            </a:r>
            <a:endParaRPr lang="en-US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92617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Node.js platform through open source partnership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Josh Gavant</a:t>
            </a:r>
          </a:p>
          <a:p>
            <a:r>
              <a:rPr lang="en-US" dirty="0"/>
              <a:t>Microsoft Program Manager</a:t>
            </a:r>
          </a:p>
          <a:p>
            <a:r>
              <a:rPr lang="en-US" dirty="0"/>
              <a:t>Node.js Technical Steering Committee Member</a:t>
            </a: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r>
              <a:rPr lang="en-US" dirty="0"/>
              <a:t>Node.js </a:t>
            </a:r>
            <a:r>
              <a:rPr lang="mr-IN" dirty="0"/>
              <a:t>–</a:t>
            </a:r>
            <a:r>
              <a:rPr lang="en-US" dirty="0"/>
              <a:t> What and Why</a:t>
            </a:r>
          </a:p>
          <a:p>
            <a:r>
              <a:rPr lang="en-US" dirty="0"/>
              <a:t>History of Node.js (and Microsoft)</a:t>
            </a:r>
          </a:p>
          <a:p>
            <a:r>
              <a:rPr lang="en-US" dirty="0"/>
              <a:t>An API for SQL in ~10 LOC</a:t>
            </a:r>
          </a:p>
        </p:txBody>
      </p:sp>
    </p:spTree>
    <p:extLst>
      <p:ext uri="{BB962C8B-B14F-4D97-AF65-F5344CB8AC3E}">
        <p14:creationId xmlns:p14="http://schemas.microsoft.com/office/powerpoint/2010/main" val="396195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9000" y="4112412"/>
            <a:ext cx="8681441" cy="2398560"/>
            <a:chOff x="3429000" y="4722536"/>
            <a:chExt cx="8686800" cy="169797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429000" y="4722536"/>
              <a:ext cx="8686800" cy="147874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78331" y="5694592"/>
              <a:ext cx="1327347" cy="725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45720" rIns="137160" bIns="45720" rtlCol="0">
              <a:spAutoFit/>
            </a:bodyPr>
            <a:lstStyle/>
            <a:p>
              <a:pPr algn="r"/>
              <a:r>
                <a:rPr lang="en-US" sz="2000" b="1" dirty="0" err="1">
                  <a:solidFill>
                    <a:srgbClr val="FFFFFF"/>
                  </a:solidFill>
                </a:rPr>
                <a:t>Native</a:t>
              </a:r>
            </a:p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Modules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27695" y="2634732"/>
            <a:ext cx="8682746" cy="1468063"/>
            <a:chOff x="3427695" y="2634732"/>
            <a:chExt cx="8682746" cy="203689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3427695" y="2635197"/>
              <a:ext cx="8682746" cy="20364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762857" y="2634732"/>
              <a:ext cx="132794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45720" rIns="137160" bIns="45720" rtlCol="0">
              <a:spAutoFit/>
            </a:bodyPr>
            <a:lstStyle/>
            <a:p>
              <a:pPr algn="r"/>
              <a:r>
                <a:rPr lang="en-US" sz="2000" b="1" dirty="0" err="1">
                  <a:solidFill>
                    <a:srgbClr val="FFFFFF"/>
                  </a:solidFill>
                </a:rPr>
                <a:t>JavaScript</a:t>
              </a:r>
            </a:p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Modules</a:t>
              </a:r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Node?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283148" y="1668463"/>
            <a:ext cx="2743200" cy="5029200"/>
          </a:xfrm>
          <a:prstGeom prst="rect">
            <a:avLst/>
          </a:prstGeom>
        </p:spPr>
        <p:txBody>
          <a:bodyPr lIns="182880" tIns="146304" rIns="182880" bIns="146304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gradFill>
                  <a:gsLst>
                    <a:gs pos="83186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host for a JavaScript VM </a:t>
            </a:r>
            <a:r>
              <a:rPr lang="en-US" sz="2400" dirty="0">
                <a:gradFill>
                  <a:gsLst>
                    <a:gs pos="83186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rPr>
              <a:t>with an extensible </a:t>
            </a:r>
            <a:r>
              <a:rPr lang="en-US" sz="2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set of builtin system libraries</a:t>
            </a:r>
            <a:r>
              <a:rPr lang="en-US" sz="2400" dirty="0">
                <a:gradFill>
                  <a:gsLst>
                    <a:gs pos="83186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rPr>
              <a:t>.</a:t>
            </a:r>
          </a:p>
        </p:txBody>
      </p:sp>
      <p:sp>
        <p:nvSpPr>
          <p:cNvPr id="79" name="Rectangle 78"/>
          <p:cNvSpPr>
            <a:spLocks/>
          </p:cNvSpPr>
          <p:nvPr/>
        </p:nvSpPr>
        <p:spPr bwMode="auto">
          <a:xfrm>
            <a:off x="9146851" y="5519451"/>
            <a:ext cx="132587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openssl</a:t>
            </a:r>
          </a:p>
        </p:txBody>
      </p:sp>
      <p:sp>
        <p:nvSpPr>
          <p:cNvPr id="80" name="Rectangle 79"/>
          <p:cNvSpPr>
            <a:spLocks/>
          </p:cNvSpPr>
          <p:nvPr/>
        </p:nvSpPr>
        <p:spPr bwMode="auto">
          <a:xfrm>
            <a:off x="7767098" y="5519451"/>
            <a:ext cx="132587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zlib</a:t>
            </a:r>
          </a:p>
        </p:txBody>
      </p:sp>
      <p:sp>
        <p:nvSpPr>
          <p:cNvPr id="81" name="Rectangle 80"/>
          <p:cNvSpPr>
            <a:spLocks/>
          </p:cNvSpPr>
          <p:nvPr/>
        </p:nvSpPr>
        <p:spPr bwMode="auto">
          <a:xfrm>
            <a:off x="9142282" y="4800600"/>
            <a:ext cx="132587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http_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parser</a:t>
            </a:r>
          </a:p>
        </p:txBody>
      </p:sp>
      <p:sp>
        <p:nvSpPr>
          <p:cNvPr id="82" name="Rectangle 81"/>
          <p:cNvSpPr>
            <a:spLocks/>
          </p:cNvSpPr>
          <p:nvPr/>
        </p:nvSpPr>
        <p:spPr bwMode="auto">
          <a:xfrm>
            <a:off x="7767098" y="4800600"/>
            <a:ext cx="132588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cares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494350" y="4800600"/>
            <a:ext cx="201168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JavaScript VM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V8</a:t>
            </a:r>
            <a:endParaRPr lang="en-US" sz="2000" dirty="0" err="1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68056" y="4799383"/>
            <a:ext cx="2011680" cy="137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libuv</a:t>
            </a:r>
          </a:p>
        </p:txBody>
      </p:sp>
      <p:sp>
        <p:nvSpPr>
          <p:cNvPr id="65" name="Rectangle 64"/>
          <p:cNvSpPr>
            <a:spLocks/>
          </p:cNvSpPr>
          <p:nvPr/>
        </p:nvSpPr>
        <p:spPr bwMode="auto">
          <a:xfrm>
            <a:off x="3512466" y="2751676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buffer</a:t>
            </a:r>
          </a:p>
        </p:txBody>
      </p:sp>
      <p:sp>
        <p:nvSpPr>
          <p:cNvPr id="66" name="Rectangle 65"/>
          <p:cNvSpPr>
            <a:spLocks/>
          </p:cNvSpPr>
          <p:nvPr/>
        </p:nvSpPr>
        <p:spPr bwMode="auto">
          <a:xfrm>
            <a:off x="3512466" y="3432044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child_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process</a:t>
            </a:r>
          </a:p>
        </p:txBody>
      </p:sp>
      <p:sp>
        <p:nvSpPr>
          <p:cNvPr id="67" name="Rectangle 66"/>
          <p:cNvSpPr>
            <a:spLocks/>
          </p:cNvSpPr>
          <p:nvPr/>
        </p:nvSpPr>
        <p:spPr bwMode="auto">
          <a:xfrm>
            <a:off x="4945351" y="2751676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tls</a:t>
            </a:r>
          </a:p>
        </p:txBody>
      </p:sp>
      <p:sp>
        <p:nvSpPr>
          <p:cNvPr id="68" name="Rectangle 67"/>
          <p:cNvSpPr>
            <a:spLocks/>
          </p:cNvSpPr>
          <p:nvPr/>
        </p:nvSpPr>
        <p:spPr bwMode="auto">
          <a:xfrm>
            <a:off x="4942565" y="3432044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stream</a:t>
            </a:r>
            <a:endParaRPr lang="en-US" sz="2000" dirty="0" err="1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>
            <a:spLocks/>
          </p:cNvSpPr>
          <p:nvPr/>
        </p:nvSpPr>
        <p:spPr bwMode="auto">
          <a:xfrm>
            <a:off x="6372665" y="2751676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dns</a:t>
            </a:r>
            <a:endParaRPr lang="en-US" sz="2000" dirty="0" err="1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 69"/>
          <p:cNvSpPr>
            <a:spLocks/>
          </p:cNvSpPr>
          <p:nvPr/>
        </p:nvSpPr>
        <p:spPr bwMode="auto">
          <a:xfrm>
            <a:off x="6372665" y="3432044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events</a:t>
            </a:r>
            <a:endParaRPr lang="en-US" sz="2000" dirty="0" err="1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/>
          <p:cNvSpPr>
            <a:spLocks/>
          </p:cNvSpPr>
          <p:nvPr/>
        </p:nvSpPr>
        <p:spPr bwMode="auto">
          <a:xfrm>
            <a:off x="7802764" y="2751676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fs</a:t>
            </a:r>
          </a:p>
        </p:txBody>
      </p:sp>
      <p:sp>
        <p:nvSpPr>
          <p:cNvPr id="72" name="Rectangle 71"/>
          <p:cNvSpPr>
            <a:spLocks/>
          </p:cNvSpPr>
          <p:nvPr/>
        </p:nvSpPr>
        <p:spPr bwMode="auto">
          <a:xfrm>
            <a:off x="7802764" y="3432044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http/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https</a:t>
            </a:r>
          </a:p>
        </p:txBody>
      </p:sp>
      <p:sp>
        <p:nvSpPr>
          <p:cNvPr id="73" name="Rectangle 72"/>
          <p:cNvSpPr>
            <a:spLocks/>
          </p:cNvSpPr>
          <p:nvPr/>
        </p:nvSpPr>
        <p:spPr bwMode="auto">
          <a:xfrm>
            <a:off x="9232863" y="3432044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net</a:t>
            </a:r>
          </a:p>
        </p:txBody>
      </p:sp>
      <p:sp>
        <p:nvSpPr>
          <p:cNvPr id="74" name="Rectangle 73"/>
          <p:cNvSpPr>
            <a:spLocks/>
          </p:cNvSpPr>
          <p:nvPr/>
        </p:nvSpPr>
        <p:spPr bwMode="auto">
          <a:xfrm>
            <a:off x="9232863" y="2751676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zlib</a:t>
            </a:r>
            <a:endParaRPr lang="en-US" sz="2000" dirty="0" err="1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>
            <a:spLocks/>
          </p:cNvSpPr>
          <p:nvPr/>
        </p:nvSpPr>
        <p:spPr bwMode="auto">
          <a:xfrm>
            <a:off x="10662963" y="3432044"/>
            <a:ext cx="1327949" cy="631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process</a:t>
            </a:r>
            <a:endParaRPr lang="en-US" sz="2000" dirty="0" err="1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512466" y="4230485"/>
            <a:ext cx="8478446" cy="485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C++ Bindings</a:t>
            </a:r>
          </a:p>
        </p:txBody>
      </p:sp>
      <p:sp>
        <p:nvSpPr>
          <p:cNvPr id="49" name="Rectangle 48"/>
          <p:cNvSpPr>
            <a:spLocks/>
          </p:cNvSpPr>
          <p:nvPr/>
        </p:nvSpPr>
        <p:spPr bwMode="auto">
          <a:xfrm>
            <a:off x="3510428" y="1744662"/>
            <a:ext cx="1325976" cy="615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npm</a:t>
            </a:r>
          </a:p>
        </p:txBody>
      </p:sp>
      <p:sp>
        <p:nvSpPr>
          <p:cNvPr id="51" name="Rectangle 50"/>
          <p:cNvSpPr>
            <a:spLocks/>
          </p:cNvSpPr>
          <p:nvPr/>
        </p:nvSpPr>
        <p:spPr bwMode="auto">
          <a:xfrm>
            <a:off x="4941880" y="1744662"/>
            <a:ext cx="1325976" cy="615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node-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inspect</a:t>
            </a:r>
            <a:endParaRPr lang="en-US" sz="2000" dirty="0" err="1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>
            <a:spLocks/>
          </p:cNvSpPr>
          <p:nvPr/>
        </p:nvSpPr>
        <p:spPr bwMode="auto">
          <a:xfrm>
            <a:off x="6368637" y="1744662"/>
            <a:ext cx="1325976" cy="615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express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77615" y="2554034"/>
            <a:ext cx="8786588" cy="37626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80706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Node?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Asynchronous, Evented I/O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237" y="1767998"/>
            <a:ext cx="11963400" cy="752952"/>
            <a:chOff x="122237" y="1767998"/>
            <a:chExt cx="11963400" cy="7529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37" y="1898650"/>
              <a:ext cx="9190039" cy="622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66236" y="1767998"/>
              <a:ext cx="2819401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 err="1" smtClean="0">
                  <a:solidFill>
                    <a:schemeClr val="tx2"/>
                  </a:solidFill>
                </a:rPr>
                <a:t>synchronous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2237" y="3179762"/>
            <a:ext cx="12314238" cy="1308100"/>
            <a:chOff x="122237" y="2906711"/>
            <a:chExt cx="12314238" cy="13081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37" y="2906711"/>
              <a:ext cx="9845676" cy="13081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9617074" y="3306759"/>
              <a:ext cx="2819401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 err="1" smtClean="0">
                  <a:solidFill>
                    <a:schemeClr val="tx2"/>
                  </a:solidFill>
                </a:rPr>
                <a:t>asynchronous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2237" y="4981572"/>
            <a:ext cx="12192001" cy="1868490"/>
            <a:chOff x="122237" y="4600572"/>
            <a:chExt cx="12192001" cy="18684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37" y="4600572"/>
              <a:ext cx="12192001" cy="1129541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151436" y="5730398"/>
              <a:ext cx="2819401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 err="1" smtClean="0">
                  <a:solidFill>
                    <a:schemeClr val="tx2"/>
                  </a:solidFill>
                </a:rPr>
                <a:t>Node.js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6643660"/>
            <a:ext cx="6172200" cy="3508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from </a:t>
            </a:r>
            <a:r>
              <a:rPr lang="en-US" sz="1200"/>
              <a:t>http://synsem.com/SyncNotAsync/</a:t>
            </a:r>
            <a:endParaRPr lang="en-US" sz="12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949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Why Node?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JavaScript and npm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4638" y="1535949"/>
            <a:ext cx="6065838" cy="4933113"/>
            <a:chOff x="274638" y="1424112"/>
            <a:chExt cx="6065838" cy="4933113"/>
          </a:xfrm>
        </p:grpSpPr>
        <p:grpSp>
          <p:nvGrpSpPr>
            <p:cNvPr id="26" name="Group 25"/>
            <p:cNvGrpSpPr/>
            <p:nvPr/>
          </p:nvGrpSpPr>
          <p:grpSpPr>
            <a:xfrm>
              <a:off x="274638" y="1424112"/>
              <a:ext cx="6065838" cy="4110993"/>
              <a:chOff x="274638" y="1352480"/>
              <a:chExt cx="6065838" cy="411099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639" y="2119994"/>
                <a:ext cx="6065837" cy="3343479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74638" y="1352480"/>
                <a:ext cx="6065837" cy="6278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chemeClr val="accent1"/>
                    </a:solidFill>
                  </a:rPr>
                  <a:t>Stack Overflow Questions</a:t>
                </a: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237" y="4183062"/>
              <a:ext cx="2174163" cy="217416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523037" y="1476025"/>
            <a:ext cx="5720572" cy="5145437"/>
            <a:chOff x="6523037" y="1476025"/>
            <a:chExt cx="5720572" cy="5145437"/>
          </a:xfrm>
        </p:grpSpPr>
        <p:grpSp>
          <p:nvGrpSpPr>
            <p:cNvPr id="5" name="Group 4"/>
            <p:cNvGrpSpPr/>
            <p:nvPr/>
          </p:nvGrpSpPr>
          <p:grpSpPr>
            <a:xfrm>
              <a:off x="6523037" y="1476025"/>
              <a:ext cx="5720572" cy="5145437"/>
              <a:chOff x="6523037" y="1341087"/>
              <a:chExt cx="5720572" cy="514543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3037" y="1516062"/>
                <a:ext cx="5720571" cy="4086122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7818437" y="4200524"/>
                <a:ext cx="2286000" cy="2286000"/>
                <a:chOff x="545911" y="313899"/>
                <a:chExt cx="3575713" cy="357571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45911" y="313899"/>
                  <a:ext cx="3575713" cy="357571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913" y="2552131"/>
                  <a:ext cx="3401711" cy="1323833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6523037" y="1341087"/>
                <a:ext cx="5720572" cy="6278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chemeClr val="accent1"/>
                    </a:solidFill>
                  </a:rPr>
                  <a:t>Module Counts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132637" y="2201862"/>
              <a:ext cx="495300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0468356" y="3802062"/>
              <a:ext cx="320040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724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A bit of history...</a:t>
            </a:r>
          </a:p>
        </p:txBody>
      </p:sp>
    </p:spTree>
    <p:extLst>
      <p:ext uri="{BB962C8B-B14F-4D97-AF65-F5344CB8AC3E}">
        <p14:creationId xmlns:p14="http://schemas.microsoft.com/office/powerpoint/2010/main" val="171533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098550" y="3469548"/>
            <a:ext cx="10210800" cy="76200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631950" y="30123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878748"/>
            <a:ext cx="2540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724" y="3812820"/>
            <a:ext cx="24384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2009: Node.js introduced at JSConf.EU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async I/O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4" y="4568965"/>
            <a:ext cx="2616652" cy="101831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679950" y="35457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7276" y="934782"/>
            <a:ext cx="2546237" cy="22898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2010: npm package manager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sharing components through open 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21" y="449262"/>
            <a:ext cx="2129744" cy="215814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7707993" y="29361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3093" y="3673949"/>
            <a:ext cx="2209800" cy="1292662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2011: Node.js ported to libuv &amp; Windows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7" y="4367371"/>
            <a:ext cx="3422650" cy="17968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0409577" y="34695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04677" y="1301402"/>
            <a:ext cx="2209800" cy="1957459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2011: Node.js supported on Azure Web Apps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PaaS for Node</a:t>
            </a:r>
          </a:p>
        </p:txBody>
      </p:sp>
    </p:spTree>
    <p:extLst>
      <p:ext uri="{BB962C8B-B14F-4D97-AF65-F5344CB8AC3E}">
        <p14:creationId xmlns:p14="http://schemas.microsoft.com/office/powerpoint/2010/main" val="1584930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098550" y="3469548"/>
            <a:ext cx="10210800" cy="76200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73614" y="29361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7248" y="3673361"/>
            <a:ext cx="24384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2013: The “MEAN” stack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Node.js and NoSQL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58694" y="3510709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7469" y="581520"/>
            <a:ext cx="2209800" cy="262225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2014: Functions and Serverless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Node.js as a universal scripting language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123237" y="29361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72903" y="3823947"/>
            <a:ext cx="2209800" cy="22898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2014: io.js </a:t>
            </a:r>
            <a:r>
              <a:rPr lang="mr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tension between rapid innovation and long-term stability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790237" y="3469548"/>
            <a:ext cx="0" cy="533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3692" y="1403651"/>
            <a:ext cx="22098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2015: Node.js Foundation founded &amp;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io.js merged</a:t>
            </a: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0" y="1338812"/>
            <a:ext cx="3401054" cy="966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75" y="5114743"/>
            <a:ext cx="1735319" cy="1735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63" y="4174600"/>
            <a:ext cx="2520874" cy="252630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0028237" y="4485891"/>
            <a:ext cx="1834489" cy="1549266"/>
            <a:chOff x="9489148" y="4344579"/>
            <a:chExt cx="1834489" cy="154926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148" y="4344579"/>
              <a:ext cx="1549266" cy="154926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6832" y="5021262"/>
              <a:ext cx="776805" cy="77680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711663" y="902240"/>
            <a:ext cx="2859374" cy="1648039"/>
            <a:chOff x="5953519" y="768890"/>
            <a:chExt cx="2859374" cy="16480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19" y="768890"/>
              <a:ext cx="2859374" cy="164803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856" y="1661596"/>
              <a:ext cx="601675" cy="686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98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721_Build_2016_Template_Light">
  <a:themeElements>
    <a:clrScheme name="Custom 2">
      <a:dk1>
        <a:srgbClr val="505050"/>
      </a:dk1>
      <a:lt1>
        <a:srgbClr val="FFFFFF"/>
      </a:lt1>
      <a:dk2>
        <a:srgbClr val="5C2D91"/>
      </a:dk2>
      <a:lt2>
        <a:srgbClr val="F8F8F8"/>
      </a:lt2>
      <a:accent1>
        <a:srgbClr val="5C2D91"/>
      </a:accent1>
      <a:accent2>
        <a:srgbClr val="32145A"/>
      </a:accent2>
      <a:accent3>
        <a:srgbClr val="B4A0FF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r Sovia new Tech - presentation template.potx" id="{051B163D-C7B5-45B7-91F9-4BE8D7EDB98B}" vid="{6CD10AC4-1722-4D4E-B866-5ED082257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081323c002422d1716b4e31f49bfe85f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8085a4daa76e992a919177a12cf7615b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/>
    </TaxKeywordTaxHTField>
    <TaxCatchAll xmlns="230e9df3-be65-4c73-a93b-d1236ebd677e">
      <Value>48</Value>
      <Value>47</Value>
      <Value>46</Value>
      <Value>49</Value>
    </TaxCatchAll>
    <NumberofDownloads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567753B-4DAD-412F-A97A-18FD0B918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purl.org/dc/dcmitype/"/>
    <ds:schemaRef ds:uri="01c77077-aee4-4b5f-bd4e-9cd40a6fff29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ff673fc-3231-4e3a-893b-6d7f7cd32766"/>
    <ds:schemaRef ds:uri="230e9df3-be65-4c73-a93b-d1236ebd677e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var Sovia</Template>
  <TotalTime>2031</TotalTime>
  <Words>660</Words>
  <Application>Microsoft Macintosh PowerPoint</Application>
  <PresentationFormat>Custom</PresentationFormat>
  <Paragraphs>127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Consolas</vt:lpstr>
      <vt:lpstr>Segoe UI</vt:lpstr>
      <vt:lpstr>Segoe UI Light</vt:lpstr>
      <vt:lpstr>Segoe UI Semibold</vt:lpstr>
      <vt:lpstr>Wingdings</vt:lpstr>
      <vt:lpstr>Arial</vt:lpstr>
      <vt:lpstr>5-30721_Build_2016_Template_Light</vt:lpstr>
      <vt:lpstr>PowerPoint Presentation</vt:lpstr>
      <vt:lpstr>Building the Node.js platform through open source partnership</vt:lpstr>
      <vt:lpstr>Agenda</vt:lpstr>
      <vt:lpstr>What is Node?</vt:lpstr>
      <vt:lpstr>Why Node? Asynchronous, Evented I/O</vt:lpstr>
      <vt:lpstr>Why Node? JavaScript and npm</vt:lpstr>
      <vt:lpstr>A bit of history...</vt:lpstr>
      <vt:lpstr>PowerPoint Presentation</vt:lpstr>
      <vt:lpstr>PowerPoint Presentation</vt:lpstr>
      <vt:lpstr>PowerPoint Presentation</vt:lpstr>
      <vt:lpstr>2017 and beyond</vt:lpstr>
      <vt:lpstr>An API for SQL in 10 LOC</vt:lpstr>
      <vt:lpstr>Resources</vt:lpstr>
      <vt:lpstr>PowerPoint Presentation</vt:lpstr>
    </vt:vector>
  </TitlesOfParts>
  <Manager/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Josh Gavant</dc:creator>
  <cp:keywords>var Sovia = new Tech()</cp:keywords>
  <dc:description>Template: Mitchell Derrey, Silver Fox Productions
Formatting: 
Audience Type:</dc:description>
  <cp:lastModifiedBy>Josh Gavant</cp:lastModifiedBy>
  <cp:revision>67</cp:revision>
  <dcterms:created xsi:type="dcterms:W3CDTF">2017-03-22T19:22:44Z</dcterms:created>
  <dcterms:modified xsi:type="dcterms:W3CDTF">2017-03-29T10:58:28Z</dcterms:modified>
  <cp:category>var Sovia = new Tech()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