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dd99a3c5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dd99a3c5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dd5ce8100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dd5ce8100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potentially a question about bias since more popular games have more reviews, which gain more attention to place it towards the top of the list.   Additionally, there is the concern that fake reviews can be supported by various companies; however, both of these issues can be covered with a larger dataset and age-appropriate ratings for users.</a:t>
            </a:r>
            <a:endParaRPr/>
          </a:p>
          <a:p>
            <a:pPr marL="0" lvl="0" indent="0" algn="l" rtl="0">
              <a:spcBef>
                <a:spcPts val="0"/>
              </a:spcBef>
              <a:spcAft>
                <a:spcPts val="0"/>
              </a:spcAft>
              <a:buNone/>
            </a:pPr>
            <a:r>
              <a:rPr lang="en"/>
              <a:t>User only gets recommendation violent game and how that will shape their perception of reality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dd5ce81005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dd5ce81005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in the context listed above is reflective of subject matter experts (SME) that were able to review the games from the list while having some familiarity with them and whether they were comparable to other games displayed.  Future iterations would be needed to ensure that the model can continue to perform well.  Nevertheless, the KNN model yielded the best results overall and would be our recommendation.  We believe, based on our individual testing, that it expressed the highest accuracy, highest cosine similarity, and general subjective matching from the team’s perspective.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dd5ce81005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dd5ce81005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the results, teams usually like to reflect on what they’ve learned from the processes that were taken.  From this project, we can speak to several points.  Frist, massive datasets tend to stress system architecture for several points throughout the process.  We encountered these and were lucky to get through them; however, it’s a significant concern for future iterations of similar deployments.  Moreover, we learned that different models provide differing results.  This result difference may not be very significant at first, but could become an issue later on with additional agile sprints performed.  As we dove deeper into the project, we realized that domain knowledge was essential for our analysis; since we were all gamers, we were able to understand when one model was providing bad results over another.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dd5ce81005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dd5ce81005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dd5ce81005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dd5ce81005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dd5ce8100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dd5ce8100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gaming industry is one of the largest growing industries in the world.  In fact, the revenue from the gaming industry is projected to be around 365.6 billion dollars for 2023 alone (Statista, 2022)!  Therefore, solving this problem is in the interest of any data scientist looking to break into such a massive industry, or to begin learning more about where the industry is going for future years.  What a data scientist can learn from these types of projects is based solely on their personal efforts and fascination with learning.  In terms of who the project can be sold to, any major gaming industry would pay a considerable sum for a tool that their users can utilize to buy more games through their software, especially if it can accurate make predictions for what the user/client would be interested 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dd5ce8100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dd5ce8100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our data used throughout this project were obtained through Kaggle.com from users uploading data collected through Steam Technologies LLC.  Kaggle is a brilliant source for datasets, especially for budding data scientists.  Other sources used for validating information and claims in the gaming industry can be found on the references section of our presentation.  The data, specifically obtained from Kaggle, contains Steam user reviews where users have reviewed games they’ve played or purchased to encourage — or discourage — others from purchasing the game, and Steam games on the platform with short descriptions about the games themselves.  Both datasets were selected because of their massive size and relevance to the upcoming project.  They are useful in solving the problem because the sheer size of the data allow us to feed machine learning models easily to build predictions based on what all is encompassed.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dd8e51abd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dd8e51ab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first started this project, we explored the data by graphing what we could see.  We wanted to grasp a better understanding of what data we had, and how we could use this data to tell a story.  From the graph above, we could quickly see that some games had excessively more reviews than others.  Was this because of the playability?  Was this a result of fandom on another level where users only rated games based on ones that others were rating?  Being gamers ourselves, it was easy to identify why the sample we grabbed showed a massive amount of support since the games listed with the most reviews were typically providing a lower skill gap.  However, that wouldn’t be as transparent to the layman.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ddaa6bd15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ddaa6bd15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wanted to better understand who our author’s of this data were.  We created a graph of steamids — or users — and the amount of reviews they left on games.  As you can see from the graph, the data is predominantly one, then descends rapidly.  From this information, we could tell that users typically reviewed 1 to 2 games, but rarely reviewed more than 2.  This concerned us initially as the data may project a bias when only 1 user has 1 review.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dd5ce8100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dd5ce8100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dd5ce81005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dd5ce8100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dd5ce81005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dd5ce8100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used two different models so we could ensure the highest accuracy and performance for the data.  We chose one supervised learning method (k-nearest neighbors) and one that was unsupervised (tf-idf vectorization).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dd99a3c5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dd99a3c5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najzeko/steam-reviews-2021?select=steam_reviews.csv"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www.kaggle.com/datasets/tristan581/all-55000-games-on-steam-november-2022" TargetMode="External"/><Relationship Id="rId5" Type="http://schemas.openxmlformats.org/officeDocument/2006/relationships/hyperlink" Target="https://www.statista.com/outlook/dmo/digital-media/video-games/worldwide#:~:text=The%20largest%20segment%20is%20Mobile,to%20US%24137.80%20in%202023" TargetMode="External"/><Relationship Id="rId4" Type="http://schemas.openxmlformats.org/officeDocument/2006/relationships/hyperlink" Target="https://link.springer.com/article/10.1007/s00146-020-00950-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44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Term Project Presentation Overview</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DSC630-T301</a:t>
            </a:r>
            <a:endParaRPr/>
          </a:p>
          <a:p>
            <a:pPr marL="0" lvl="0" indent="0" algn="l" rtl="0">
              <a:spcBef>
                <a:spcPts val="0"/>
              </a:spcBef>
              <a:spcAft>
                <a:spcPts val="0"/>
              </a:spcAft>
              <a:buNone/>
            </a:pPr>
            <a:r>
              <a:rPr lang="en"/>
              <a:t>By: Mithil Patel, Gabriel Avinaz, and Joshua Greenert</a:t>
            </a:r>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title"/>
          </p:nvPr>
        </p:nvSpPr>
        <p:spPr>
          <a:xfrm>
            <a:off x="1056750" y="403825"/>
            <a:ext cx="7030500" cy="963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Option 2:</a:t>
            </a:r>
            <a:endParaRPr/>
          </a:p>
          <a:p>
            <a:pPr marL="0" lvl="0" indent="0" algn="ctr" rtl="0">
              <a:spcBef>
                <a:spcPts val="0"/>
              </a:spcBef>
              <a:spcAft>
                <a:spcPts val="0"/>
              </a:spcAft>
              <a:buNone/>
            </a:pPr>
            <a:r>
              <a:rPr lang="en"/>
              <a:t>Content-Based Filtering</a:t>
            </a:r>
            <a:endParaRPr/>
          </a:p>
        </p:txBody>
      </p:sp>
      <p:sp>
        <p:nvSpPr>
          <p:cNvPr id="344" name="Google Shape;344;p22"/>
          <p:cNvSpPr txBox="1">
            <a:spLocks noGrp="1"/>
          </p:cNvSpPr>
          <p:nvPr>
            <p:ph type="body" idx="1"/>
          </p:nvPr>
        </p:nvSpPr>
        <p:spPr>
          <a:xfrm>
            <a:off x="289900" y="1923525"/>
            <a:ext cx="6644700" cy="2487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Wingdings" panose="05000000000000000000" pitchFamily="2" charset="2"/>
              <a:buChar char="q"/>
            </a:pPr>
            <a:r>
              <a:rPr lang="en" sz="1400" dirty="0"/>
              <a:t>Used Term Frequency-Inverse Document Frequency (TF-IDF) Vectorizer to create sparse matrix of game descriptions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Utilizes Cosine_Similarity from Scikit-Learn to return metrics on each description in the matrix</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Cosine similarity measured for every entry in the matrix, passed as both targets and features</a:t>
            </a:r>
            <a:endParaRPr sz="1400" dirty="0"/>
          </a:p>
        </p:txBody>
      </p:sp>
      <p:pic>
        <p:nvPicPr>
          <p:cNvPr id="345" name="Google Shape;345;p22"/>
          <p:cNvPicPr preferRelativeResize="0"/>
          <p:nvPr/>
        </p:nvPicPr>
        <p:blipFill>
          <a:blip r:embed="rId3">
            <a:alphaModFix/>
          </a:blip>
          <a:stretch>
            <a:fillRect/>
          </a:stretch>
        </p:blipFill>
        <p:spPr>
          <a:xfrm>
            <a:off x="7030813" y="1366825"/>
            <a:ext cx="1895475" cy="2409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3"/>
          <p:cNvSpPr txBox="1">
            <a:spLocks noGrp="1"/>
          </p:cNvSpPr>
          <p:nvPr>
            <p:ph type="title"/>
          </p:nvPr>
        </p:nvSpPr>
        <p:spPr>
          <a:xfrm>
            <a:off x="1056750" y="539375"/>
            <a:ext cx="7030500" cy="859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Ethical Considerations</a:t>
            </a:r>
            <a:endParaRPr/>
          </a:p>
        </p:txBody>
      </p:sp>
      <p:sp>
        <p:nvSpPr>
          <p:cNvPr id="351" name="Google Shape;351;p23"/>
          <p:cNvSpPr txBox="1">
            <a:spLocks noGrp="1"/>
          </p:cNvSpPr>
          <p:nvPr>
            <p:ph type="body" idx="1"/>
          </p:nvPr>
        </p:nvSpPr>
        <p:spPr>
          <a:xfrm>
            <a:off x="334300" y="1597875"/>
            <a:ext cx="7030500" cy="31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 do you need to consider ethically regarding the data, your model and the presentation of results?</a:t>
            </a:r>
            <a:endParaRPr b="1" dirty="0"/>
          </a:p>
          <a:p>
            <a:pPr lvl="0" algn="l" rtl="0">
              <a:spcBef>
                <a:spcPts val="1200"/>
              </a:spcBef>
              <a:spcAft>
                <a:spcPts val="0"/>
              </a:spcAft>
              <a:buSzPts val="1300"/>
              <a:buFont typeface="Wingdings" panose="05000000000000000000" pitchFamily="2" charset="2"/>
              <a:buChar char="q"/>
            </a:pPr>
            <a:r>
              <a:rPr lang="en" dirty="0"/>
              <a:t>Popular games get more reviews due to familiarity</a:t>
            </a:r>
            <a:endParaRPr dirty="0"/>
          </a:p>
          <a:p>
            <a:pPr lvl="0" algn="l" rtl="0">
              <a:spcBef>
                <a:spcPts val="0"/>
              </a:spcBef>
              <a:spcAft>
                <a:spcPts val="0"/>
              </a:spcAft>
              <a:buSzPts val="1300"/>
              <a:buFont typeface="Wingdings" panose="05000000000000000000" pitchFamily="2" charset="2"/>
              <a:buChar char="q"/>
            </a:pPr>
            <a:r>
              <a:rPr lang="en" dirty="0"/>
              <a:t>Companies can pay users to post fake reviews</a:t>
            </a:r>
            <a:endParaRPr b="1" dirty="0"/>
          </a:p>
          <a:p>
            <a:pPr marL="0" lvl="0" indent="0" algn="l" rtl="0">
              <a:spcBef>
                <a:spcPts val="1200"/>
              </a:spcBef>
              <a:spcAft>
                <a:spcPts val="0"/>
              </a:spcAft>
              <a:buNone/>
            </a:pPr>
            <a:r>
              <a:rPr lang="en" b="1" dirty="0"/>
              <a:t>What ethical implications exist, or could exist if this project were live in production?</a:t>
            </a:r>
            <a:endParaRPr b="1" dirty="0"/>
          </a:p>
          <a:p>
            <a:pPr lvl="0" algn="l" rtl="0">
              <a:spcBef>
                <a:spcPts val="1200"/>
              </a:spcBef>
              <a:spcAft>
                <a:spcPts val="0"/>
              </a:spcAft>
              <a:buSzPts val="1300"/>
              <a:buFont typeface="Wingdings" panose="05000000000000000000" pitchFamily="2" charset="2"/>
              <a:buChar char="q"/>
            </a:pPr>
            <a:r>
              <a:rPr lang="en" dirty="0"/>
              <a:t>Social effect: </a:t>
            </a:r>
            <a:r>
              <a:rPr lang="en" dirty="0">
                <a:solidFill>
                  <a:srgbClr val="333333"/>
                </a:solidFill>
                <a:highlight>
                  <a:srgbClr val="FCFCFC"/>
                </a:highlight>
                <a:latin typeface="Georgia"/>
                <a:ea typeface="Georgia"/>
                <a:cs typeface="Georgia"/>
                <a:sym typeface="Georgia"/>
              </a:rPr>
              <a:t> </a:t>
            </a:r>
            <a:r>
              <a:rPr lang="en" dirty="0">
                <a:solidFill>
                  <a:srgbClr val="333333"/>
                </a:solidFill>
                <a:highlight>
                  <a:srgbClr val="FCFCFC"/>
                </a:highlight>
              </a:rPr>
              <a:t>insulating users from exposure to different genre</a:t>
            </a:r>
            <a:endParaRPr sz="1300" dirty="0">
              <a:solidFill>
                <a:srgbClr val="333333"/>
              </a:solidFill>
              <a:highlight>
                <a:srgbClr val="FCFCFC"/>
              </a:highlight>
            </a:endParaRPr>
          </a:p>
          <a:p>
            <a:pPr marL="0" lvl="0" indent="0" algn="l" rtl="0">
              <a:spcBef>
                <a:spcPts val="1200"/>
              </a:spcBef>
              <a:spcAft>
                <a:spcPts val="0"/>
              </a:spcAft>
              <a:buNone/>
            </a:pPr>
            <a:r>
              <a:rPr lang="en" b="1" dirty="0"/>
              <a:t>What could be done to mitigate the ethical concerns, if anything?</a:t>
            </a:r>
            <a:endParaRPr b="1" dirty="0"/>
          </a:p>
          <a:p>
            <a:pPr lvl="0" algn="l" rtl="0">
              <a:spcBef>
                <a:spcPts val="1200"/>
              </a:spcBef>
              <a:spcAft>
                <a:spcPts val="0"/>
              </a:spcAft>
              <a:buSzPts val="1300"/>
              <a:buFont typeface="Wingdings" panose="05000000000000000000" pitchFamily="2" charset="2"/>
              <a:buChar char="q"/>
            </a:pPr>
            <a:r>
              <a:rPr lang="en" dirty="0"/>
              <a:t>Large dataset offset for bias and mitigate impact of fake reviews</a:t>
            </a:r>
            <a:endParaRPr dirty="0"/>
          </a:p>
          <a:p>
            <a:pPr lvl="0" algn="l" rtl="0">
              <a:spcBef>
                <a:spcPts val="0"/>
              </a:spcBef>
              <a:spcAft>
                <a:spcPts val="0"/>
              </a:spcAft>
              <a:buSzPts val="1300"/>
              <a:buFont typeface="Wingdings" panose="05000000000000000000" pitchFamily="2" charset="2"/>
              <a:buChar char="q"/>
            </a:pPr>
            <a:r>
              <a:rPr lang="en" dirty="0"/>
              <a:t>Add a filtering system to ensure age-appropriate rating</a:t>
            </a:r>
            <a:endParaRPr dirty="0"/>
          </a:p>
          <a:p>
            <a:pPr marL="0" lvl="0" indent="0" algn="l" rtl="0">
              <a:spcBef>
                <a:spcPts val="1200"/>
              </a:spcBef>
              <a:spcAft>
                <a:spcPts val="1200"/>
              </a:spcAft>
              <a:buNone/>
            </a:pPr>
            <a:endParaRPr dirty="0"/>
          </a:p>
        </p:txBody>
      </p:sp>
      <p:pic>
        <p:nvPicPr>
          <p:cNvPr id="352" name="Google Shape;352;p23"/>
          <p:cNvPicPr preferRelativeResize="0"/>
          <p:nvPr/>
        </p:nvPicPr>
        <p:blipFill>
          <a:blip r:embed="rId3">
            <a:alphaModFix/>
          </a:blip>
          <a:stretch>
            <a:fillRect/>
          </a:stretch>
        </p:blipFill>
        <p:spPr>
          <a:xfrm>
            <a:off x="7134725" y="3803975"/>
            <a:ext cx="2009274" cy="13395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title"/>
          </p:nvPr>
        </p:nvSpPr>
        <p:spPr>
          <a:xfrm>
            <a:off x="1056750" y="599175"/>
            <a:ext cx="7030500" cy="74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Conclusion</a:t>
            </a:r>
            <a:endParaRPr/>
          </a:p>
        </p:txBody>
      </p:sp>
      <p:sp>
        <p:nvSpPr>
          <p:cNvPr id="358" name="Google Shape;358;p24"/>
          <p:cNvSpPr txBox="1">
            <a:spLocks noGrp="1"/>
          </p:cNvSpPr>
          <p:nvPr>
            <p:ph type="body" idx="1"/>
          </p:nvPr>
        </p:nvSpPr>
        <p:spPr>
          <a:xfrm>
            <a:off x="1056750" y="1474750"/>
            <a:ext cx="7030500" cy="30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What recommendations would you make based off your analysis?</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The KNN model (collaborative filtering) </a:t>
            </a:r>
            <a:endParaRPr sz="1400" dirty="0"/>
          </a:p>
          <a:p>
            <a:pPr marL="0" lvl="0" indent="0" algn="l" rtl="0">
              <a:spcBef>
                <a:spcPts val="1200"/>
              </a:spcBef>
              <a:spcAft>
                <a:spcPts val="0"/>
              </a:spcAft>
              <a:buNone/>
            </a:pPr>
            <a:r>
              <a:rPr lang="en" sz="1400" b="1" dirty="0"/>
              <a:t>Is your model ready for deployment?</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The model is ready for deployment, but we can improve it</a:t>
            </a:r>
            <a:endParaRPr sz="1400" dirty="0"/>
          </a:p>
          <a:p>
            <a:pPr marL="0" lvl="0" indent="0" algn="l" rtl="0">
              <a:spcBef>
                <a:spcPts val="1200"/>
              </a:spcBef>
              <a:spcAft>
                <a:spcPts val="0"/>
              </a:spcAft>
              <a:buNone/>
            </a:pPr>
            <a:r>
              <a:rPr lang="en" sz="1400" b="1" dirty="0"/>
              <a:t>What work still needs to be done?</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Building web user interface </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Add filter for age restrictions</a:t>
            </a:r>
            <a:endParaRPr sz="140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1056750" y="480175"/>
            <a:ext cx="7030500" cy="800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Results</a:t>
            </a:r>
            <a:endParaRPr/>
          </a:p>
        </p:txBody>
      </p:sp>
      <p:sp>
        <p:nvSpPr>
          <p:cNvPr id="364" name="Google Shape;364;p25"/>
          <p:cNvSpPr txBox="1">
            <a:spLocks noGrp="1"/>
          </p:cNvSpPr>
          <p:nvPr>
            <p:ph type="body" idx="1"/>
          </p:nvPr>
        </p:nvSpPr>
        <p:spPr>
          <a:xfrm>
            <a:off x="1056750" y="1856900"/>
            <a:ext cx="7030500" cy="25416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1400" b="1" dirty="0"/>
              <a:t>What did you learn?</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Massive data presents severe processing challenges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Results for collaborative and content-based filters present different types of similarities between games</a:t>
            </a:r>
            <a:endParaRPr sz="1400" dirty="0"/>
          </a:p>
          <a:p>
            <a:pPr marL="914400" lvl="1" indent="-317500" algn="l" rtl="0">
              <a:spcBef>
                <a:spcPts val="0"/>
              </a:spcBef>
              <a:spcAft>
                <a:spcPts val="0"/>
              </a:spcAft>
              <a:buSzPts val="1400"/>
              <a:buFont typeface="Wingdings" panose="05000000000000000000" pitchFamily="2" charset="2"/>
              <a:buChar char="q"/>
            </a:pPr>
            <a:r>
              <a:rPr lang="en" sz="1400" dirty="0"/>
              <a:t>Collaborative models find similar interest between users</a:t>
            </a:r>
            <a:endParaRPr sz="1400" dirty="0"/>
          </a:p>
          <a:p>
            <a:pPr marL="914400" lvl="1" indent="-317500" algn="l" rtl="0">
              <a:spcBef>
                <a:spcPts val="0"/>
              </a:spcBef>
              <a:spcAft>
                <a:spcPts val="0"/>
              </a:spcAft>
              <a:buSzPts val="1400"/>
              <a:buFont typeface="Wingdings" panose="05000000000000000000" pitchFamily="2" charset="2"/>
              <a:buChar char="q"/>
            </a:pPr>
            <a:r>
              <a:rPr lang="en" sz="1400" dirty="0"/>
              <a:t>Content-based models find similarities in games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Subject Matter Experts (SMEs) are crucial for verification of key results</a:t>
            </a:r>
            <a:endParaRPr sz="140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48200" y="1760500"/>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100"/>
              <a:t>Questions?</a:t>
            </a:r>
            <a:endParaRPr sz="510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M., M. (2021) Steam reviews dataset 2021, Kaggle. Available at: </a:t>
            </a:r>
            <a:r>
              <a:rPr lang="en" u="sng">
                <a:solidFill>
                  <a:schemeClr val="hlink"/>
                </a:solidFill>
                <a:hlinkClick r:id="rId3"/>
              </a:rPr>
              <a:t>https://www.kaggle.com/datasets/najzeko/steam-reviews-2021?select=steam_reviews.csv</a:t>
            </a:r>
            <a:r>
              <a:rPr lang="en"/>
              <a:t>(Accessed: December 10, 2022) </a:t>
            </a:r>
            <a:endParaRPr/>
          </a:p>
          <a:p>
            <a:pPr marL="0" lvl="0" indent="0" algn="l" rtl="0">
              <a:spcBef>
                <a:spcPts val="1200"/>
              </a:spcBef>
              <a:spcAft>
                <a:spcPts val="0"/>
              </a:spcAft>
              <a:buNone/>
            </a:pPr>
            <a:r>
              <a:rPr lang="en"/>
              <a:t>Milano, Silvia, et al. “Recommender Systems and Their Ethical Challenges - Ai &amp; Society.” SpringerLink, Springer London, 27 Feb. 2020, </a:t>
            </a:r>
            <a:r>
              <a:rPr lang="en" u="sng">
                <a:solidFill>
                  <a:schemeClr val="accent5"/>
                </a:solidFill>
                <a:hlinkClick r:id="rId4">
                  <a:extLst>
                    <a:ext uri="{A12FA001-AC4F-418D-AE19-62706E023703}">
                      <ahyp:hlinkClr xmlns:ahyp="http://schemas.microsoft.com/office/drawing/2018/hyperlinkcolor" val="tx"/>
                    </a:ext>
                  </a:extLst>
                </a:hlinkClick>
              </a:rPr>
              <a:t>https://link.springer.com/article/10.1007/s00146-020-00950-y</a:t>
            </a:r>
            <a:endParaRPr/>
          </a:p>
          <a:p>
            <a:pPr marL="0" lvl="0" indent="0" algn="l" rtl="0">
              <a:spcBef>
                <a:spcPts val="1200"/>
              </a:spcBef>
              <a:spcAft>
                <a:spcPts val="0"/>
              </a:spcAft>
              <a:buNone/>
            </a:pPr>
            <a:r>
              <a:rPr lang="en"/>
              <a:t>Statista. (2022, February 9). Video games - worldwide. Retrieved February 14, 2023, from </a:t>
            </a:r>
            <a:r>
              <a:rPr lang="en" u="sng">
                <a:solidFill>
                  <a:schemeClr val="hlink"/>
                </a:solidFill>
                <a:hlinkClick r:id="rId5"/>
              </a:rPr>
              <a:t>https://www.statista.com/outlook/dmo/digital-media/video-games/worldwide#:~:text=The%20largest%20segment%20is%20Mobile,to%20US%24137.80%20in%202023</a:t>
            </a:r>
            <a:r>
              <a:rPr lang="en"/>
              <a:t>.</a:t>
            </a:r>
            <a:endParaRPr/>
          </a:p>
          <a:p>
            <a:pPr marL="0" lvl="0" indent="0" algn="l" rtl="0">
              <a:spcBef>
                <a:spcPts val="1200"/>
              </a:spcBef>
              <a:spcAft>
                <a:spcPts val="1200"/>
              </a:spcAft>
              <a:buNone/>
            </a:pPr>
            <a:r>
              <a:rPr lang="en"/>
              <a:t>Tristan. “All 55,000 Games on Steam (November 2022).” Www.kaggle.com, </a:t>
            </a:r>
            <a:r>
              <a:rPr lang="en" u="sng">
                <a:solidFill>
                  <a:schemeClr val="hlink"/>
                </a:solidFill>
                <a:hlinkClick r:id="rId6"/>
              </a:rPr>
              <a:t>www.kaggle.com/datasets/tristan581/all-55000-games-on-steam-november-2022</a:t>
            </a:r>
            <a:endParaRPr/>
          </a:p>
        </p:txBody>
      </p:sp>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References</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1"/>
          </p:nvPr>
        </p:nvSpPr>
        <p:spPr>
          <a:xfrm>
            <a:off x="1139125" y="1300950"/>
            <a:ext cx="7030500" cy="2541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b="1"/>
              <a:t>To enhance users' shopping experience and help them make correct purchases, Steam Technologies LLC wanted to develop a gaming recommendation system. Not only will it increase sales, but it would assist in developing the company's credibility for consumers' gaming needs</a:t>
            </a:r>
            <a:endParaRPr sz="1283"/>
          </a:p>
        </p:txBody>
      </p:sp>
      <p:sp>
        <p:nvSpPr>
          <p:cNvPr id="284" name="Google Shape;284;p14"/>
          <p:cNvSpPr txBox="1">
            <a:spLocks noGrp="1"/>
          </p:cNvSpPr>
          <p:nvPr>
            <p:ph type="title"/>
          </p:nvPr>
        </p:nvSpPr>
        <p:spPr>
          <a:xfrm>
            <a:off x="1056750" y="191525"/>
            <a:ext cx="7030500" cy="67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Problem Statement</a:t>
            </a:r>
            <a:endParaRPr/>
          </a:p>
        </p:txBody>
      </p:sp>
      <p:pic>
        <p:nvPicPr>
          <p:cNvPr id="285" name="Google Shape;285;p14"/>
          <p:cNvPicPr preferRelativeResize="0"/>
          <p:nvPr/>
        </p:nvPicPr>
        <p:blipFill>
          <a:blip r:embed="rId3">
            <a:alphaModFix/>
          </a:blip>
          <a:stretch>
            <a:fillRect/>
          </a:stretch>
        </p:blipFill>
        <p:spPr>
          <a:xfrm>
            <a:off x="390024" y="3874975"/>
            <a:ext cx="1513126" cy="947275"/>
          </a:xfrm>
          <a:prstGeom prst="rect">
            <a:avLst/>
          </a:prstGeom>
          <a:noFill/>
          <a:ln>
            <a:noFill/>
          </a:ln>
        </p:spPr>
      </p:pic>
      <p:pic>
        <p:nvPicPr>
          <p:cNvPr id="286" name="Google Shape;286;p14"/>
          <p:cNvPicPr preferRelativeResize="0"/>
          <p:nvPr/>
        </p:nvPicPr>
        <p:blipFill>
          <a:blip r:embed="rId3">
            <a:alphaModFix/>
          </a:blip>
          <a:stretch>
            <a:fillRect/>
          </a:stretch>
        </p:blipFill>
        <p:spPr>
          <a:xfrm>
            <a:off x="7232674" y="3874975"/>
            <a:ext cx="1513126" cy="9472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056750" y="258150"/>
            <a:ext cx="7030500" cy="70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Collection</a:t>
            </a:r>
            <a:endParaRPr/>
          </a:p>
        </p:txBody>
      </p:sp>
      <p:pic>
        <p:nvPicPr>
          <p:cNvPr id="292" name="Google Shape;292;p15"/>
          <p:cNvPicPr preferRelativeResize="0"/>
          <p:nvPr/>
        </p:nvPicPr>
        <p:blipFill>
          <a:blip r:embed="rId3">
            <a:alphaModFix/>
          </a:blip>
          <a:stretch>
            <a:fillRect/>
          </a:stretch>
        </p:blipFill>
        <p:spPr>
          <a:xfrm>
            <a:off x="2958925" y="1482375"/>
            <a:ext cx="3226149" cy="1246025"/>
          </a:xfrm>
          <a:prstGeom prst="rect">
            <a:avLst/>
          </a:prstGeom>
          <a:noFill/>
          <a:ln>
            <a:noFill/>
          </a:ln>
        </p:spPr>
      </p:pic>
      <p:pic>
        <p:nvPicPr>
          <p:cNvPr id="293" name="Google Shape;293;p15"/>
          <p:cNvPicPr preferRelativeResize="0"/>
          <p:nvPr/>
        </p:nvPicPr>
        <p:blipFill>
          <a:blip r:embed="rId4">
            <a:alphaModFix/>
          </a:blip>
          <a:stretch>
            <a:fillRect/>
          </a:stretch>
        </p:blipFill>
        <p:spPr>
          <a:xfrm>
            <a:off x="1725150" y="2856677"/>
            <a:ext cx="5693703" cy="1821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056750" y="376550"/>
            <a:ext cx="7030500" cy="72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Visualizations</a:t>
            </a:r>
            <a:endParaRPr/>
          </a:p>
        </p:txBody>
      </p:sp>
      <p:pic>
        <p:nvPicPr>
          <p:cNvPr id="299" name="Google Shape;299;p16"/>
          <p:cNvPicPr preferRelativeResize="0"/>
          <p:nvPr/>
        </p:nvPicPr>
        <p:blipFill>
          <a:blip r:embed="rId3">
            <a:alphaModFix/>
          </a:blip>
          <a:stretch>
            <a:fillRect/>
          </a:stretch>
        </p:blipFill>
        <p:spPr>
          <a:xfrm>
            <a:off x="902920" y="1284458"/>
            <a:ext cx="7338175" cy="3799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056750" y="376550"/>
            <a:ext cx="7030500" cy="72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Visualizations</a:t>
            </a:r>
            <a:endParaRPr/>
          </a:p>
        </p:txBody>
      </p:sp>
      <p:pic>
        <p:nvPicPr>
          <p:cNvPr id="305" name="Google Shape;305;p17"/>
          <p:cNvPicPr preferRelativeResize="0"/>
          <p:nvPr/>
        </p:nvPicPr>
        <p:blipFill>
          <a:blip r:embed="rId3">
            <a:alphaModFix/>
          </a:blip>
          <a:stretch>
            <a:fillRect/>
          </a:stretch>
        </p:blipFill>
        <p:spPr>
          <a:xfrm>
            <a:off x="1303625" y="914800"/>
            <a:ext cx="6536750" cy="4228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056750" y="369150"/>
            <a:ext cx="7030500" cy="72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Exploring The Data</a:t>
            </a:r>
            <a:endParaRPr/>
          </a:p>
        </p:txBody>
      </p:sp>
      <p:sp>
        <p:nvSpPr>
          <p:cNvPr id="311" name="Google Shape;311;p18"/>
          <p:cNvSpPr txBox="1">
            <a:spLocks noGrp="1"/>
          </p:cNvSpPr>
          <p:nvPr>
            <p:ph type="body" idx="1"/>
          </p:nvPr>
        </p:nvSpPr>
        <p:spPr>
          <a:xfrm>
            <a:off x="216250" y="1605225"/>
            <a:ext cx="7080900" cy="291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What did you find out by exploring the data?</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Reviews by Steam were were overwhelmingly bias towards positive recommendations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Games with larger review counts correlate with a higher ratio of positive reviews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The initial dataset only contained review information for 315 games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 Majority of user text reviews presented unsuitable data for our content-based approach</a:t>
            </a:r>
            <a:endParaRPr sz="1400" dirty="0"/>
          </a:p>
          <a:p>
            <a:pPr marL="0" lvl="0" indent="0" algn="l" rtl="0">
              <a:spcBef>
                <a:spcPts val="1200"/>
              </a:spcBef>
              <a:spcAft>
                <a:spcPts val="1200"/>
              </a:spcAft>
              <a:buNone/>
            </a:pPr>
            <a:endParaRPr sz="1400" dirty="0"/>
          </a:p>
        </p:txBody>
      </p:sp>
      <p:pic>
        <p:nvPicPr>
          <p:cNvPr id="312" name="Google Shape;312;p18"/>
          <p:cNvPicPr preferRelativeResize="0"/>
          <p:nvPr/>
        </p:nvPicPr>
        <p:blipFill>
          <a:blip r:embed="rId3">
            <a:alphaModFix/>
          </a:blip>
          <a:stretch>
            <a:fillRect/>
          </a:stretch>
        </p:blipFill>
        <p:spPr>
          <a:xfrm>
            <a:off x="7330850" y="3382125"/>
            <a:ext cx="1679923" cy="167992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056750" y="361750"/>
            <a:ext cx="7030500" cy="76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Preparation</a:t>
            </a:r>
            <a:endParaRPr/>
          </a:p>
        </p:txBody>
      </p:sp>
      <p:sp>
        <p:nvSpPr>
          <p:cNvPr id="318" name="Google Shape;318;p19"/>
          <p:cNvSpPr txBox="1">
            <a:spLocks noGrp="1"/>
          </p:cNvSpPr>
          <p:nvPr>
            <p:ph type="body" idx="1"/>
          </p:nvPr>
        </p:nvSpPr>
        <p:spPr>
          <a:xfrm>
            <a:off x="345400" y="1679225"/>
            <a:ext cx="5538300" cy="29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What steps did you perform to prepare the data?</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One-Hot Encoding of categorical data</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Adjustments for NAN values in numerical data</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Game description and review entries prepared for vectorization</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Adjusting case, contractions, and non-alphabetical characters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Tokenization</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Stop-Words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Lemmatization</a:t>
            </a:r>
            <a:endParaRPr sz="1400" dirty="0"/>
          </a:p>
        </p:txBody>
      </p:sp>
      <p:pic>
        <p:nvPicPr>
          <p:cNvPr id="319" name="Google Shape;319;p19"/>
          <p:cNvPicPr preferRelativeResize="0"/>
          <p:nvPr/>
        </p:nvPicPr>
        <p:blipFill>
          <a:blip r:embed="rId3">
            <a:alphaModFix/>
          </a:blip>
          <a:stretch>
            <a:fillRect/>
          </a:stretch>
        </p:blipFill>
        <p:spPr>
          <a:xfrm>
            <a:off x="6396450" y="567875"/>
            <a:ext cx="903275" cy="4295951"/>
          </a:xfrm>
          <a:prstGeom prst="rect">
            <a:avLst/>
          </a:prstGeom>
          <a:noFill/>
          <a:ln>
            <a:noFill/>
          </a:ln>
        </p:spPr>
      </p:pic>
      <p:pic>
        <p:nvPicPr>
          <p:cNvPr id="320" name="Google Shape;320;p19"/>
          <p:cNvPicPr preferRelativeResize="0"/>
          <p:nvPr/>
        </p:nvPicPr>
        <p:blipFill>
          <a:blip r:embed="rId4">
            <a:alphaModFix/>
          </a:blip>
          <a:stretch>
            <a:fillRect/>
          </a:stretch>
        </p:blipFill>
        <p:spPr>
          <a:xfrm>
            <a:off x="7859075" y="522950"/>
            <a:ext cx="983550" cy="4295950"/>
          </a:xfrm>
          <a:prstGeom prst="rect">
            <a:avLst/>
          </a:prstGeom>
          <a:noFill/>
          <a:ln>
            <a:noFill/>
          </a:ln>
        </p:spPr>
      </p:pic>
      <p:sp>
        <p:nvSpPr>
          <p:cNvPr id="321" name="Google Shape;321;p19"/>
          <p:cNvSpPr/>
          <p:nvPr/>
        </p:nvSpPr>
        <p:spPr>
          <a:xfrm>
            <a:off x="7383200" y="1332125"/>
            <a:ext cx="392400" cy="154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383200" y="2593525"/>
            <a:ext cx="392400" cy="154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383200" y="3854925"/>
            <a:ext cx="392400" cy="154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056750" y="383975"/>
            <a:ext cx="7030500" cy="74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Models &amp; Metrics</a:t>
            </a:r>
            <a:endParaRPr/>
          </a:p>
        </p:txBody>
      </p:sp>
      <p:sp>
        <p:nvSpPr>
          <p:cNvPr id="329" name="Google Shape;329;p20"/>
          <p:cNvSpPr txBox="1">
            <a:spLocks noGrp="1"/>
          </p:cNvSpPr>
          <p:nvPr>
            <p:ph type="body" idx="1"/>
          </p:nvPr>
        </p:nvSpPr>
        <p:spPr>
          <a:xfrm>
            <a:off x="347300" y="1702175"/>
            <a:ext cx="5736000" cy="33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What type of modeling are you using on your data?</a:t>
            </a:r>
            <a:endParaRPr sz="1400" dirty="0"/>
          </a:p>
          <a:p>
            <a:pPr marL="457200" lvl="0" indent="-317500" algn="l" rtl="0">
              <a:spcBef>
                <a:spcPts val="1200"/>
              </a:spcBef>
              <a:spcAft>
                <a:spcPts val="0"/>
              </a:spcAft>
              <a:buSzPts val="1400"/>
              <a:buFont typeface="Wingdings" panose="05000000000000000000" pitchFamily="2" charset="2"/>
              <a:buChar char="q"/>
            </a:pPr>
            <a:r>
              <a:rPr lang="en" sz="1400" dirty="0"/>
              <a:t>Collaborative model uses a k-Nearest Neighbor</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Content-based model uses TF-IDF Vectorization</a:t>
            </a:r>
            <a:endParaRPr sz="1400" dirty="0"/>
          </a:p>
          <a:p>
            <a:pPr marL="0" lvl="0" indent="0" algn="l" rtl="0">
              <a:spcBef>
                <a:spcPts val="1200"/>
              </a:spcBef>
              <a:spcAft>
                <a:spcPts val="0"/>
              </a:spcAft>
              <a:buNone/>
            </a:pPr>
            <a:r>
              <a:rPr lang="en" sz="1400" b="1" dirty="0"/>
              <a:t>What metric(s) are you using to measure your results?</a:t>
            </a:r>
            <a:endParaRPr sz="1400" b="1" dirty="0"/>
          </a:p>
          <a:p>
            <a:pPr marL="457200" lvl="0" indent="-317500" algn="l" rtl="0">
              <a:spcBef>
                <a:spcPts val="1200"/>
              </a:spcBef>
              <a:spcAft>
                <a:spcPts val="0"/>
              </a:spcAft>
              <a:buSzPts val="1400"/>
              <a:buFont typeface="Wingdings" panose="05000000000000000000" pitchFamily="2" charset="2"/>
              <a:buChar char="q"/>
            </a:pPr>
            <a:r>
              <a:rPr lang="en" sz="1400" dirty="0"/>
              <a:t>Used the cosine similarity between entries to measure the a game’s closeness</a:t>
            </a:r>
            <a:endParaRPr sz="1400" dirty="0"/>
          </a:p>
        </p:txBody>
      </p:sp>
      <p:pic>
        <p:nvPicPr>
          <p:cNvPr id="330" name="Google Shape;330;p20"/>
          <p:cNvPicPr preferRelativeResize="0"/>
          <p:nvPr/>
        </p:nvPicPr>
        <p:blipFill>
          <a:blip r:embed="rId3">
            <a:alphaModFix/>
          </a:blip>
          <a:stretch>
            <a:fillRect/>
          </a:stretch>
        </p:blipFill>
        <p:spPr>
          <a:xfrm>
            <a:off x="6241125" y="3622138"/>
            <a:ext cx="2404701" cy="857276"/>
          </a:xfrm>
          <a:prstGeom prst="rect">
            <a:avLst/>
          </a:prstGeom>
          <a:noFill/>
          <a:ln>
            <a:noFill/>
          </a:ln>
        </p:spPr>
      </p:pic>
      <p:pic>
        <p:nvPicPr>
          <p:cNvPr id="331" name="Google Shape;331;p20"/>
          <p:cNvPicPr preferRelativeResize="0"/>
          <p:nvPr/>
        </p:nvPicPr>
        <p:blipFill rotWithShape="1">
          <a:blip r:embed="rId4">
            <a:alphaModFix/>
          </a:blip>
          <a:srcRect l="9214" t="22555" b="25534"/>
          <a:stretch/>
        </p:blipFill>
        <p:spPr>
          <a:xfrm>
            <a:off x="6155300" y="1879075"/>
            <a:ext cx="2882626" cy="1510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056750" y="376675"/>
            <a:ext cx="7030500" cy="88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Option 1:</a:t>
            </a:r>
            <a:endParaRPr/>
          </a:p>
          <a:p>
            <a:pPr marL="0" lvl="0" indent="0" algn="ctr" rtl="0">
              <a:spcBef>
                <a:spcPts val="0"/>
              </a:spcBef>
              <a:spcAft>
                <a:spcPts val="0"/>
              </a:spcAft>
              <a:buNone/>
            </a:pPr>
            <a:r>
              <a:rPr lang="en"/>
              <a:t>Collaborative Filtering</a:t>
            </a:r>
            <a:endParaRPr/>
          </a:p>
        </p:txBody>
      </p:sp>
      <p:sp>
        <p:nvSpPr>
          <p:cNvPr id="337" name="Google Shape;337;p21"/>
          <p:cNvSpPr txBox="1">
            <a:spLocks noGrp="1"/>
          </p:cNvSpPr>
          <p:nvPr>
            <p:ph type="body" idx="1"/>
          </p:nvPr>
        </p:nvSpPr>
        <p:spPr>
          <a:xfrm>
            <a:off x="199825" y="1605375"/>
            <a:ext cx="6542100" cy="2946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Wingdings" panose="05000000000000000000" pitchFamily="2" charset="2"/>
              <a:buChar char="q"/>
            </a:pPr>
            <a:r>
              <a:rPr lang="en" sz="1400" dirty="0"/>
              <a:t>Matrix of Steam users and games with marked recommended games for each user</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Utilizes a Compressed Sparse Row (CSR) matrix to alleviate efficiency concerns</a:t>
            </a:r>
            <a:endParaRPr sz="1400" dirty="0"/>
          </a:p>
          <a:p>
            <a:pPr marL="457200" lvl="0" indent="-317500" algn="l" rtl="0">
              <a:spcBef>
                <a:spcPts val="0"/>
              </a:spcBef>
              <a:spcAft>
                <a:spcPts val="0"/>
              </a:spcAft>
              <a:buSzPts val="1400"/>
              <a:buFont typeface="Wingdings" panose="05000000000000000000" pitchFamily="2" charset="2"/>
              <a:buChar char="q"/>
            </a:pPr>
            <a:r>
              <a:rPr lang="en" sz="1400" dirty="0"/>
              <a:t>Unsupervised SciKit-Learn model Nearest Neighbors to find best matches</a:t>
            </a:r>
            <a:endParaRPr sz="1400" dirty="0"/>
          </a:p>
          <a:p>
            <a:pPr marL="914400" lvl="1" indent="-304800" algn="l" rtl="0">
              <a:spcBef>
                <a:spcPts val="0"/>
              </a:spcBef>
              <a:spcAft>
                <a:spcPts val="0"/>
              </a:spcAft>
              <a:buSzPts val="1200"/>
              <a:buFont typeface="Wingdings" panose="05000000000000000000" pitchFamily="2" charset="2"/>
              <a:buChar char="q"/>
            </a:pPr>
            <a:r>
              <a:rPr lang="en" sz="1200" b="1" dirty="0"/>
              <a:t>n_neighbors:</a:t>
            </a:r>
            <a:r>
              <a:rPr lang="en" sz="1200" dirty="0"/>
              <a:t> The number of recommendations to make based on the input game</a:t>
            </a:r>
            <a:endParaRPr sz="1200" dirty="0"/>
          </a:p>
          <a:p>
            <a:pPr marL="914400" lvl="1" indent="-304800" algn="l" rtl="0">
              <a:spcBef>
                <a:spcPts val="0"/>
              </a:spcBef>
              <a:spcAft>
                <a:spcPts val="0"/>
              </a:spcAft>
              <a:buSzPts val="1200"/>
              <a:buFont typeface="Wingdings" panose="05000000000000000000" pitchFamily="2" charset="2"/>
              <a:buChar char="q"/>
            </a:pPr>
            <a:r>
              <a:rPr lang="en" sz="1200" b="1" dirty="0"/>
              <a:t>algorithm:</a:t>
            </a:r>
            <a:r>
              <a:rPr lang="en" sz="1200" dirty="0"/>
              <a:t> uses brute-force algorithm because of CSR Matrix</a:t>
            </a:r>
            <a:endParaRPr sz="1200" dirty="0"/>
          </a:p>
          <a:p>
            <a:pPr marL="914400" lvl="1" indent="-304800" algn="l" rtl="0">
              <a:spcBef>
                <a:spcPts val="0"/>
              </a:spcBef>
              <a:spcAft>
                <a:spcPts val="0"/>
              </a:spcAft>
              <a:buSzPts val="1200"/>
              <a:buFont typeface="Wingdings" panose="05000000000000000000" pitchFamily="2" charset="2"/>
              <a:buChar char="q"/>
            </a:pPr>
            <a:r>
              <a:rPr lang="en" sz="1200" b="1" dirty="0"/>
              <a:t>metrics:</a:t>
            </a:r>
            <a:r>
              <a:rPr lang="en" sz="1200" dirty="0"/>
              <a:t> cosine distance used as metric to measure the closest neighbor results</a:t>
            </a:r>
            <a:endParaRPr sz="1200" dirty="0"/>
          </a:p>
        </p:txBody>
      </p:sp>
      <p:pic>
        <p:nvPicPr>
          <p:cNvPr id="338" name="Google Shape;338;p21"/>
          <p:cNvPicPr preferRelativeResize="0"/>
          <p:nvPr/>
        </p:nvPicPr>
        <p:blipFill>
          <a:blip r:embed="rId3">
            <a:alphaModFix/>
          </a:blip>
          <a:stretch>
            <a:fillRect/>
          </a:stretch>
        </p:blipFill>
        <p:spPr>
          <a:xfrm>
            <a:off x="7078625" y="1317350"/>
            <a:ext cx="1960550" cy="23812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1639</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Nunito</vt:lpstr>
      <vt:lpstr>Georgia</vt:lpstr>
      <vt:lpstr>Maven Pro</vt:lpstr>
      <vt:lpstr>Momentum</vt:lpstr>
      <vt:lpstr>Term Project Presentation Overview</vt:lpstr>
      <vt:lpstr>Problem Statement</vt:lpstr>
      <vt:lpstr>Data Collection</vt:lpstr>
      <vt:lpstr>Visualizations</vt:lpstr>
      <vt:lpstr>Visualizations</vt:lpstr>
      <vt:lpstr>Exploring The Data</vt:lpstr>
      <vt:lpstr>Data Preparation</vt:lpstr>
      <vt:lpstr>Models &amp; Metrics</vt:lpstr>
      <vt:lpstr>Model Option 1: Collaborative Filtering</vt:lpstr>
      <vt:lpstr>Model Option 2: Content-Based Filtering</vt:lpstr>
      <vt:lpstr>Ethical Considerations</vt:lpstr>
      <vt:lpstr>Conclusion</vt:lpstr>
      <vt:lpstr>Results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 Overview</dc:title>
  <cp:lastModifiedBy>Josh</cp:lastModifiedBy>
  <cp:revision>3</cp:revision>
  <dcterms:modified xsi:type="dcterms:W3CDTF">2023-02-28T23:27:23Z</dcterms:modified>
</cp:coreProperties>
</file>