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Josh Greenert and I’m here today to go over airline safety information, specifically on the behalf of YourOneAirline.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ddec6eb6a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dec6eb6a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for full </a:t>
            </a:r>
            <a:r>
              <a:rPr lang="en"/>
              <a:t>transparency</a:t>
            </a:r>
            <a:r>
              <a:rPr lang="en"/>
              <a:t>, we’ve taken the liberty to provide you the source for the data we used to create our visualizations as well as where to find updated airline information generally.  We implore you to perform your own research and, hopefully, that leads you on your next travel destination with YourOneAirline.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ddec6eb6a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ddec6eb6a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coming and we hope to see you soon!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ddcc78528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ddcc78528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a recent event, the safety of airline travel has been heavily scrutinized.  So today I’d like to take some time to cover a bit about the history of airline travel and incidents, discuss more recent data on the current state of airline travel, then provide some closing </a:t>
            </a:r>
            <a:r>
              <a:rPr lang="en"/>
              <a:t>remarks.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ddec6eb6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ddec6eb6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So the history that we’re about to go over is much further than the accomplishments of the W</a:t>
            </a:r>
            <a:r>
              <a:rPr lang="en"/>
              <a:t>right</a:t>
            </a:r>
            <a:r>
              <a:rPr lang="en"/>
              <a:t> brothers.  In essence, the data we’ll be going over today covers a span of 30 years approximately.  While we go over this information I want you to think about where the world was then verses where it is currently.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ddec6eb6a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ddec6eb6a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if we look at the graph above, we can see the number of incidents per airline between 1985 to 1999.  This 15-year span covers a global view of the amount of incidents that took place back when seat belts weren’t required by state law in cars, and everyone went to work regardless if they were sick.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ddcc78528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ddcc78528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similar line of thinking, we can see airline fatalities were much higher back then too.  Specifically, I’d like to mention that the audience take note of the amount of airlines with over 224 deaths from the graph above.  About 50% in a 15-year time period.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ddec6eb6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ddec6eb6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some more recent data.  Companies such as ours review this type of data and make significant changes to the processes, strategies, and safety regulations to ensure the utmost safety and security for our passengers and our staff.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ddec6eb6a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ddec6eb6a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Immediately we can see some improvement in the next 15-year range.  Not only do we see less incidents, but we also see fewer airlines displayed on the list.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ddec6eb6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ddec6eb6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Likewise, we see that fatalities have dropped substantially where the incidents that occurred previously had less fatalities related because of the safety precautions that were </a:t>
            </a:r>
            <a:r>
              <a:rPr lang="en"/>
              <a:t>introduced to passengers with every flight.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ddec6eb6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ddec6eb6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Accidents may still continue to happen.  However, with our continuing advances in technology, safety and automation, we can reduce that number further with every passing day to ensure the security of our family and loved ones to reach their destination without worry.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datasets/danoozy44/airline-safety" TargetMode="External"/><Relationship Id="rId4" Type="http://schemas.openxmlformats.org/officeDocument/2006/relationships/hyperlink" Target="https://aviation-safety.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0" y="0"/>
            <a:ext cx="9146839" cy="5143500"/>
          </a:xfrm>
          <a:prstGeom prst="rect">
            <a:avLst/>
          </a:prstGeom>
          <a:noFill/>
          <a:ln>
            <a:noFill/>
          </a:ln>
        </p:spPr>
      </p:pic>
      <p:sp>
        <p:nvSpPr>
          <p:cNvPr id="278" name="Google Shape;278;p13"/>
          <p:cNvSpPr txBox="1"/>
          <p:nvPr>
            <p:ph type="ctrTitle"/>
          </p:nvPr>
        </p:nvSpPr>
        <p:spPr>
          <a:xfrm>
            <a:off x="1302150" y="222500"/>
            <a:ext cx="6539700" cy="1176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YourOneAirline Safety Presentation</a:t>
            </a:r>
            <a:endParaRPr/>
          </a:p>
          <a:p>
            <a:pPr indent="0" lvl="0" marL="0" rtl="0" algn="ctr">
              <a:spcBef>
                <a:spcPts val="0"/>
              </a:spcBef>
              <a:spcAft>
                <a:spcPts val="0"/>
              </a:spcAft>
              <a:buNone/>
            </a:pPr>
            <a:r>
              <a:t/>
            </a:r>
            <a:endParaRPr/>
          </a:p>
        </p:txBody>
      </p:sp>
      <p:sp>
        <p:nvSpPr>
          <p:cNvPr id="279" name="Google Shape;279;p13"/>
          <p:cNvSpPr txBox="1"/>
          <p:nvPr>
            <p:ph idx="1" type="subTitle"/>
          </p:nvPr>
        </p:nvSpPr>
        <p:spPr>
          <a:xfrm>
            <a:off x="239350" y="4328975"/>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DSC640-T301 Data Presentation and Visualization</a:t>
            </a:r>
            <a:endParaRPr/>
          </a:p>
          <a:p>
            <a:pPr indent="0" lvl="0" marL="0" rtl="0" algn="l">
              <a:spcBef>
                <a:spcPts val="0"/>
              </a:spcBef>
              <a:spcAft>
                <a:spcPts val="0"/>
              </a:spcAft>
              <a:buNone/>
            </a:pPr>
            <a:r>
              <a:rPr lang="en"/>
              <a:t>Joshua Greenert</a:t>
            </a:r>
            <a:endParaRPr/>
          </a:p>
          <a:p>
            <a:pPr indent="0" lvl="0" marL="0" rtl="0" algn="l">
              <a:spcBef>
                <a:spcPts val="0"/>
              </a:spcBef>
              <a:spcAft>
                <a:spcPts val="0"/>
              </a:spcAft>
              <a:buNone/>
            </a:pPr>
            <a:r>
              <a:rPr lang="en"/>
              <a:t>3/1/2023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056750" y="87925"/>
            <a:ext cx="7030500" cy="77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338" name="Google Shape;338;p22"/>
          <p:cNvSpPr txBox="1"/>
          <p:nvPr/>
        </p:nvSpPr>
        <p:spPr>
          <a:xfrm>
            <a:off x="1282350" y="1687375"/>
            <a:ext cx="6579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Airline Safety. (n.d.). Www.kaggle.com. Retrieved March 4, 2023, from </a:t>
            </a:r>
            <a:r>
              <a:rPr lang="en" u="sng">
                <a:solidFill>
                  <a:schemeClr val="hlink"/>
                </a:solidFill>
                <a:latin typeface="Nunito"/>
                <a:ea typeface="Nunito"/>
                <a:cs typeface="Nunito"/>
                <a:sym typeface="Nunito"/>
                <a:hlinkClick r:id="rId3"/>
              </a:rPr>
              <a:t>https://www.kaggle.com/datasets/danoozy44/airline-safety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u="sng">
                <a:solidFill>
                  <a:schemeClr val="hlink"/>
                </a:solidFill>
                <a:latin typeface="Nunito"/>
                <a:ea typeface="Nunito"/>
                <a:cs typeface="Nunito"/>
                <a:sym typeface="Nunito"/>
                <a:hlinkClick r:id="rId4"/>
              </a:rPr>
              <a:t>https://aviation-safety.net/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3"/>
          <p:cNvPicPr preferRelativeResize="0"/>
          <p:nvPr/>
        </p:nvPicPr>
        <p:blipFill>
          <a:blip r:embed="rId3">
            <a:alphaModFix/>
          </a:blip>
          <a:stretch>
            <a:fillRect/>
          </a:stretch>
        </p:blipFill>
        <p:spPr>
          <a:xfrm>
            <a:off x="0" y="0"/>
            <a:ext cx="9144001" cy="5143500"/>
          </a:xfrm>
          <a:prstGeom prst="rect">
            <a:avLst/>
          </a:prstGeom>
          <a:noFill/>
          <a:ln>
            <a:noFill/>
          </a:ln>
        </p:spPr>
      </p:pic>
      <p:sp>
        <p:nvSpPr>
          <p:cNvPr id="344" name="Google Shape;344;p23"/>
          <p:cNvSpPr/>
          <p:nvPr/>
        </p:nvSpPr>
        <p:spPr>
          <a:xfrm rot="418228">
            <a:off x="1828547" y="1898605"/>
            <a:ext cx="1545019" cy="242390"/>
          </a:xfrm>
          <a:prstGeom prst="parallelogram">
            <a:avLst>
              <a:gd fmla="val 25000" name="adj"/>
            </a:avLst>
          </a:prstGeom>
          <a:solidFill>
            <a:srgbClr val="E3EEF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YourOneAirline</a:t>
            </a:r>
            <a:endParaRPr b="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83" name="Shape 283"/>
        <p:cNvGrpSpPr/>
        <p:nvPr/>
      </p:nvGrpSpPr>
      <p:grpSpPr>
        <a:xfrm>
          <a:off x="0" y="0"/>
          <a:ext cx="0" cy="0"/>
          <a:chOff x="0" y="0"/>
          <a:chExt cx="0" cy="0"/>
        </a:xfrm>
      </p:grpSpPr>
      <p:pic>
        <p:nvPicPr>
          <p:cNvPr id="284" name="Google Shape;284;p14"/>
          <p:cNvPicPr preferRelativeResize="0"/>
          <p:nvPr/>
        </p:nvPicPr>
        <p:blipFill rotWithShape="1">
          <a:blip r:embed="rId3">
            <a:alphaModFix/>
          </a:blip>
          <a:srcRect b="19730" l="0" r="0" t="0"/>
          <a:stretch/>
        </p:blipFill>
        <p:spPr>
          <a:xfrm>
            <a:off x="0" y="0"/>
            <a:ext cx="9144000" cy="4862849"/>
          </a:xfrm>
          <a:prstGeom prst="rect">
            <a:avLst/>
          </a:prstGeom>
          <a:noFill/>
          <a:ln>
            <a:noFill/>
          </a:ln>
        </p:spPr>
      </p:pic>
      <p:sp>
        <p:nvSpPr>
          <p:cNvPr id="285" name="Google Shape;285;p14"/>
          <p:cNvSpPr txBox="1"/>
          <p:nvPr>
            <p:ph type="title"/>
          </p:nvPr>
        </p:nvSpPr>
        <p:spPr>
          <a:xfrm>
            <a:off x="1056750" y="117550"/>
            <a:ext cx="7030500" cy="74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rPr>
              <a:t>Introduction</a:t>
            </a:r>
            <a:endParaRPr>
              <a:solidFill>
                <a:srgbClr val="FFFFFF"/>
              </a:solidFill>
            </a:endParaRPr>
          </a:p>
        </p:txBody>
      </p:sp>
      <p:sp>
        <p:nvSpPr>
          <p:cNvPr id="286" name="Google Shape;286;p14"/>
          <p:cNvSpPr txBox="1"/>
          <p:nvPr>
            <p:ph idx="1" type="body"/>
          </p:nvPr>
        </p:nvSpPr>
        <p:spPr>
          <a:xfrm>
            <a:off x="2622150" y="2722688"/>
            <a:ext cx="3899700" cy="182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b="1" lang="en" sz="1800">
                <a:solidFill>
                  <a:srgbClr val="FFFFFF"/>
                </a:solidFill>
              </a:rPr>
              <a:t>Review Airline Safety History</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Discuss Recent Data</a:t>
            </a:r>
            <a:endParaRPr b="1" sz="1800">
              <a:solidFill>
                <a:srgbClr val="FFFFFF"/>
              </a:solidFill>
            </a:endParaRPr>
          </a:p>
          <a:p>
            <a:pPr indent="-342900" lvl="0" marL="457200" rtl="0" algn="l">
              <a:spcBef>
                <a:spcPts val="0"/>
              </a:spcBef>
              <a:spcAft>
                <a:spcPts val="0"/>
              </a:spcAft>
              <a:buClr>
                <a:srgbClr val="FFFFFF"/>
              </a:buClr>
              <a:buSzPts val="1800"/>
              <a:buChar char="●"/>
            </a:pPr>
            <a:r>
              <a:rPr b="1" lang="en" sz="1800">
                <a:solidFill>
                  <a:srgbClr val="FFFFFF"/>
                </a:solidFill>
              </a:rPr>
              <a:t>Concluding Remarks</a:t>
            </a:r>
            <a:endParaRPr b="1" sz="1800">
              <a:solidFill>
                <a:srgbClr val="FFFFFF"/>
              </a:solidFill>
            </a:endParaRPr>
          </a:p>
        </p:txBody>
      </p:sp>
      <p:pic>
        <p:nvPicPr>
          <p:cNvPr id="287" name="Google Shape;287;p14"/>
          <p:cNvPicPr preferRelativeResize="0"/>
          <p:nvPr/>
        </p:nvPicPr>
        <p:blipFill>
          <a:blip r:embed="rId4">
            <a:alphaModFix/>
          </a:blip>
          <a:stretch>
            <a:fillRect/>
          </a:stretch>
        </p:blipFill>
        <p:spPr>
          <a:xfrm rot="-2700000">
            <a:off x="173876" y="261599"/>
            <a:ext cx="2389075" cy="2250952"/>
          </a:xfrm>
          <a:prstGeom prst="rect">
            <a:avLst/>
          </a:prstGeom>
          <a:noFill/>
          <a:ln>
            <a:noFill/>
          </a:ln>
        </p:spPr>
      </p:pic>
      <p:pic>
        <p:nvPicPr>
          <p:cNvPr id="288" name="Google Shape;288;p14"/>
          <p:cNvPicPr preferRelativeResize="0"/>
          <p:nvPr/>
        </p:nvPicPr>
        <p:blipFill>
          <a:blip r:embed="rId4">
            <a:alphaModFix/>
          </a:blip>
          <a:stretch>
            <a:fillRect/>
          </a:stretch>
        </p:blipFill>
        <p:spPr>
          <a:xfrm rot="2700000">
            <a:off x="6308976" y="632574"/>
            <a:ext cx="2389075" cy="22509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92" name="Shape 292"/>
        <p:cNvGrpSpPr/>
        <p:nvPr/>
      </p:nvGrpSpPr>
      <p:grpSpPr>
        <a:xfrm>
          <a:off x="0" y="0"/>
          <a:ext cx="0" cy="0"/>
          <a:chOff x="0" y="0"/>
          <a:chExt cx="0" cy="0"/>
        </a:xfrm>
      </p:grpSpPr>
      <p:pic>
        <p:nvPicPr>
          <p:cNvPr id="293" name="Google Shape;293;p15"/>
          <p:cNvPicPr preferRelativeResize="0"/>
          <p:nvPr/>
        </p:nvPicPr>
        <p:blipFill>
          <a:blip r:embed="rId3">
            <a:alphaModFix/>
          </a:blip>
          <a:stretch>
            <a:fillRect/>
          </a:stretch>
        </p:blipFill>
        <p:spPr>
          <a:xfrm>
            <a:off x="-2" y="0"/>
            <a:ext cx="9144000" cy="5143499"/>
          </a:xfrm>
          <a:prstGeom prst="rect">
            <a:avLst/>
          </a:prstGeom>
          <a:noFill/>
          <a:ln>
            <a:noFill/>
          </a:ln>
        </p:spPr>
      </p:pic>
      <p:sp>
        <p:nvSpPr>
          <p:cNvPr id="294" name="Google Shape;294;p15"/>
          <p:cNvSpPr txBox="1"/>
          <p:nvPr>
            <p:ph type="title"/>
          </p:nvPr>
        </p:nvSpPr>
        <p:spPr>
          <a:xfrm>
            <a:off x="1056750" y="191550"/>
            <a:ext cx="7030500" cy="74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rPr>
              <a:t>History</a:t>
            </a:r>
            <a:endParaRPr>
              <a:solidFill>
                <a:srgbClr val="FFFFFF"/>
              </a:solidFill>
            </a:endParaRPr>
          </a:p>
        </p:txBody>
      </p:sp>
      <p:sp>
        <p:nvSpPr>
          <p:cNvPr id="295" name="Google Shape;295;p15"/>
          <p:cNvSpPr txBox="1"/>
          <p:nvPr>
            <p:ph idx="1" type="body"/>
          </p:nvPr>
        </p:nvSpPr>
        <p:spPr>
          <a:xfrm>
            <a:off x="105550" y="1272175"/>
            <a:ext cx="4196400" cy="151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5400">
                <a:solidFill>
                  <a:srgbClr val="FFFFFF"/>
                </a:solidFill>
              </a:rPr>
              <a:t>1985 - 1999</a:t>
            </a:r>
            <a:endParaRPr b="1" sz="5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056750" y="87925"/>
            <a:ext cx="7030500" cy="77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Airline Incidents 1985 - 1999</a:t>
            </a:r>
            <a:endParaRPr/>
          </a:p>
        </p:txBody>
      </p:sp>
      <p:pic>
        <p:nvPicPr>
          <p:cNvPr id="301" name="Google Shape;301;p16"/>
          <p:cNvPicPr preferRelativeResize="0"/>
          <p:nvPr/>
        </p:nvPicPr>
        <p:blipFill>
          <a:blip r:embed="rId3">
            <a:alphaModFix/>
          </a:blip>
          <a:stretch>
            <a:fillRect/>
          </a:stretch>
        </p:blipFill>
        <p:spPr>
          <a:xfrm>
            <a:off x="1233200" y="536575"/>
            <a:ext cx="6677591" cy="460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056750" y="87925"/>
            <a:ext cx="7030500" cy="77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Airline Fatalities </a:t>
            </a:r>
            <a:r>
              <a:rPr lang="en"/>
              <a:t>1985 - 1999</a:t>
            </a:r>
            <a:endParaRPr/>
          </a:p>
        </p:txBody>
      </p:sp>
      <p:pic>
        <p:nvPicPr>
          <p:cNvPr id="307" name="Google Shape;307;p17"/>
          <p:cNvPicPr preferRelativeResize="0"/>
          <p:nvPr/>
        </p:nvPicPr>
        <p:blipFill>
          <a:blip r:embed="rId3">
            <a:alphaModFix/>
          </a:blip>
          <a:stretch>
            <a:fillRect/>
          </a:stretch>
        </p:blipFill>
        <p:spPr>
          <a:xfrm>
            <a:off x="164425" y="622026"/>
            <a:ext cx="8815150" cy="444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311" name="Shape 311"/>
        <p:cNvGrpSpPr/>
        <p:nvPr/>
      </p:nvGrpSpPr>
      <p:grpSpPr>
        <a:xfrm>
          <a:off x="0" y="0"/>
          <a:ext cx="0" cy="0"/>
          <a:chOff x="0" y="0"/>
          <a:chExt cx="0" cy="0"/>
        </a:xfrm>
      </p:grpSpPr>
      <p:pic>
        <p:nvPicPr>
          <p:cNvPr id="312" name="Google Shape;312;p18"/>
          <p:cNvPicPr preferRelativeResize="0"/>
          <p:nvPr/>
        </p:nvPicPr>
        <p:blipFill>
          <a:blip r:embed="rId3">
            <a:alphaModFix/>
          </a:blip>
          <a:stretch>
            <a:fillRect/>
          </a:stretch>
        </p:blipFill>
        <p:spPr>
          <a:xfrm>
            <a:off x="0" y="0"/>
            <a:ext cx="9144001" cy="5143497"/>
          </a:xfrm>
          <a:prstGeom prst="rect">
            <a:avLst/>
          </a:prstGeom>
          <a:noFill/>
          <a:ln>
            <a:noFill/>
          </a:ln>
        </p:spPr>
      </p:pic>
      <p:sp>
        <p:nvSpPr>
          <p:cNvPr id="313" name="Google Shape;313;p18"/>
          <p:cNvSpPr txBox="1"/>
          <p:nvPr>
            <p:ph type="title"/>
          </p:nvPr>
        </p:nvSpPr>
        <p:spPr>
          <a:xfrm>
            <a:off x="1056750" y="191550"/>
            <a:ext cx="7030500" cy="74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rPr>
              <a:t>More Recent Data</a:t>
            </a:r>
            <a:endParaRPr>
              <a:solidFill>
                <a:srgbClr val="FFFFFF"/>
              </a:solidFill>
            </a:endParaRPr>
          </a:p>
        </p:txBody>
      </p:sp>
      <p:sp>
        <p:nvSpPr>
          <p:cNvPr id="314" name="Google Shape;314;p18"/>
          <p:cNvSpPr txBox="1"/>
          <p:nvPr>
            <p:ph idx="1" type="body"/>
          </p:nvPr>
        </p:nvSpPr>
        <p:spPr>
          <a:xfrm>
            <a:off x="105550" y="1272175"/>
            <a:ext cx="4196400" cy="151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5400">
                <a:solidFill>
                  <a:srgbClr val="FFFFFF"/>
                </a:solidFill>
              </a:rPr>
              <a:t>2000</a:t>
            </a:r>
            <a:r>
              <a:rPr b="1" lang="en" sz="5400">
                <a:solidFill>
                  <a:srgbClr val="FFFFFF"/>
                </a:solidFill>
              </a:rPr>
              <a:t>- 2014</a:t>
            </a:r>
            <a:endParaRPr b="1" sz="5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056750" y="87925"/>
            <a:ext cx="7030500" cy="77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Airline Incidents 2000 - 2014</a:t>
            </a:r>
            <a:endParaRPr/>
          </a:p>
        </p:txBody>
      </p:sp>
      <p:pic>
        <p:nvPicPr>
          <p:cNvPr id="320" name="Google Shape;320;p19"/>
          <p:cNvPicPr preferRelativeResize="0"/>
          <p:nvPr/>
        </p:nvPicPr>
        <p:blipFill>
          <a:blip r:embed="rId3">
            <a:alphaModFix/>
          </a:blip>
          <a:stretch>
            <a:fillRect/>
          </a:stretch>
        </p:blipFill>
        <p:spPr>
          <a:xfrm>
            <a:off x="1636113" y="590250"/>
            <a:ext cx="5871774" cy="4486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056750" y="87925"/>
            <a:ext cx="7030500" cy="77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Airline Fatalities 2000 - 2014</a:t>
            </a:r>
            <a:endParaRPr/>
          </a:p>
        </p:txBody>
      </p:sp>
      <p:pic>
        <p:nvPicPr>
          <p:cNvPr id="326" name="Google Shape;326;p20"/>
          <p:cNvPicPr preferRelativeResize="0"/>
          <p:nvPr/>
        </p:nvPicPr>
        <p:blipFill>
          <a:blip r:embed="rId3">
            <a:alphaModFix/>
          </a:blip>
          <a:stretch>
            <a:fillRect/>
          </a:stretch>
        </p:blipFill>
        <p:spPr>
          <a:xfrm>
            <a:off x="152400" y="1017625"/>
            <a:ext cx="8839200" cy="34846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1"/>
          <p:cNvPicPr preferRelativeResize="0"/>
          <p:nvPr/>
        </p:nvPicPr>
        <p:blipFill>
          <a:blip r:embed="rId3">
            <a:alphaModFix/>
          </a:blip>
          <a:stretch>
            <a:fillRect/>
          </a:stretch>
        </p:blipFill>
        <p:spPr>
          <a:xfrm>
            <a:off x="0" y="0"/>
            <a:ext cx="9144001" cy="5143499"/>
          </a:xfrm>
          <a:prstGeom prst="rect">
            <a:avLst/>
          </a:prstGeom>
          <a:noFill/>
          <a:ln>
            <a:noFill/>
          </a:ln>
        </p:spPr>
      </p:pic>
      <p:sp>
        <p:nvSpPr>
          <p:cNvPr id="332" name="Google Shape;332;p21"/>
          <p:cNvSpPr txBox="1"/>
          <p:nvPr>
            <p:ph type="title"/>
          </p:nvPr>
        </p:nvSpPr>
        <p:spPr>
          <a:xfrm>
            <a:off x="1056750" y="87925"/>
            <a:ext cx="7030500" cy="77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Closing Remarks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