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anose="020B06040202020202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3c18ac9d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3c18ac9d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Attempting to compare the scatterplots of each gender’s math scores with their parent’s level of education doesn’t seem to provide anything substantial by itself.  Oddly enough, the thinnest line appears to be the student’s whose parents graduated with a master’s degree.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3c18ac9d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3c18ac9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check the covariance, we can convert the levels of education to numerical data and utilize the covariance function from thinkstats2.  According to the data returned, both are positively correlated but hold a weak relationship regarding their parent’s level of education since the numbers are small.  Regarding correlation, because the values are less than +- .29, they don’t appear to have a strong correlation either.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43c18ac9d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43c18ac9d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the previous findings, the hypothesis test on the difference of means returns a p-value of 0.0 for both the male and female data.  This indicates that the data holds a statistically significant relationship.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3f3c143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3f3c143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comparing math scores against reading and writing scores, the f-value is 0.  This means that these variables have no predictive capability or dependency on one another.  This confirms that the data themselves cannot be dependent on itself within the information.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43f3c1436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43f3c1436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what we have seen within the data, there have been connections between the p-values, but nothing else that indicates any of the variables used are proper predictors to answer our question.  In order to obtain a more valuable answer, we’ll need more data to unearth the possibility that this question holds water.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2d646a48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2d646a48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the slide shows, our statistical question we’ll be reviewing is whether men are better at test-taking than women.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5196aac8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5196aac8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be looking at the dataset called “StudentsPerformance.csv”.  More specifically, we’ll be taking a look at the variables for math, reading, and writing scores while comparing them against gender and their parent’s level of education.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5196aac8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5196aac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math, reading, and writing scores are fairly simple to understand.  Our final two variables chosen are gender (male or female) and each student’s parent’s respective level of education.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5196aac8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5196aac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histograms provided over math, reading, and writing, we can see that that there are some noticeable outliers on the far-left side of each graph.  However, the overall shape appears like a normal distribution, so the outliers can reflect for what the actual data would show.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3c18ac9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3c18ac9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histograms over gender and education levels, there appears to be no outliers.  So we can conclude that this data is ready to be further reviewed.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3c18ac9d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43c18ac9d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gender based math PMF, we can see that a larger percentage of females scored in the 60 - 80 percent range.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43c18ac9d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43c18ac9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data represented from the CDF, we can see a trendline where the scores for boys raised sharper than the trendline for the girls.  Specifically notable, when the tails are closer to 40 and 50 for the score, this is far more noticeable. However, because these are two separate graphs, it would make more sense to see them placed against one another to note any particular trends that stand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43c18ac9d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43c18ac9d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Interestingly enough, the data from the CDFs show that there is a minor gap between the two groups.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10328" y="13068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Exploratory Data Analysis </a:t>
            </a:r>
            <a:endParaRPr b="1"/>
          </a:p>
        </p:txBody>
      </p:sp>
      <p:sp>
        <p:nvSpPr>
          <p:cNvPr id="129" name="Google Shape;129;p13"/>
          <p:cNvSpPr txBox="1">
            <a:spLocks noGrp="1"/>
          </p:cNvSpPr>
          <p:nvPr>
            <p:ph type="subTitle" idx="1"/>
          </p:nvPr>
        </p:nvSpPr>
        <p:spPr>
          <a:xfrm>
            <a:off x="1858700" y="2644301"/>
            <a:ext cx="5361300" cy="94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Joshua Greenert</a:t>
            </a:r>
            <a:endParaRPr/>
          </a:p>
          <a:p>
            <a:pPr marL="0" lvl="0" indent="0" algn="ctr" rtl="0">
              <a:spcBef>
                <a:spcPts val="0"/>
              </a:spcBef>
              <a:spcAft>
                <a:spcPts val="0"/>
              </a:spcAft>
              <a:buNone/>
            </a:pPr>
            <a:r>
              <a:rPr lang="en"/>
              <a:t>Date: 8/9/2022</a:t>
            </a:r>
            <a:endParaRPr/>
          </a:p>
          <a:p>
            <a:pPr marL="0" lvl="0" indent="0" algn="ctr" rtl="0">
              <a:spcBef>
                <a:spcPts val="0"/>
              </a:spcBef>
              <a:spcAft>
                <a:spcPts val="0"/>
              </a:spcAft>
              <a:buNone/>
            </a:pPr>
            <a:r>
              <a:rPr lang="en"/>
              <a:t>Class: DSC530-T302</a:t>
            </a: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Scatterplots</a:t>
            </a:r>
            <a:endParaRPr b="1"/>
          </a:p>
        </p:txBody>
      </p:sp>
      <p:pic>
        <p:nvPicPr>
          <p:cNvPr id="191" name="Google Shape;191;p22"/>
          <p:cNvPicPr preferRelativeResize="0"/>
          <p:nvPr/>
        </p:nvPicPr>
        <p:blipFill>
          <a:blip r:embed="rId3">
            <a:alphaModFix/>
          </a:blip>
          <a:stretch>
            <a:fillRect/>
          </a:stretch>
        </p:blipFill>
        <p:spPr>
          <a:xfrm>
            <a:off x="282350" y="1582738"/>
            <a:ext cx="4289647" cy="3038500"/>
          </a:xfrm>
          <a:prstGeom prst="rect">
            <a:avLst/>
          </a:prstGeom>
          <a:noFill/>
          <a:ln>
            <a:noFill/>
          </a:ln>
        </p:spPr>
      </p:pic>
      <p:pic>
        <p:nvPicPr>
          <p:cNvPr id="192" name="Google Shape;192;p22"/>
          <p:cNvPicPr preferRelativeResize="0"/>
          <p:nvPr/>
        </p:nvPicPr>
        <p:blipFill>
          <a:blip r:embed="rId4">
            <a:alphaModFix/>
          </a:blip>
          <a:stretch>
            <a:fillRect/>
          </a:stretch>
        </p:blipFill>
        <p:spPr>
          <a:xfrm>
            <a:off x="4604650" y="1582750"/>
            <a:ext cx="4289650" cy="3040499"/>
          </a:xfrm>
          <a:prstGeom prst="rect">
            <a:avLst/>
          </a:prstGeom>
          <a:noFill/>
          <a:ln>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Covariance &amp; Correlation</a:t>
            </a:r>
            <a:endParaRPr b="1"/>
          </a:p>
        </p:txBody>
      </p:sp>
      <p:pic>
        <p:nvPicPr>
          <p:cNvPr id="198" name="Google Shape;198;p23"/>
          <p:cNvPicPr preferRelativeResize="0"/>
          <p:nvPr/>
        </p:nvPicPr>
        <p:blipFill>
          <a:blip r:embed="rId3">
            <a:alphaModFix/>
          </a:blip>
          <a:stretch>
            <a:fillRect/>
          </a:stretch>
        </p:blipFill>
        <p:spPr>
          <a:xfrm>
            <a:off x="2563013" y="1581475"/>
            <a:ext cx="4017950" cy="1483550"/>
          </a:xfrm>
          <a:prstGeom prst="rect">
            <a:avLst/>
          </a:prstGeom>
          <a:noFill/>
          <a:ln>
            <a:noFill/>
          </a:ln>
        </p:spPr>
      </p:pic>
      <p:pic>
        <p:nvPicPr>
          <p:cNvPr id="199" name="Google Shape;199;p23"/>
          <p:cNvPicPr preferRelativeResize="0"/>
          <p:nvPr/>
        </p:nvPicPr>
        <p:blipFill>
          <a:blip r:embed="rId4">
            <a:alphaModFix/>
          </a:blip>
          <a:stretch>
            <a:fillRect/>
          </a:stretch>
        </p:blipFill>
        <p:spPr>
          <a:xfrm>
            <a:off x="2414938" y="3106763"/>
            <a:ext cx="4314124" cy="1516537"/>
          </a:xfrm>
          <a:prstGeom prst="rect">
            <a:avLst/>
          </a:prstGeom>
          <a:noFill/>
          <a:ln>
            <a:noFill/>
          </a:ln>
        </p:spPr>
      </p:pic>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Hypothesis Testing</a:t>
            </a:r>
            <a:endParaRPr b="1"/>
          </a:p>
        </p:txBody>
      </p:sp>
      <p:pic>
        <p:nvPicPr>
          <p:cNvPr id="205" name="Google Shape;205;p24"/>
          <p:cNvPicPr preferRelativeResize="0"/>
          <p:nvPr/>
        </p:nvPicPr>
        <p:blipFill>
          <a:blip r:embed="rId3">
            <a:alphaModFix/>
          </a:blip>
          <a:stretch>
            <a:fillRect/>
          </a:stretch>
        </p:blipFill>
        <p:spPr>
          <a:xfrm>
            <a:off x="2951238" y="1664400"/>
            <a:ext cx="3241534" cy="3038500"/>
          </a:xfrm>
          <a:prstGeom prst="rect">
            <a:avLst/>
          </a:prstGeom>
          <a:noFill/>
          <a:ln>
            <a:noFill/>
          </a:ln>
        </p:spPr>
      </p:pic>
    </p:spTree>
  </p:cSld>
  <p:clrMapOvr>
    <a:masterClrMapping/>
  </p:clrMapOvr>
  <p:transition spd="slow">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OLS Regression</a:t>
            </a:r>
            <a:endParaRPr b="1"/>
          </a:p>
        </p:txBody>
      </p:sp>
      <p:pic>
        <p:nvPicPr>
          <p:cNvPr id="211" name="Google Shape;211;p25"/>
          <p:cNvPicPr preferRelativeResize="0"/>
          <p:nvPr/>
        </p:nvPicPr>
        <p:blipFill>
          <a:blip r:embed="rId3">
            <a:alphaModFix/>
          </a:blip>
          <a:stretch>
            <a:fillRect/>
          </a:stretch>
        </p:blipFill>
        <p:spPr>
          <a:xfrm>
            <a:off x="2166038" y="1552975"/>
            <a:ext cx="4811920" cy="3038499"/>
          </a:xfrm>
          <a:prstGeom prst="rect">
            <a:avLst/>
          </a:prstGeom>
          <a:noFill/>
          <a:ln>
            <a:noFill/>
          </a:ln>
        </p:spPr>
      </p:pic>
    </p:spTree>
  </p:cSld>
  <p:clrMapOvr>
    <a:masterClrMapping/>
  </p:clrMapOvr>
  <p:transition spd="slow">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Conclusion</a:t>
            </a:r>
            <a:endParaRPr b="1"/>
          </a:p>
        </p:txBody>
      </p:sp>
      <p:sp>
        <p:nvSpPr>
          <p:cNvPr id="217" name="Google Shape;217;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100" b="1"/>
              <a:t>More Data Needed!</a:t>
            </a:r>
            <a:endParaRPr sz="2100" b="1"/>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Statistical Question</a:t>
            </a:r>
            <a:endParaRPr b="1"/>
          </a:p>
        </p:txBody>
      </p:sp>
      <p:sp>
        <p:nvSpPr>
          <p:cNvPr id="135" name="Google Shape;135;p14"/>
          <p:cNvSpPr txBox="1">
            <a:spLocks noGrp="1"/>
          </p:cNvSpPr>
          <p:nvPr>
            <p:ph type="body" idx="1"/>
          </p:nvPr>
        </p:nvSpPr>
        <p:spPr>
          <a:xfrm>
            <a:off x="786900" y="1800200"/>
            <a:ext cx="7505700" cy="7101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 sz="2400" b="1"/>
              <a:t>Are men better at test-taking than women?</a:t>
            </a:r>
            <a:endParaRPr sz="2400" b="1"/>
          </a:p>
        </p:txBody>
      </p:sp>
      <p:pic>
        <p:nvPicPr>
          <p:cNvPr id="136" name="Google Shape;136;p14"/>
          <p:cNvPicPr preferRelativeResize="0"/>
          <p:nvPr/>
        </p:nvPicPr>
        <p:blipFill>
          <a:blip r:embed="rId3">
            <a:alphaModFix/>
          </a:blip>
          <a:stretch>
            <a:fillRect/>
          </a:stretch>
        </p:blipFill>
        <p:spPr>
          <a:xfrm>
            <a:off x="224975" y="2838450"/>
            <a:ext cx="2731507" cy="2048630"/>
          </a:xfrm>
          <a:prstGeom prst="rect">
            <a:avLst/>
          </a:prstGeom>
          <a:noFill/>
          <a:ln>
            <a:noFill/>
          </a:ln>
        </p:spPr>
      </p:pic>
      <p:pic>
        <p:nvPicPr>
          <p:cNvPr id="137" name="Google Shape;137;p14"/>
          <p:cNvPicPr preferRelativeResize="0"/>
          <p:nvPr/>
        </p:nvPicPr>
        <p:blipFill>
          <a:blip r:embed="rId4">
            <a:alphaModFix/>
          </a:blip>
          <a:stretch>
            <a:fillRect/>
          </a:stretch>
        </p:blipFill>
        <p:spPr>
          <a:xfrm>
            <a:off x="5825158" y="2838450"/>
            <a:ext cx="3078542" cy="2048625"/>
          </a:xfrm>
          <a:prstGeom prst="rect">
            <a:avLst/>
          </a:prstGeom>
          <a:noFill/>
          <a:ln>
            <a:noFill/>
          </a:ln>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Five Chosen Variables</a:t>
            </a:r>
            <a:endParaRPr b="1"/>
          </a:p>
        </p:txBody>
      </p:sp>
      <p:sp>
        <p:nvSpPr>
          <p:cNvPr id="143" name="Google Shape;143;p15"/>
          <p:cNvSpPr txBox="1">
            <a:spLocks noGrp="1"/>
          </p:cNvSpPr>
          <p:nvPr>
            <p:ph type="body" idx="1"/>
          </p:nvPr>
        </p:nvSpPr>
        <p:spPr>
          <a:xfrm>
            <a:off x="3049650" y="1832450"/>
            <a:ext cx="3044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AutoNum type="arabicPeriod"/>
            </a:pPr>
            <a:r>
              <a:rPr lang="en" sz="1700" b="1"/>
              <a:t>Math Score</a:t>
            </a:r>
            <a:endParaRPr sz="1700" b="1"/>
          </a:p>
          <a:p>
            <a:pPr marL="457200" lvl="0" indent="-336550" algn="l" rtl="0">
              <a:spcBef>
                <a:spcPts val="0"/>
              </a:spcBef>
              <a:spcAft>
                <a:spcPts val="0"/>
              </a:spcAft>
              <a:buSzPts val="1700"/>
              <a:buAutoNum type="arabicPeriod"/>
            </a:pPr>
            <a:r>
              <a:rPr lang="en" sz="1700" b="1"/>
              <a:t>Reading Score</a:t>
            </a:r>
            <a:endParaRPr sz="1700" b="1"/>
          </a:p>
          <a:p>
            <a:pPr marL="457200" lvl="0" indent="-336550" algn="l" rtl="0">
              <a:spcBef>
                <a:spcPts val="0"/>
              </a:spcBef>
              <a:spcAft>
                <a:spcPts val="0"/>
              </a:spcAft>
              <a:buSzPts val="1700"/>
              <a:buAutoNum type="arabicPeriod"/>
            </a:pPr>
            <a:r>
              <a:rPr lang="en" sz="1700" b="1"/>
              <a:t>Writing Score</a:t>
            </a:r>
            <a:endParaRPr sz="1700" b="1"/>
          </a:p>
          <a:p>
            <a:pPr marL="457200" lvl="0" indent="-336550" algn="l" rtl="0">
              <a:spcBef>
                <a:spcPts val="0"/>
              </a:spcBef>
              <a:spcAft>
                <a:spcPts val="0"/>
              </a:spcAft>
              <a:buSzPts val="1700"/>
              <a:buAutoNum type="arabicPeriod"/>
            </a:pPr>
            <a:r>
              <a:rPr lang="en" sz="1700" b="1"/>
              <a:t>Gender</a:t>
            </a:r>
            <a:endParaRPr sz="1700" b="1"/>
          </a:p>
          <a:p>
            <a:pPr marL="457200" lvl="0" indent="-336550" algn="l" rtl="0">
              <a:spcBef>
                <a:spcPts val="0"/>
              </a:spcBef>
              <a:spcAft>
                <a:spcPts val="0"/>
              </a:spcAft>
              <a:buSzPts val="1700"/>
              <a:buAutoNum type="arabicPeriod"/>
            </a:pPr>
            <a:r>
              <a:rPr lang="en" sz="1700" b="1"/>
              <a:t>Parental Level of Education</a:t>
            </a:r>
            <a:endParaRPr sz="1700" b="1"/>
          </a:p>
        </p:txBody>
      </p:sp>
      <p:pic>
        <p:nvPicPr>
          <p:cNvPr id="144" name="Google Shape;144;p15"/>
          <p:cNvPicPr preferRelativeResize="0"/>
          <p:nvPr/>
        </p:nvPicPr>
        <p:blipFill>
          <a:blip r:embed="rId3">
            <a:alphaModFix/>
          </a:blip>
          <a:stretch>
            <a:fillRect/>
          </a:stretch>
        </p:blipFill>
        <p:spPr>
          <a:xfrm>
            <a:off x="304800" y="2396000"/>
            <a:ext cx="2471101" cy="2471101"/>
          </a:xfrm>
          <a:prstGeom prst="rect">
            <a:avLst/>
          </a:prstGeom>
          <a:noFill/>
          <a:ln>
            <a:noFill/>
          </a:ln>
        </p:spPr>
      </p:pic>
      <p:pic>
        <p:nvPicPr>
          <p:cNvPr id="145" name="Google Shape;145;p15"/>
          <p:cNvPicPr preferRelativeResize="0"/>
          <p:nvPr/>
        </p:nvPicPr>
        <p:blipFill>
          <a:blip r:embed="rId4">
            <a:alphaModFix/>
          </a:blip>
          <a:stretch>
            <a:fillRect/>
          </a:stretch>
        </p:blipFill>
        <p:spPr>
          <a:xfrm>
            <a:off x="6415700" y="2396000"/>
            <a:ext cx="2471100" cy="2471100"/>
          </a:xfrm>
          <a:prstGeom prst="rect">
            <a:avLst/>
          </a:prstGeom>
          <a:noFill/>
          <a:ln>
            <a:noFill/>
          </a:ln>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Variable Descriptions</a:t>
            </a:r>
            <a:endParaRPr b="1"/>
          </a:p>
        </p:txBody>
      </p:sp>
      <p:sp>
        <p:nvSpPr>
          <p:cNvPr id="151" name="Google Shape;151;p16"/>
          <p:cNvSpPr txBox="1">
            <a:spLocks noGrp="1"/>
          </p:cNvSpPr>
          <p:nvPr>
            <p:ph type="body" idx="1"/>
          </p:nvPr>
        </p:nvSpPr>
        <p:spPr>
          <a:xfrm>
            <a:off x="1377450" y="1931500"/>
            <a:ext cx="6389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Math Score -</a:t>
            </a:r>
            <a:r>
              <a:rPr lang="en"/>
              <a:t> Integer representing the score a student received on the math exam</a:t>
            </a:r>
            <a:endParaRPr/>
          </a:p>
          <a:p>
            <a:pPr marL="0" lvl="0" indent="0" algn="l" rtl="0">
              <a:spcBef>
                <a:spcPts val="1200"/>
              </a:spcBef>
              <a:spcAft>
                <a:spcPts val="0"/>
              </a:spcAft>
              <a:buNone/>
            </a:pPr>
            <a:r>
              <a:rPr lang="en" b="1"/>
              <a:t>Reading Score - </a:t>
            </a:r>
            <a:r>
              <a:rPr lang="en"/>
              <a:t>Integer representing the score a student received on the reading exam</a:t>
            </a:r>
            <a:endParaRPr/>
          </a:p>
          <a:p>
            <a:pPr marL="0" lvl="0" indent="0" algn="l" rtl="0">
              <a:spcBef>
                <a:spcPts val="1200"/>
              </a:spcBef>
              <a:spcAft>
                <a:spcPts val="0"/>
              </a:spcAft>
              <a:buNone/>
            </a:pPr>
            <a:r>
              <a:rPr lang="en" b="1"/>
              <a:t>Writing Score -</a:t>
            </a:r>
            <a:r>
              <a:rPr lang="en"/>
              <a:t> Integer representing the score a student received on the writing exam</a:t>
            </a:r>
            <a:endParaRPr/>
          </a:p>
          <a:p>
            <a:pPr marL="0" lvl="0" indent="0" algn="l" rtl="0">
              <a:spcBef>
                <a:spcPts val="1200"/>
              </a:spcBef>
              <a:spcAft>
                <a:spcPts val="0"/>
              </a:spcAft>
              <a:buNone/>
            </a:pPr>
            <a:r>
              <a:rPr lang="en" b="1"/>
              <a:t>Gender - </a:t>
            </a:r>
            <a:r>
              <a:rPr lang="en"/>
              <a:t>The gender of the student (male or female)</a:t>
            </a:r>
            <a:endParaRPr/>
          </a:p>
          <a:p>
            <a:pPr marL="0" lvl="0" indent="0" algn="l" rtl="0">
              <a:spcBef>
                <a:spcPts val="1200"/>
              </a:spcBef>
              <a:spcAft>
                <a:spcPts val="1200"/>
              </a:spcAft>
              <a:buNone/>
            </a:pPr>
            <a:r>
              <a:rPr lang="en" b="1"/>
              <a:t>Parental Level of Education - </a:t>
            </a:r>
            <a:r>
              <a:rPr lang="en"/>
              <a:t>Highest level of education completed by the student’s parents</a:t>
            </a:r>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Histograms</a:t>
            </a:r>
            <a:endParaRPr b="1"/>
          </a:p>
        </p:txBody>
      </p:sp>
      <p:pic>
        <p:nvPicPr>
          <p:cNvPr id="157" name="Google Shape;157;p17"/>
          <p:cNvPicPr preferRelativeResize="0"/>
          <p:nvPr/>
        </p:nvPicPr>
        <p:blipFill>
          <a:blip r:embed="rId3">
            <a:alphaModFix/>
          </a:blip>
          <a:stretch>
            <a:fillRect/>
          </a:stretch>
        </p:blipFill>
        <p:spPr>
          <a:xfrm>
            <a:off x="281200" y="1750850"/>
            <a:ext cx="2741275" cy="1881625"/>
          </a:xfrm>
          <a:prstGeom prst="rect">
            <a:avLst/>
          </a:prstGeom>
          <a:noFill/>
          <a:ln>
            <a:noFill/>
          </a:ln>
        </p:spPr>
      </p:pic>
      <p:pic>
        <p:nvPicPr>
          <p:cNvPr id="158" name="Google Shape;158;p17"/>
          <p:cNvPicPr preferRelativeResize="0"/>
          <p:nvPr/>
        </p:nvPicPr>
        <p:blipFill>
          <a:blip r:embed="rId4">
            <a:alphaModFix/>
          </a:blip>
          <a:stretch>
            <a:fillRect/>
          </a:stretch>
        </p:blipFill>
        <p:spPr>
          <a:xfrm>
            <a:off x="3186650" y="1750850"/>
            <a:ext cx="2770699" cy="1881625"/>
          </a:xfrm>
          <a:prstGeom prst="rect">
            <a:avLst/>
          </a:prstGeom>
          <a:noFill/>
          <a:ln>
            <a:noFill/>
          </a:ln>
        </p:spPr>
      </p:pic>
      <p:pic>
        <p:nvPicPr>
          <p:cNvPr id="159" name="Google Shape;159;p17"/>
          <p:cNvPicPr preferRelativeResize="0"/>
          <p:nvPr/>
        </p:nvPicPr>
        <p:blipFill>
          <a:blip r:embed="rId5">
            <a:alphaModFix/>
          </a:blip>
          <a:stretch>
            <a:fillRect/>
          </a:stretch>
        </p:blipFill>
        <p:spPr>
          <a:xfrm>
            <a:off x="6077250" y="1750850"/>
            <a:ext cx="2640800" cy="1810825"/>
          </a:xfrm>
          <a:prstGeom prst="rect">
            <a:avLst/>
          </a:prstGeom>
          <a:noFill/>
          <a:ln>
            <a:noFill/>
          </a:ln>
        </p:spPr>
      </p:pic>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Histograms Continued</a:t>
            </a:r>
            <a:endParaRPr b="1"/>
          </a:p>
        </p:txBody>
      </p:sp>
      <p:pic>
        <p:nvPicPr>
          <p:cNvPr id="165" name="Google Shape;165;p18"/>
          <p:cNvPicPr preferRelativeResize="0"/>
          <p:nvPr/>
        </p:nvPicPr>
        <p:blipFill>
          <a:blip r:embed="rId3">
            <a:alphaModFix/>
          </a:blip>
          <a:stretch>
            <a:fillRect/>
          </a:stretch>
        </p:blipFill>
        <p:spPr>
          <a:xfrm>
            <a:off x="574250" y="1637075"/>
            <a:ext cx="3555350" cy="2367725"/>
          </a:xfrm>
          <a:prstGeom prst="rect">
            <a:avLst/>
          </a:prstGeom>
          <a:noFill/>
          <a:ln>
            <a:noFill/>
          </a:ln>
        </p:spPr>
      </p:pic>
      <p:pic>
        <p:nvPicPr>
          <p:cNvPr id="166" name="Google Shape;166;p18"/>
          <p:cNvPicPr preferRelativeResize="0"/>
          <p:nvPr/>
        </p:nvPicPr>
        <p:blipFill>
          <a:blip r:embed="rId4">
            <a:alphaModFix/>
          </a:blip>
          <a:stretch>
            <a:fillRect/>
          </a:stretch>
        </p:blipFill>
        <p:spPr>
          <a:xfrm>
            <a:off x="4400450" y="1637075"/>
            <a:ext cx="3873550" cy="2452200"/>
          </a:xfrm>
          <a:prstGeom prst="rect">
            <a:avLst/>
          </a:prstGeom>
          <a:noFill/>
          <a:ln>
            <a:noFill/>
          </a:ln>
        </p:spPr>
      </p:pic>
    </p:spTree>
  </p:cSld>
  <p:clrMapOvr>
    <a:masterClrMapping/>
  </p:clrMapOvr>
  <p:transition spd="slow">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Gender-based Math PMF</a:t>
            </a:r>
            <a:endParaRPr b="1"/>
          </a:p>
        </p:txBody>
      </p:sp>
      <p:pic>
        <p:nvPicPr>
          <p:cNvPr id="172" name="Google Shape;172;p19"/>
          <p:cNvPicPr preferRelativeResize="0"/>
          <p:nvPr/>
        </p:nvPicPr>
        <p:blipFill>
          <a:blip r:embed="rId3">
            <a:alphaModFix/>
          </a:blip>
          <a:stretch>
            <a:fillRect/>
          </a:stretch>
        </p:blipFill>
        <p:spPr>
          <a:xfrm>
            <a:off x="1567950" y="1619575"/>
            <a:ext cx="6008100" cy="3038500"/>
          </a:xfrm>
          <a:prstGeom prst="rect">
            <a:avLst/>
          </a:prstGeom>
          <a:noFill/>
          <a:ln>
            <a:noFill/>
          </a:ln>
        </p:spPr>
      </p:pic>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CDF Female Vs. Male</a:t>
            </a:r>
            <a:endParaRPr b="1"/>
          </a:p>
        </p:txBody>
      </p:sp>
      <p:pic>
        <p:nvPicPr>
          <p:cNvPr id="178" name="Google Shape;178;p20"/>
          <p:cNvPicPr preferRelativeResize="0"/>
          <p:nvPr/>
        </p:nvPicPr>
        <p:blipFill>
          <a:blip r:embed="rId3">
            <a:alphaModFix/>
          </a:blip>
          <a:stretch>
            <a:fillRect/>
          </a:stretch>
        </p:blipFill>
        <p:spPr>
          <a:xfrm>
            <a:off x="522425" y="1530775"/>
            <a:ext cx="4101975" cy="3038500"/>
          </a:xfrm>
          <a:prstGeom prst="rect">
            <a:avLst/>
          </a:prstGeom>
          <a:noFill/>
          <a:ln>
            <a:noFill/>
          </a:ln>
        </p:spPr>
      </p:pic>
      <p:pic>
        <p:nvPicPr>
          <p:cNvPr id="179" name="Google Shape;179;p20"/>
          <p:cNvPicPr preferRelativeResize="0"/>
          <p:nvPr/>
        </p:nvPicPr>
        <p:blipFill>
          <a:blip r:embed="rId4">
            <a:alphaModFix/>
          </a:blip>
          <a:stretch>
            <a:fillRect/>
          </a:stretch>
        </p:blipFill>
        <p:spPr>
          <a:xfrm>
            <a:off x="4572000" y="1530775"/>
            <a:ext cx="4101975" cy="3069536"/>
          </a:xfrm>
          <a:prstGeom prst="rect">
            <a:avLst/>
          </a:prstGeom>
          <a:noFill/>
          <a:ln>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Plot Analysis (CDF)</a:t>
            </a:r>
            <a:endParaRPr b="1"/>
          </a:p>
        </p:txBody>
      </p:sp>
      <p:pic>
        <p:nvPicPr>
          <p:cNvPr id="185" name="Google Shape;185;p21"/>
          <p:cNvPicPr preferRelativeResize="0"/>
          <p:nvPr/>
        </p:nvPicPr>
        <p:blipFill>
          <a:blip r:embed="rId3">
            <a:alphaModFix/>
          </a:blip>
          <a:stretch>
            <a:fillRect/>
          </a:stretch>
        </p:blipFill>
        <p:spPr>
          <a:xfrm>
            <a:off x="2529113" y="1612150"/>
            <a:ext cx="4085783" cy="3038500"/>
          </a:xfrm>
          <a:prstGeom prst="rect">
            <a:avLst/>
          </a:prstGeom>
          <a:noFill/>
          <a:ln>
            <a:noFill/>
          </a:ln>
        </p:spPr>
      </p:pic>
    </p:spTree>
  </p:cSld>
  <p:clrMapOvr>
    <a:masterClrMapping/>
  </p:clrMapOvr>
  <p:transition spd="slow">
    <p:wipe dir="r"/>
  </p:transition>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(16:9)</PresentationFormat>
  <Paragraphs>42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Nunito</vt:lpstr>
      <vt:lpstr>Arial</vt:lpstr>
      <vt:lpstr>Shift</vt:lpstr>
      <vt:lpstr>Exploratory Data Analysis </vt:lpstr>
      <vt:lpstr>Statistical Question</vt:lpstr>
      <vt:lpstr>Five Chosen Variables</vt:lpstr>
      <vt:lpstr>Variable Descriptions</vt:lpstr>
      <vt:lpstr>Histograms</vt:lpstr>
      <vt:lpstr>Histograms Continued</vt:lpstr>
      <vt:lpstr>Gender-based Math PMF</vt:lpstr>
      <vt:lpstr>CDF Female Vs. Male</vt:lpstr>
      <vt:lpstr>Plot Analysis (CDF)</vt:lpstr>
      <vt:lpstr>Scatterplots</vt:lpstr>
      <vt:lpstr>Covariance &amp; Correlation</vt:lpstr>
      <vt:lpstr>Hypothesis Testing</vt:lpstr>
      <vt:lpstr>OLS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dc:title>
  <cp:lastModifiedBy>Josh</cp:lastModifiedBy>
  <cp:revision>1</cp:revision>
  <dcterms:modified xsi:type="dcterms:W3CDTF">2022-08-11T23:47:49Z</dcterms:modified>
</cp:coreProperties>
</file>