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Maven Pro" panose="020B0604020202020204" charset="0"/>
      <p:regular r:id="rId15"/>
      <p:bold r:id="rId16"/>
    </p:embeddedFont>
    <p:embeddedFont>
      <p:font typeface="Nunito"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Welcome to our presentation over Airline Safety regarding Important Airlines United LLC.  Our presentation today will hopefully provide some insight into the improvements and adjustments that have taken place over the last 30 years for air travel in comparison to other industries.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dae262d1a3_0_2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dae262d1a3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the moment we some real spooky data.  From the U.S.  Bureau of Transportation, we see car fatalities (from the US only) that account for no less than 32,000 deaths per year over the past 30 years.  Also unlike the airline data shown previously, we see no significant drop in the data.  If we’re to focus on safety and the lives of others, we should sincerely take a look at the vehicle industry to understand how to better adjust in the same fashion that the airlines have taken.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dae262d1a3_0_3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dae262d1a3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dae262d1a3_0_3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dae262d1a3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dae262d1a3_0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dae262d1a3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main question that we’re all gathered together for today.  Is Airline travel Safe?  It goes without saying that any activity contains its own respective amount of risk.  Nevertheless, today we’ll be comparing the risk associated with driving a car — a fairly common thing that people do — with taking a flight to see the difference in the data.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dae262d1a3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dae262d1a3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begin by looking at incidents that took place from 1985 to 1999. I’d like to start off by pointing out that all of our graph axises will be set with black background with white text to better see the values and names of the airlines.  From this chart, we can see that some airlines had more incidents than other in the 15 years shown.  Moreover, we can also see that those number of incidents are less than 27 per airline, not 27 million, not 27 thousand; just 27.</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dae262d1a3_0_3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dae262d1a3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if we look at data regarding incidents with the 15 years past 1999, we see a better picture.  We see substantially reduced amounts of airlines listed (since ones with 0 aren’t shown) with the majority of airlines having less than 6 incidents per 15 years.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dae262d1a3_0_2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dae262d1a3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we enter the scary data, I want you to keep in mind that this data covers the span of a fifteen year time period.  Obviously, safety was a much more concerning subject in our past.  From only the top two airlines listed, we can see a total of approximately 1000 fatalities.  Collectively amongst all airlines, there were a staggering 6000 approximate fatalities.  What even more spooky is that the majority of these airlines contained approximately 180 or more fatalities.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dae262d1a3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dae262d1a3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Similar to how the incidents dropped significantly, we see the same drop here with fatalities (especially if we exclude the malaysian airlines).  The majority, of the airlines listed since airlines with less than 0 don’t show, of these airlines have a fatality rate of less than one hundred fatalities for the entire span of 15 years.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dae262d1a3_0_3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dae262d1a3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Since we’ve seen some information over airline travel, let’s take a look at car data and see how it compares.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dae262d1a3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dae262d1a3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we compare car crashes, we see a different story.  We see something that should gain more attention than airline safety, first and foremost.  You’ll notice that these numbers are all in the millions.from the years of 1990 to 2019.  However, unlike the airline data, we see no sign of improvement from 1990 to 2019.  In fact, it appears to have gotten worse every year past 2011.</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dae262d1a3_0_3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dae262d1a3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see a similar viewpoint when reviewing car injuries.  Once again, please note that these values are listed in millions with no year being less than 2 million.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bts.gov/content/motor-vehicle-safety-data"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25"/>
            <a:ext cx="58071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Executive Summary: Airline Safety</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DSC640-T301 Data Presentation and Visualization</a:t>
            </a:r>
            <a:endParaRPr/>
          </a:p>
          <a:p>
            <a:pPr marL="0" lvl="0" indent="0" algn="l" rtl="0">
              <a:spcBef>
                <a:spcPts val="0"/>
              </a:spcBef>
              <a:spcAft>
                <a:spcPts val="0"/>
              </a:spcAft>
              <a:buNone/>
            </a:pPr>
            <a:r>
              <a:rPr lang="en"/>
              <a:t>Joshua Greenert</a:t>
            </a:r>
            <a:endParaRPr/>
          </a:p>
          <a:p>
            <a:pPr marL="0" lvl="0" indent="0" algn="l" rtl="0">
              <a:spcBef>
                <a:spcPts val="0"/>
              </a:spcBef>
              <a:spcAft>
                <a:spcPts val="0"/>
              </a:spcAft>
              <a:buNone/>
            </a:pPr>
            <a:r>
              <a:rPr lang="en"/>
              <a:t>1/20/2023</a:t>
            </a: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2"/>
          <p:cNvSpPr txBox="1">
            <a:spLocks noGrp="1"/>
          </p:cNvSpPr>
          <p:nvPr>
            <p:ph type="title"/>
          </p:nvPr>
        </p:nvSpPr>
        <p:spPr>
          <a:xfrm>
            <a:off x="1303800" y="50925"/>
            <a:ext cx="7030500" cy="519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Car Fatalities 1990 - 2020</a:t>
            </a:r>
            <a:endParaRPr/>
          </a:p>
        </p:txBody>
      </p:sp>
      <p:pic>
        <p:nvPicPr>
          <p:cNvPr id="332" name="Google Shape;332;p22"/>
          <p:cNvPicPr preferRelativeResize="0"/>
          <p:nvPr/>
        </p:nvPicPr>
        <p:blipFill>
          <a:blip r:embed="rId3">
            <a:alphaModFix/>
          </a:blip>
          <a:stretch>
            <a:fillRect/>
          </a:stretch>
        </p:blipFill>
        <p:spPr>
          <a:xfrm>
            <a:off x="140050" y="506950"/>
            <a:ext cx="8933223" cy="4563700"/>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336"/>
        <p:cNvGrpSpPr/>
        <p:nvPr/>
      </p:nvGrpSpPr>
      <p:grpSpPr>
        <a:xfrm>
          <a:off x="0" y="0"/>
          <a:ext cx="0" cy="0"/>
          <a:chOff x="0" y="0"/>
          <a:chExt cx="0" cy="0"/>
        </a:xfrm>
      </p:grpSpPr>
      <p:sp>
        <p:nvSpPr>
          <p:cNvPr id="337" name="Google Shape;337;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Questions</a:t>
            </a:r>
            <a:endParaRPr/>
          </a:p>
        </p:txBody>
      </p:sp>
      <p:pic>
        <p:nvPicPr>
          <p:cNvPr id="338" name="Google Shape;338;p23"/>
          <p:cNvPicPr preferRelativeResize="0"/>
          <p:nvPr/>
        </p:nvPicPr>
        <p:blipFill>
          <a:blip r:embed="rId3">
            <a:alphaModFix/>
          </a:blip>
          <a:stretch>
            <a:fillRect/>
          </a:stretch>
        </p:blipFill>
        <p:spPr>
          <a:xfrm>
            <a:off x="2658500" y="1513450"/>
            <a:ext cx="4321101" cy="324082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8"/>
                                        </p:tgtEl>
                                        <p:attrNameLst>
                                          <p:attrName>style.visibility</p:attrName>
                                        </p:attrNameLst>
                                      </p:cBhvr>
                                      <p:to>
                                        <p:strVal val="visible"/>
                                      </p:to>
                                    </p:set>
                                    <p:animEffect transition="in" filter="fade">
                                      <p:cBhvr>
                                        <p:cTn id="7" dur="1000"/>
                                        <p:tgtEl>
                                          <p:spTgt spid="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External References</a:t>
            </a:r>
            <a:endParaRPr/>
          </a:p>
        </p:txBody>
      </p:sp>
      <p:sp>
        <p:nvSpPr>
          <p:cNvPr id="344" name="Google Shape;344;p2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Motor Vehicle Safety Data | Bureau of Transportation Statistics. (n.d.). Www.bts.gov. </a:t>
            </a:r>
            <a:r>
              <a:rPr lang="en" u="sng">
                <a:solidFill>
                  <a:schemeClr val="hlink"/>
                </a:solidFill>
                <a:hlinkClick r:id="rId3"/>
              </a:rPr>
              <a:t>https://www.bts.gov/content/motor-vehicle-safety-data</a:t>
            </a:r>
            <a:endParaRPr/>
          </a:p>
          <a:p>
            <a:pPr marL="0" lvl="0" indent="0" algn="l" rtl="0">
              <a:spcBef>
                <a:spcPts val="1200"/>
              </a:spcBef>
              <a:spcAft>
                <a:spcPts val="120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pic>
        <p:nvPicPr>
          <p:cNvPr id="283" name="Google Shape;283;p14"/>
          <p:cNvPicPr preferRelativeResize="0"/>
          <p:nvPr/>
        </p:nvPicPr>
        <p:blipFill>
          <a:blip r:embed="rId3">
            <a:alphaModFix/>
          </a:blip>
          <a:stretch>
            <a:fillRect/>
          </a:stretch>
        </p:blipFill>
        <p:spPr>
          <a:xfrm>
            <a:off x="0" y="0"/>
            <a:ext cx="9141751" cy="5143500"/>
          </a:xfrm>
          <a:prstGeom prst="rect">
            <a:avLst/>
          </a:prstGeom>
          <a:noFill/>
          <a:ln>
            <a:noFill/>
          </a:ln>
        </p:spPr>
      </p:pic>
      <p:sp>
        <p:nvSpPr>
          <p:cNvPr id="284" name="Google Shape;284;p14"/>
          <p:cNvSpPr txBox="1">
            <a:spLocks noGrp="1"/>
          </p:cNvSpPr>
          <p:nvPr>
            <p:ph type="title"/>
          </p:nvPr>
        </p:nvSpPr>
        <p:spPr>
          <a:xfrm>
            <a:off x="1055625" y="235950"/>
            <a:ext cx="7030500" cy="674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Is Airline Travel Safe?</a:t>
            </a:r>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056750" y="102750"/>
            <a:ext cx="70305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Airline Incidents 1985 - 1999</a:t>
            </a:r>
            <a:endParaRPr/>
          </a:p>
        </p:txBody>
      </p:sp>
      <p:pic>
        <p:nvPicPr>
          <p:cNvPr id="290" name="Google Shape;290;p15"/>
          <p:cNvPicPr preferRelativeResize="0"/>
          <p:nvPr/>
        </p:nvPicPr>
        <p:blipFill>
          <a:blip r:embed="rId3">
            <a:alphaModFix/>
          </a:blip>
          <a:stretch>
            <a:fillRect/>
          </a:stretch>
        </p:blipFill>
        <p:spPr>
          <a:xfrm>
            <a:off x="1395588" y="611325"/>
            <a:ext cx="6352824" cy="4481550"/>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056750" y="102750"/>
            <a:ext cx="70305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Airline Incidents 2000 - 2014</a:t>
            </a:r>
            <a:endParaRPr/>
          </a:p>
        </p:txBody>
      </p:sp>
      <p:pic>
        <p:nvPicPr>
          <p:cNvPr id="296" name="Google Shape;296;p16"/>
          <p:cNvPicPr preferRelativeResize="0"/>
          <p:nvPr/>
        </p:nvPicPr>
        <p:blipFill>
          <a:blip r:embed="rId3">
            <a:alphaModFix/>
          </a:blip>
          <a:stretch>
            <a:fillRect/>
          </a:stretch>
        </p:blipFill>
        <p:spPr>
          <a:xfrm>
            <a:off x="1721213" y="603925"/>
            <a:ext cx="5701574" cy="4539576"/>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056750" y="73125"/>
            <a:ext cx="7030500" cy="504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Airline Fatalities 1985 - 1999</a:t>
            </a:r>
            <a:endParaRPr/>
          </a:p>
        </p:txBody>
      </p:sp>
      <p:pic>
        <p:nvPicPr>
          <p:cNvPr id="302" name="Google Shape;302;p17"/>
          <p:cNvPicPr preferRelativeResize="0"/>
          <p:nvPr/>
        </p:nvPicPr>
        <p:blipFill>
          <a:blip r:embed="rId3">
            <a:alphaModFix/>
          </a:blip>
          <a:stretch>
            <a:fillRect/>
          </a:stretch>
        </p:blipFill>
        <p:spPr>
          <a:xfrm>
            <a:off x="190750" y="618500"/>
            <a:ext cx="8762497" cy="4261574"/>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056750" y="132325"/>
            <a:ext cx="7030500" cy="652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Airline Fatalities 2000 - 2014</a:t>
            </a:r>
            <a:endParaRPr/>
          </a:p>
          <a:p>
            <a:pPr marL="0" lvl="0" indent="0" algn="l" rtl="0">
              <a:spcBef>
                <a:spcPts val="0"/>
              </a:spcBef>
              <a:spcAft>
                <a:spcPts val="0"/>
              </a:spcAft>
              <a:buNone/>
            </a:pPr>
            <a:endParaRPr/>
          </a:p>
        </p:txBody>
      </p:sp>
      <p:pic>
        <p:nvPicPr>
          <p:cNvPr id="308" name="Google Shape;308;p18"/>
          <p:cNvPicPr preferRelativeResize="0"/>
          <p:nvPr/>
        </p:nvPicPr>
        <p:blipFill>
          <a:blip r:embed="rId3">
            <a:alphaModFix/>
          </a:blip>
          <a:stretch>
            <a:fillRect/>
          </a:stretch>
        </p:blipFill>
        <p:spPr>
          <a:xfrm>
            <a:off x="152400" y="784525"/>
            <a:ext cx="8839202" cy="3271403"/>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19"/>
          <p:cNvPicPr preferRelativeResize="0"/>
          <p:nvPr/>
        </p:nvPicPr>
        <p:blipFill>
          <a:blip r:embed="rId3">
            <a:alphaModFix/>
          </a:blip>
          <a:stretch>
            <a:fillRect/>
          </a:stretch>
        </p:blipFill>
        <p:spPr>
          <a:xfrm>
            <a:off x="0" y="0"/>
            <a:ext cx="9144007" cy="5143502"/>
          </a:xfrm>
          <a:prstGeom prst="rect">
            <a:avLst/>
          </a:prstGeom>
          <a:noFill/>
          <a:ln>
            <a:noFill/>
          </a:ln>
        </p:spPr>
      </p:pic>
      <p:sp>
        <p:nvSpPr>
          <p:cNvPr id="314" name="Google Shape;314;p19"/>
          <p:cNvSpPr txBox="1">
            <a:spLocks noGrp="1"/>
          </p:cNvSpPr>
          <p:nvPr>
            <p:ph type="title"/>
          </p:nvPr>
        </p:nvSpPr>
        <p:spPr>
          <a:xfrm>
            <a:off x="1056750" y="221150"/>
            <a:ext cx="7030500" cy="563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Is Car Travel Safer?</a:t>
            </a:r>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title"/>
          </p:nvPr>
        </p:nvSpPr>
        <p:spPr>
          <a:xfrm>
            <a:off x="1303800" y="80525"/>
            <a:ext cx="70305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Car Crashes 1990 - 2019</a:t>
            </a:r>
            <a:endParaRPr/>
          </a:p>
        </p:txBody>
      </p:sp>
      <p:pic>
        <p:nvPicPr>
          <p:cNvPr id="320" name="Google Shape;320;p20"/>
          <p:cNvPicPr preferRelativeResize="0"/>
          <p:nvPr/>
        </p:nvPicPr>
        <p:blipFill>
          <a:blip r:embed="rId3">
            <a:alphaModFix/>
          </a:blip>
          <a:stretch>
            <a:fillRect/>
          </a:stretch>
        </p:blipFill>
        <p:spPr>
          <a:xfrm>
            <a:off x="862738" y="500275"/>
            <a:ext cx="7418526" cy="4556575"/>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1"/>
          <p:cNvSpPr txBox="1">
            <a:spLocks noGrp="1"/>
          </p:cNvSpPr>
          <p:nvPr>
            <p:ph type="title"/>
          </p:nvPr>
        </p:nvSpPr>
        <p:spPr>
          <a:xfrm>
            <a:off x="1303800" y="80525"/>
            <a:ext cx="70305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Car Injuries 1990 - 2019</a:t>
            </a:r>
            <a:endParaRPr/>
          </a:p>
        </p:txBody>
      </p:sp>
      <p:pic>
        <p:nvPicPr>
          <p:cNvPr id="326" name="Google Shape;326;p21"/>
          <p:cNvPicPr preferRelativeResize="0"/>
          <p:nvPr/>
        </p:nvPicPr>
        <p:blipFill>
          <a:blip r:embed="rId3">
            <a:alphaModFix/>
          </a:blip>
          <a:stretch>
            <a:fillRect/>
          </a:stretch>
        </p:blipFill>
        <p:spPr>
          <a:xfrm>
            <a:off x="921363" y="544675"/>
            <a:ext cx="7301276" cy="4561826"/>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735</Words>
  <Application>Microsoft Office PowerPoint</Application>
  <PresentationFormat>On-screen Show (16:9)</PresentationFormat>
  <Paragraphs>26</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Nunito</vt:lpstr>
      <vt:lpstr>Maven Pro</vt:lpstr>
      <vt:lpstr>Arial</vt:lpstr>
      <vt:lpstr>Momentum</vt:lpstr>
      <vt:lpstr>Executive Summary: Airline Safety</vt:lpstr>
      <vt:lpstr>Is Airline Travel Safe?</vt:lpstr>
      <vt:lpstr>Airline Incidents 1985 - 1999</vt:lpstr>
      <vt:lpstr>Airline Incidents 2000 - 2014</vt:lpstr>
      <vt:lpstr>Airline Fatalities 1985 - 1999</vt:lpstr>
      <vt:lpstr>Airline Fatalities 2000 - 2014 </vt:lpstr>
      <vt:lpstr>Is Car Travel Safer?</vt:lpstr>
      <vt:lpstr>Car Crashes 1990 - 2019</vt:lpstr>
      <vt:lpstr>Car Injuries 1990 - 2019</vt:lpstr>
      <vt:lpstr>Car Fatalities 1990 - 2020</vt:lpstr>
      <vt:lpstr>Questions</vt:lpstr>
      <vt:lpstr>External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Airline Safety</dc:title>
  <cp:lastModifiedBy>Josh</cp:lastModifiedBy>
  <cp:revision>1</cp:revision>
  <dcterms:modified xsi:type="dcterms:W3CDTF">2023-01-22T01:34:11Z</dcterms:modified>
</cp:coreProperties>
</file>