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nir Next For Intuit"/>
      <p:regular r:id="rId25"/>
      <p:bold r:id="rId26"/>
      <p:italic r:id="rId27"/>
      <p:boldItalic r:id="rId28"/>
    </p:embeddedFont>
    <p:embeddedFont>
      <p:font typeface="AvenirNext forINTUIT W05 Demi"/>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nirNextForIntuit-bold.fntdata"/><Relationship Id="rId25" Type="http://schemas.openxmlformats.org/officeDocument/2006/relationships/font" Target="fonts/AvenirNextForIntuit-regular.fntdata"/><Relationship Id="rId28" Type="http://schemas.openxmlformats.org/officeDocument/2006/relationships/font" Target="fonts/AvenirNextForIntuit-boldItalic.fntdata"/><Relationship Id="rId27" Type="http://schemas.openxmlformats.org/officeDocument/2006/relationships/font" Target="fonts/AvenirNextForIntui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nirNextforINTUITW05Demi-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nirNextforINTUITW05Demi-italic.fntdata"/><Relationship Id="rId30" Type="http://schemas.openxmlformats.org/officeDocument/2006/relationships/font" Target="fonts/AvenirNextforINTUITW05Demi-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venirNextforINTUITW05Demi-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1393ac9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1393ac9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38f7b6d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38f7b6d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image shows an ordered list (no styling applied). Refer to “Semantic OL.mov” in the “Experiment Videos” for the demonstration.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38f7b6d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38f7b6d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image shows the styled list. Refer to “Styled DL.mov” and “Styled OL.mov” in the “Experiment Videos” for the demonstrations.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38f7b6d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38f7b6d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image shows a structured table (no styling applied). Refer to “Semantic Table.mov” in the “Experiment Videos” for the demonstration.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38f7b6d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38f7b6d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image shows a styled table. Refer to “Styled Table.mov” in the “Experiment Videos” for the demonstration.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38f7b6d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38f7b6d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illustrating a feature that meets all of the requirements of the design specification but was not built to meet the HTML specifications. This solution is not accessible to screen readers.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38f7b6df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38f7b6df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Supporting the point that all 3 of our examples are built to meet the HTML specifications and </a:t>
            </a:r>
            <a:r>
              <a:rPr lang="en"/>
              <a:t>meet</a:t>
            </a:r>
            <a:r>
              <a:rPr lang="en"/>
              <a:t> accessibility requirements, but the UX of each is drastically different. Understanding the differences between each experience helps inform the architectural guidance.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38f7b6df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38f7b6df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Supporting the point that all 3 of our examples are built to meet the HTML specifications and meet accessibility requirements, but the UX of each is drastically different. Understanding the differences between each experience helps inform the architectural guidance.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38f7b6df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38f7b6df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organization has a gap that exists between UX and Dev. UX creates designs and then hands them off to Dev. Dev is very talented at replicating those designs into code, but this doesn’t </a:t>
            </a:r>
            <a:r>
              <a:rPr lang="en"/>
              <a:t>guarantee</a:t>
            </a:r>
            <a:r>
              <a:rPr lang="en"/>
              <a:t> that the code meets specifications and user experience requirements.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38f7b6df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38f7b6df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38f7b6df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38f7b6df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spend more time sitting in between UX and Dev, asking questions that align with user expectations and technical specifications. This way we can answer technical feasibility questions early and architect experiences that meet both sides of the requirements.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990154f4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990154f4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990154f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990154f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990154f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990154f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image on the left is the legacy feature that we will be rebuilding using a modern JavaScript framework and UI styles.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image on the right is the updated feature as designed using our modern UI component library.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38f7b6d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38f7b6d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image illustrates the original feature and some interactive styles. This “list” is built using many divs and spans for layout and clickable text elements.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38f7b6d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38f7b6d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a:t>
            </a:r>
            <a:r>
              <a:rPr lang="en">
                <a:solidFill>
                  <a:schemeClr val="dk1"/>
                </a:solidFill>
              </a:rPr>
              <a:t> image on the right shows the original feature with many of they styles removed. This is to illustrate the structure of the HTML as it is written in the DOM and read aloud by a screen reader.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38f7b6df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38f7b6df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customer interview video where the customer describes how confusing the list is to navigate with a screen reader. The legacy list does not provide any structure and the text is </a:t>
            </a:r>
            <a:r>
              <a:rPr lang="en"/>
              <a:t>completely</a:t>
            </a:r>
            <a:r>
              <a:rPr lang="en"/>
              <a:t> out of order and </a:t>
            </a:r>
            <a:r>
              <a:rPr lang="en"/>
              <a:t>without</a:t>
            </a:r>
            <a:r>
              <a:rPr lang="en"/>
              <a:t> context. The customer believes this should be built as a table while our accessibility leader believes it </a:t>
            </a:r>
            <a:r>
              <a:rPr lang="en"/>
              <a:t>should</a:t>
            </a:r>
            <a:r>
              <a:rPr lang="en"/>
              <a:t> be built as an unordered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Video cannot be shared publicly due to IP.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38f7b6d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38f7b6d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image shows an ordered list (no styling applied) using a definition list to define terms and values. Refer to “Semantic DL.mov” in the “Experiment Videos” for the demonstration.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95793" y="3760508"/>
            <a:ext cx="5313900" cy="882000"/>
          </a:xfrm>
          <a:prstGeom prst="rect">
            <a:avLst/>
          </a:prstGeom>
          <a:noFill/>
          <a:ln>
            <a:noFill/>
          </a:ln>
        </p:spPr>
        <p:txBody>
          <a:bodyPr anchorCtr="0" anchor="t" bIns="34275" lIns="68550" spcFirstLastPara="1" rIns="68550" wrap="square" tIns="34275">
            <a:normAutofit/>
          </a:bodyPr>
          <a:lstStyle>
            <a:lvl1pPr indent="-228600" lvl="0" marL="457200" marR="0" rtl="0" algn="l">
              <a:lnSpc>
                <a:spcPct val="95000"/>
              </a:lnSpc>
              <a:spcBef>
                <a:spcPts val="1300"/>
              </a:spcBef>
              <a:spcAft>
                <a:spcPts val="0"/>
              </a:spcAft>
              <a:buClr>
                <a:schemeClr val="dk1"/>
              </a:buClr>
              <a:buSzPts val="1700"/>
              <a:buFont typeface="Avenir Next For Intuit"/>
              <a:buNone/>
              <a:defRPr b="0" i="0" sz="1700" u="none" cap="none" strike="noStrike">
                <a:solidFill>
                  <a:schemeClr val="dk1"/>
                </a:solidFill>
                <a:latin typeface="Avenir Next For Intuit"/>
                <a:ea typeface="Avenir Next For Intuit"/>
                <a:cs typeface="Avenir Next For Intuit"/>
                <a:sym typeface="Avenir Next For Intuit"/>
              </a:defRPr>
            </a:lvl1pPr>
            <a:lvl2pPr indent="-228600" lvl="1" marL="914400" marR="0" rtl="0" algn="l">
              <a:lnSpc>
                <a:spcPct val="95000"/>
              </a:lnSpc>
              <a:spcBef>
                <a:spcPts val="1200"/>
              </a:spcBef>
              <a:spcAft>
                <a:spcPts val="0"/>
              </a:spcAft>
              <a:buClr>
                <a:schemeClr val="lt1"/>
              </a:buClr>
              <a:buSzPts val="1000"/>
              <a:buFont typeface="Avenir Next For Intuit"/>
              <a:buNone/>
              <a:defRPr b="0" i="0" sz="1100" u="none" cap="none" strike="noStrike">
                <a:solidFill>
                  <a:schemeClr val="lt1"/>
                </a:solidFill>
                <a:latin typeface="Avenir Next For Intuit"/>
                <a:ea typeface="Avenir Next For Intuit"/>
                <a:cs typeface="Avenir Next For Intuit"/>
                <a:sym typeface="Avenir Next For Intuit"/>
              </a:defRPr>
            </a:lvl2pPr>
            <a:lvl3pPr indent="-228600" lvl="2" marL="1371600" marR="0" rtl="0" algn="l">
              <a:lnSpc>
                <a:spcPct val="95000"/>
              </a:lnSpc>
              <a:spcBef>
                <a:spcPts val="300"/>
              </a:spcBef>
              <a:spcAft>
                <a:spcPts val="0"/>
              </a:spcAft>
              <a:buClr>
                <a:schemeClr val="lt1"/>
              </a:buClr>
              <a:buSzPts val="1000"/>
              <a:buFont typeface="Arial"/>
              <a:buNone/>
              <a:defRPr b="0" i="0" sz="1100" u="none" cap="none" strike="noStrike">
                <a:solidFill>
                  <a:schemeClr val="lt1"/>
                </a:solidFill>
                <a:latin typeface="Avenir Next For Intuit"/>
                <a:ea typeface="Avenir Next For Intuit"/>
                <a:cs typeface="Avenir Next For Intuit"/>
                <a:sym typeface="Avenir Next For Intuit"/>
              </a:defRPr>
            </a:lvl3pPr>
            <a:lvl4pPr indent="-228600" lvl="3" marL="1828800" marR="0" rtl="0" algn="l">
              <a:lnSpc>
                <a:spcPct val="95000"/>
              </a:lnSpc>
              <a:spcBef>
                <a:spcPts val="300"/>
              </a:spcBef>
              <a:spcAft>
                <a:spcPts val="0"/>
              </a:spcAft>
              <a:buClr>
                <a:schemeClr val="lt1"/>
              </a:buClr>
              <a:buSzPts val="1000"/>
              <a:buFont typeface="Arial"/>
              <a:buNone/>
              <a:defRPr b="0" i="0" sz="1100" u="none" cap="none" strike="noStrike">
                <a:solidFill>
                  <a:schemeClr val="lt1"/>
                </a:solidFill>
                <a:latin typeface="Avenir Next For Intuit"/>
                <a:ea typeface="Avenir Next For Intuit"/>
                <a:cs typeface="Avenir Next For Intuit"/>
                <a:sym typeface="Avenir Next For Intuit"/>
              </a:defRPr>
            </a:lvl4pPr>
            <a:lvl5pPr indent="-228600" lvl="4" marL="2286000" marR="0" rtl="0" algn="l">
              <a:lnSpc>
                <a:spcPct val="95000"/>
              </a:lnSpc>
              <a:spcBef>
                <a:spcPts val="300"/>
              </a:spcBef>
              <a:spcAft>
                <a:spcPts val="0"/>
              </a:spcAft>
              <a:buClr>
                <a:schemeClr val="dk1"/>
              </a:buClr>
              <a:buSzPts val="1000"/>
              <a:buFont typeface="Arial"/>
              <a:buNone/>
              <a:defRPr b="0" i="0" sz="1100" u="none" cap="none" strike="noStrike">
                <a:solidFill>
                  <a:schemeClr val="lt1"/>
                </a:solidFill>
                <a:latin typeface="Avenir Next For Intuit"/>
                <a:ea typeface="Avenir Next For Intuit"/>
                <a:cs typeface="Avenir Next For Intuit"/>
                <a:sym typeface="Avenir Next For Intuit"/>
              </a:defRPr>
            </a:lvl5pPr>
            <a:lvl6pPr indent="-228600" lvl="5" marL="2743200" marR="0" rtl="0" algn="l">
              <a:lnSpc>
                <a:spcPct val="95000"/>
              </a:lnSpc>
              <a:spcBef>
                <a:spcPts val="300"/>
              </a:spcBef>
              <a:spcAft>
                <a:spcPts val="0"/>
              </a:spcAft>
              <a:buClr>
                <a:schemeClr val="dk1"/>
              </a:buClr>
              <a:buSzPts val="1200"/>
              <a:buFont typeface="Arial"/>
              <a:buNone/>
              <a:defRPr b="0" i="0" sz="1200" u="none" cap="none" strike="noStrike">
                <a:solidFill>
                  <a:schemeClr val="dk1"/>
                </a:solidFill>
                <a:latin typeface="Avenir Next For Intuit"/>
                <a:ea typeface="Avenir Next For Intuit"/>
                <a:cs typeface="Avenir Next For Intuit"/>
                <a:sym typeface="Avenir Next For Intuit"/>
              </a:defRPr>
            </a:lvl6pPr>
            <a:lvl7pPr indent="-304800" lvl="6" marL="3200400" marR="0" rtl="0" algn="l">
              <a:lnSpc>
                <a:spcPct val="95000"/>
              </a:lnSpc>
              <a:spcBef>
                <a:spcPts val="300"/>
              </a:spcBef>
              <a:spcAft>
                <a:spcPts val="0"/>
              </a:spcAft>
              <a:buClr>
                <a:schemeClr val="dk1"/>
              </a:buClr>
              <a:buSzPts val="12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7pPr>
            <a:lvl8pPr indent="-304800" lvl="7" marL="3657600" marR="0" rtl="0" algn="l">
              <a:lnSpc>
                <a:spcPct val="95000"/>
              </a:lnSpc>
              <a:spcBef>
                <a:spcPts val="300"/>
              </a:spcBef>
              <a:spcAft>
                <a:spcPts val="0"/>
              </a:spcAft>
              <a:buClr>
                <a:schemeClr val="dk1"/>
              </a:buClr>
              <a:buSzPts val="12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8pPr>
            <a:lvl9pPr indent="-304800" lvl="8" marL="4114800" marR="0" rtl="0" algn="l">
              <a:lnSpc>
                <a:spcPct val="95000"/>
              </a:lnSpc>
              <a:spcBef>
                <a:spcPts val="300"/>
              </a:spcBef>
              <a:spcAft>
                <a:spcPts val="300"/>
              </a:spcAft>
              <a:buClr>
                <a:schemeClr val="dk1"/>
              </a:buClr>
              <a:buSzPts val="12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9pPr>
          </a:lstStyle>
          <a:p/>
        </p:txBody>
      </p:sp>
      <p:sp>
        <p:nvSpPr>
          <p:cNvPr id="52" name="Google Shape;52;p13"/>
          <p:cNvSpPr txBox="1"/>
          <p:nvPr>
            <p:ph idx="10" type="dt"/>
          </p:nvPr>
        </p:nvSpPr>
        <p:spPr>
          <a:xfrm>
            <a:off x="395793" y="3322934"/>
            <a:ext cx="5313900" cy="251400"/>
          </a:xfrm>
          <a:prstGeom prst="rect">
            <a:avLst/>
          </a:prstGeom>
          <a:noFill/>
          <a:ln>
            <a:noFill/>
          </a:ln>
        </p:spPr>
        <p:txBody>
          <a:bodyPr anchorCtr="0" anchor="t" bIns="34275" lIns="68550" spcFirstLastPara="1" rIns="68550" wrap="square" tIns="34275">
            <a:noAutofit/>
          </a:bodyPr>
          <a:lstStyle>
            <a:lvl1pPr lvl="0" marR="0" rtl="0" algn="l">
              <a:spcBef>
                <a:spcPts val="0"/>
              </a:spcBef>
              <a:spcAft>
                <a:spcPts val="0"/>
              </a:spcAft>
              <a:buSzPts val="1100"/>
              <a:buNone/>
              <a:defRPr sz="1200">
                <a:solidFill>
                  <a:schemeClr val="dk1"/>
                </a:solidFill>
                <a:latin typeface="Avenir Next For Intuit"/>
                <a:ea typeface="Avenir Next For Intuit"/>
                <a:cs typeface="Avenir Next For Intuit"/>
                <a:sym typeface="Avenir Next For Intuit"/>
              </a:defRPr>
            </a:lvl1pPr>
            <a:lvl2pPr lvl="1"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2pPr>
            <a:lvl3pPr lvl="2"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3pPr>
            <a:lvl4pPr lvl="3"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4pPr>
            <a:lvl5pPr lvl="4"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5pPr>
            <a:lvl6pPr lvl="5"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6pPr>
            <a:lvl7pPr lvl="6"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7pPr>
            <a:lvl8pPr lvl="7"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8pPr>
            <a:lvl9pPr lvl="8" marR="0" rtl="0" algn="l">
              <a:spcBef>
                <a:spcPts val="0"/>
              </a:spcBef>
              <a:spcAft>
                <a:spcPts val="0"/>
              </a:spcAft>
              <a:buSzPts val="1100"/>
              <a:buNone/>
              <a:defRPr b="0" i="0" sz="1400" u="none" cap="none" strike="noStrike">
                <a:solidFill>
                  <a:schemeClr val="dk1"/>
                </a:solidFill>
                <a:latin typeface="Avenir Next For Intuit"/>
                <a:ea typeface="Avenir Next For Intuit"/>
                <a:cs typeface="Avenir Next For Intuit"/>
                <a:sym typeface="Avenir Next For Intuit"/>
              </a:defRPr>
            </a:lvl9pPr>
          </a:lstStyle>
          <a:p/>
        </p:txBody>
      </p:sp>
      <p:sp>
        <p:nvSpPr>
          <p:cNvPr id="53" name="Google Shape;53;p13"/>
          <p:cNvSpPr txBox="1"/>
          <p:nvPr>
            <p:ph type="title"/>
          </p:nvPr>
        </p:nvSpPr>
        <p:spPr>
          <a:xfrm>
            <a:off x="395793" y="1484320"/>
            <a:ext cx="5314800" cy="1827900"/>
          </a:xfrm>
          <a:prstGeom prst="rect">
            <a:avLst/>
          </a:prstGeom>
          <a:noFill/>
          <a:ln>
            <a:noFill/>
          </a:ln>
        </p:spPr>
        <p:txBody>
          <a:bodyPr anchorCtr="0" anchor="b" bIns="34275" lIns="68575" spcFirstLastPara="1" rIns="68575" wrap="square" tIns="34275">
            <a:normAutofit/>
          </a:bodyPr>
          <a:lstStyle>
            <a:lvl1pPr lvl="0" marR="0" rtl="0" algn="l">
              <a:lnSpc>
                <a:spcPct val="95000"/>
              </a:lnSpc>
              <a:spcBef>
                <a:spcPts val="0"/>
              </a:spcBef>
              <a:spcAft>
                <a:spcPts val="0"/>
              </a:spcAft>
              <a:buClr>
                <a:schemeClr val="dk1"/>
              </a:buClr>
              <a:buSzPts val="3700"/>
              <a:buFont typeface="AvenirNext forINTUIT W05 Demi"/>
              <a:buNone/>
              <a:defRPr b="0" i="0" sz="3700" u="none" cap="none" strike="noStrike">
                <a:solidFill>
                  <a:schemeClr val="dk1"/>
                </a:solidFill>
                <a:latin typeface="AvenirNext forINTUIT W05 Demi"/>
                <a:ea typeface="AvenirNext forINTUIT W05 Demi"/>
                <a:cs typeface="AvenirNext forINTUIT W05 Demi"/>
                <a:sym typeface="AvenirNext forINTUIT W05 Demi"/>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pic>
        <p:nvPicPr>
          <p:cNvPr id="54" name="Google Shape;54;p13"/>
          <p:cNvPicPr preferRelativeResize="0"/>
          <p:nvPr/>
        </p:nvPicPr>
        <p:blipFill rotWithShape="1">
          <a:blip r:embed="rId3">
            <a:alphaModFix/>
          </a:blip>
          <a:srcRect b="0" l="0" r="0" t="0"/>
          <a:stretch/>
        </p:blipFill>
        <p:spPr>
          <a:xfrm>
            <a:off x="395793" y="400936"/>
            <a:ext cx="2156256" cy="69761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drive.google.com/file/d/1LpMu5WhVX4Aruiuedn41pBOXbnSzGsSx/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95793" y="3760508"/>
            <a:ext cx="5313900" cy="882000"/>
          </a:xfrm>
          <a:prstGeom prst="rect">
            <a:avLst/>
          </a:prstGeom>
        </p:spPr>
        <p:txBody>
          <a:bodyPr anchorCtr="0" anchor="t" bIns="34275" lIns="68550" spcFirstLastPara="1" rIns="68550" wrap="square" tIns="34275">
            <a:normAutofit/>
          </a:bodyPr>
          <a:lstStyle/>
          <a:p>
            <a:pPr indent="0" lvl="0" marL="0" rtl="0" algn="l">
              <a:spcBef>
                <a:spcPts val="1300"/>
              </a:spcBef>
              <a:spcAft>
                <a:spcPts val="1200"/>
              </a:spcAft>
              <a:buNone/>
            </a:pPr>
            <a:r>
              <a:rPr lang="en"/>
              <a:t>Josh Harrison, OTX Winc Wranglers</a:t>
            </a:r>
            <a:endParaRPr/>
          </a:p>
        </p:txBody>
      </p:sp>
      <p:sp>
        <p:nvSpPr>
          <p:cNvPr id="60" name="Google Shape;60;p14"/>
          <p:cNvSpPr txBox="1"/>
          <p:nvPr>
            <p:ph type="title"/>
          </p:nvPr>
        </p:nvSpPr>
        <p:spPr>
          <a:xfrm>
            <a:off x="395793" y="1484320"/>
            <a:ext cx="5314800" cy="18279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strike="sngStrike"/>
              <a:t>Database</a:t>
            </a:r>
            <a:endParaRPr strike="sngStrike"/>
          </a:p>
          <a:p>
            <a:pPr indent="0" lvl="0" marL="0" rtl="0" algn="l">
              <a:spcBef>
                <a:spcPts val="0"/>
              </a:spcBef>
              <a:spcAft>
                <a:spcPts val="0"/>
              </a:spcAft>
              <a:buNone/>
            </a:pPr>
            <a:r>
              <a:rPr lang="en" strike="sngStrike"/>
              <a:t>API</a:t>
            </a:r>
            <a:endParaRPr strike="sngStrike"/>
          </a:p>
          <a:p>
            <a:pPr indent="0" lvl="0" marL="0" rtl="0" algn="l">
              <a:spcBef>
                <a:spcPts val="0"/>
              </a:spcBef>
              <a:spcAft>
                <a:spcPts val="0"/>
              </a:spcAft>
              <a:buNone/>
            </a:pPr>
            <a:r>
              <a:rPr lang="en"/>
              <a:t>UI Architecture </a:t>
            </a:r>
            <a:endParaRPr/>
          </a:p>
          <a:p>
            <a:pPr indent="0" lvl="0" marL="0" rtl="0" algn="l">
              <a:spcBef>
                <a:spcPts val="0"/>
              </a:spcBef>
              <a:spcAft>
                <a:spcPts val="0"/>
              </a:spcAft>
              <a:buNone/>
            </a:pPr>
            <a:r>
              <a:rPr lang="en"/>
              <a:t>and Customer Delight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76200" y="152400"/>
            <a:ext cx="2371725" cy="2705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152400" y="152400"/>
            <a:ext cx="2684625" cy="2792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152400" y="152400"/>
            <a:ext cx="5114925"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152400" y="152400"/>
            <a:ext cx="3886200" cy="347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33" name="Google Shape;13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Visually delightful ≠ accessible</a:t>
            </a:r>
            <a:endParaRPr/>
          </a:p>
          <a:p>
            <a:pPr indent="0" lvl="0" marL="457200" rtl="0" algn="l">
              <a:spcBef>
                <a:spcPts val="1200"/>
              </a:spcBef>
              <a:spcAft>
                <a:spcPts val="1200"/>
              </a:spcAft>
              <a:buNone/>
            </a:pPr>
            <a:r>
              <a:t/>
            </a:r>
            <a:endParaRPr/>
          </a:p>
        </p:txBody>
      </p:sp>
      <p:pic>
        <p:nvPicPr>
          <p:cNvPr id="134" name="Google Shape;134;p27"/>
          <p:cNvPicPr preferRelativeResize="0"/>
          <p:nvPr/>
        </p:nvPicPr>
        <p:blipFill rotWithShape="1">
          <a:blip r:embed="rId3">
            <a:alphaModFix/>
          </a:blip>
          <a:srcRect b="0" l="3595" r="2029" t="0"/>
          <a:stretch/>
        </p:blipFill>
        <p:spPr>
          <a:xfrm>
            <a:off x="5325800" y="405925"/>
            <a:ext cx="3083450" cy="3876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Visually delightful ≠ accessible</a:t>
            </a:r>
            <a:endParaRPr/>
          </a:p>
          <a:p>
            <a:pPr indent="-342900" lvl="0" marL="457200" rtl="0" algn="l">
              <a:spcBef>
                <a:spcPts val="0"/>
              </a:spcBef>
              <a:spcAft>
                <a:spcPts val="0"/>
              </a:spcAft>
              <a:buSzPts val="1800"/>
              <a:buAutoNum type="arabicPeriod"/>
            </a:pPr>
            <a:r>
              <a:rPr lang="en"/>
              <a:t>Accessible ≠ delightful experience</a:t>
            </a:r>
            <a:endParaRPr/>
          </a:p>
          <a:p>
            <a:pPr indent="-342900" lvl="0" marL="457200" rtl="0" algn="l">
              <a:spcBef>
                <a:spcPts val="0"/>
              </a:spcBef>
              <a:spcAft>
                <a:spcPts val="0"/>
              </a:spcAft>
              <a:buSzPts val="1800"/>
              <a:buAutoNum type="arabicPeriod"/>
            </a:pPr>
            <a:r>
              <a:rPr lang="en"/>
              <a:t>Building to spec ≠ delightful experience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46" name="Google Shape;14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Visually delightful ≠ accessible</a:t>
            </a:r>
            <a:endParaRPr/>
          </a:p>
          <a:p>
            <a:pPr indent="-342900" lvl="0" marL="457200" rtl="0" algn="l">
              <a:spcBef>
                <a:spcPts val="0"/>
              </a:spcBef>
              <a:spcAft>
                <a:spcPts val="0"/>
              </a:spcAft>
              <a:buSzPts val="1800"/>
              <a:buAutoNum type="arabicPeriod"/>
            </a:pPr>
            <a:r>
              <a:rPr lang="en"/>
              <a:t>Accessible ≠ delightful experience</a:t>
            </a:r>
            <a:endParaRPr/>
          </a:p>
          <a:p>
            <a:pPr indent="-342900" lvl="0" marL="457200" rtl="0" algn="l">
              <a:spcBef>
                <a:spcPts val="0"/>
              </a:spcBef>
              <a:spcAft>
                <a:spcPts val="0"/>
              </a:spcAft>
              <a:buSzPts val="1800"/>
              <a:buAutoNum type="arabicPeriod"/>
            </a:pPr>
            <a:r>
              <a:rPr lang="en"/>
              <a:t>Building to spec ≠ delightful experience</a:t>
            </a:r>
            <a:endParaRPr/>
          </a:p>
        </p:txBody>
      </p:sp>
      <p:pic>
        <p:nvPicPr>
          <p:cNvPr id="147" name="Google Shape;147;p29"/>
          <p:cNvPicPr preferRelativeResize="0"/>
          <p:nvPr/>
        </p:nvPicPr>
        <p:blipFill>
          <a:blip r:embed="rId3">
            <a:alphaModFix/>
          </a:blip>
          <a:stretch>
            <a:fillRect/>
          </a:stretch>
        </p:blipFill>
        <p:spPr>
          <a:xfrm>
            <a:off x="4966350" y="152400"/>
            <a:ext cx="1472337" cy="4838700"/>
          </a:xfrm>
          <a:prstGeom prst="rect">
            <a:avLst/>
          </a:prstGeom>
          <a:noFill/>
          <a:ln>
            <a:noFill/>
          </a:ln>
          <a:effectLst>
            <a:outerShdw blurRad="57150" rotWithShape="0" algn="bl" dir="5400000" dist="19050">
              <a:srgbClr val="000000">
                <a:alpha val="50000"/>
              </a:srgbClr>
            </a:outerShdw>
          </a:effectLst>
        </p:spPr>
      </p:pic>
      <p:pic>
        <p:nvPicPr>
          <p:cNvPr id="148" name="Google Shape;148;p29"/>
          <p:cNvPicPr preferRelativeResize="0"/>
          <p:nvPr/>
        </p:nvPicPr>
        <p:blipFill>
          <a:blip r:embed="rId4">
            <a:alphaModFix/>
          </a:blip>
          <a:stretch>
            <a:fillRect/>
          </a:stretch>
        </p:blipFill>
        <p:spPr>
          <a:xfrm>
            <a:off x="6612975" y="1219200"/>
            <a:ext cx="2371725" cy="2705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rotWithShape="1">
          <a:blip r:embed="rId3">
            <a:alphaModFix/>
          </a:blip>
          <a:srcRect b="10402" l="0" r="0" t="0"/>
          <a:stretch/>
        </p:blipFill>
        <p:spPr>
          <a:xfrm>
            <a:off x="4248150" y="495300"/>
            <a:ext cx="4762500" cy="4267000"/>
          </a:xfrm>
          <a:prstGeom prst="rect">
            <a:avLst/>
          </a:prstGeom>
          <a:noFill/>
          <a:ln>
            <a:noFill/>
          </a:ln>
          <a:effectLst>
            <a:outerShdw blurRad="57150" rotWithShape="0" algn="bl" dir="5400000" dist="19050">
              <a:srgbClr val="000000">
                <a:alpha val="50000"/>
              </a:srgbClr>
            </a:outerShdw>
          </a:effectLst>
        </p:spPr>
      </p:pic>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Forward-Thinking</a:t>
            </a:r>
            <a:endParaRPr/>
          </a:p>
        </p:txBody>
      </p:sp>
      <p:sp>
        <p:nvSpPr>
          <p:cNvPr id="155" name="Google Shape;155;p30"/>
          <p:cNvSpPr txBox="1"/>
          <p:nvPr>
            <p:ph idx="1" type="body"/>
          </p:nvPr>
        </p:nvSpPr>
        <p:spPr>
          <a:xfrm>
            <a:off x="3893650" y="2212725"/>
            <a:ext cx="1577700" cy="1031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4400"/>
              <a:t>UX</a:t>
            </a:r>
            <a:endParaRPr sz="4400"/>
          </a:p>
        </p:txBody>
      </p:sp>
      <p:sp>
        <p:nvSpPr>
          <p:cNvPr id="156" name="Google Shape;156;p30"/>
          <p:cNvSpPr txBox="1"/>
          <p:nvPr>
            <p:ph idx="1" type="body"/>
          </p:nvPr>
        </p:nvSpPr>
        <p:spPr>
          <a:xfrm>
            <a:off x="7352850" y="2212725"/>
            <a:ext cx="1657800" cy="1031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4400"/>
              <a:t>Dev</a:t>
            </a:r>
            <a:endParaRPr sz="4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1"/>
          <p:cNvPicPr preferRelativeResize="0"/>
          <p:nvPr/>
        </p:nvPicPr>
        <p:blipFill rotWithShape="1">
          <a:blip r:embed="rId3">
            <a:alphaModFix/>
          </a:blip>
          <a:srcRect b="10402" l="0" r="0" t="0"/>
          <a:stretch/>
        </p:blipFill>
        <p:spPr>
          <a:xfrm>
            <a:off x="4248150" y="495300"/>
            <a:ext cx="4762500" cy="4267000"/>
          </a:xfrm>
          <a:prstGeom prst="rect">
            <a:avLst/>
          </a:prstGeom>
          <a:noFill/>
          <a:ln>
            <a:noFill/>
          </a:ln>
          <a:effectLst>
            <a:outerShdw blurRad="57150" rotWithShape="0" algn="bl" dir="5400000" dist="19050">
              <a:srgbClr val="000000">
                <a:alpha val="50000"/>
              </a:srgbClr>
            </a:outerShdw>
          </a:effectLst>
        </p:spPr>
      </p:pic>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Forward-Thinking</a:t>
            </a:r>
            <a:endParaRPr/>
          </a:p>
        </p:txBody>
      </p:sp>
      <p:sp>
        <p:nvSpPr>
          <p:cNvPr id="163" name="Google Shape;163;p31"/>
          <p:cNvSpPr txBox="1"/>
          <p:nvPr>
            <p:ph idx="1" type="body"/>
          </p:nvPr>
        </p:nvSpPr>
        <p:spPr>
          <a:xfrm>
            <a:off x="3893650" y="2212725"/>
            <a:ext cx="1577700" cy="1031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4400"/>
              <a:t>UX</a:t>
            </a:r>
            <a:endParaRPr sz="4400"/>
          </a:p>
        </p:txBody>
      </p:sp>
      <p:sp>
        <p:nvSpPr>
          <p:cNvPr id="164" name="Google Shape;164;p31"/>
          <p:cNvSpPr txBox="1"/>
          <p:nvPr>
            <p:ph idx="1" type="body"/>
          </p:nvPr>
        </p:nvSpPr>
        <p:spPr>
          <a:xfrm>
            <a:off x="7352850" y="2212725"/>
            <a:ext cx="1657800" cy="1031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4400"/>
              <a:t>Dev</a:t>
            </a:r>
            <a:endParaRPr sz="4400"/>
          </a:p>
        </p:txBody>
      </p:sp>
      <p:sp>
        <p:nvSpPr>
          <p:cNvPr id="165" name="Google Shape;165;p31"/>
          <p:cNvSpPr/>
          <p:nvPr/>
        </p:nvSpPr>
        <p:spPr>
          <a:xfrm>
            <a:off x="5935275" y="1548800"/>
            <a:ext cx="1521288" cy="1357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rgbClr val="FF0000"/>
                </a:solidFill>
              </a:rPr>
              <a:t>X</a:t>
            </a:r>
            <a:endParaRPr sz="55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2"/>
          <p:cNvPicPr preferRelativeResize="0"/>
          <p:nvPr/>
        </p:nvPicPr>
        <p:blipFill rotWithShape="1">
          <a:blip r:embed="rId3">
            <a:alphaModFix/>
          </a:blip>
          <a:srcRect b="10402" l="0" r="0" t="0"/>
          <a:stretch/>
        </p:blipFill>
        <p:spPr>
          <a:xfrm>
            <a:off x="4248150" y="495300"/>
            <a:ext cx="4762500" cy="4267000"/>
          </a:xfrm>
          <a:prstGeom prst="rect">
            <a:avLst/>
          </a:prstGeom>
          <a:noFill/>
          <a:ln>
            <a:noFill/>
          </a:ln>
          <a:effectLst>
            <a:outerShdw blurRad="57150" rotWithShape="0" algn="bl" dir="5400000" dist="19050">
              <a:srgbClr val="000000">
                <a:alpha val="50000"/>
              </a:srgbClr>
            </a:outerShdw>
          </a:effectLst>
        </p:spPr>
      </p:pic>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Forward-Thinking</a:t>
            </a:r>
            <a:endParaRPr/>
          </a:p>
        </p:txBody>
      </p:sp>
      <p:sp>
        <p:nvSpPr>
          <p:cNvPr id="172" name="Google Shape;172;p32"/>
          <p:cNvSpPr txBox="1"/>
          <p:nvPr>
            <p:ph idx="1" type="body"/>
          </p:nvPr>
        </p:nvSpPr>
        <p:spPr>
          <a:xfrm>
            <a:off x="3893650" y="2212725"/>
            <a:ext cx="1577700" cy="1031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4400"/>
              <a:t>UX</a:t>
            </a:r>
            <a:endParaRPr sz="4400"/>
          </a:p>
        </p:txBody>
      </p:sp>
      <p:sp>
        <p:nvSpPr>
          <p:cNvPr id="173" name="Google Shape;173;p32"/>
          <p:cNvSpPr txBox="1"/>
          <p:nvPr>
            <p:ph idx="1" type="body"/>
          </p:nvPr>
        </p:nvSpPr>
        <p:spPr>
          <a:xfrm>
            <a:off x="7352850" y="2212725"/>
            <a:ext cx="1657800" cy="1031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4400"/>
              <a:t>Dev</a:t>
            </a:r>
            <a:endParaRPr sz="4400"/>
          </a:p>
        </p:txBody>
      </p:sp>
      <p:sp>
        <p:nvSpPr>
          <p:cNvPr id="174" name="Google Shape;174;p32"/>
          <p:cNvSpPr txBox="1"/>
          <p:nvPr>
            <p:ph idx="1" type="body"/>
          </p:nvPr>
        </p:nvSpPr>
        <p:spPr>
          <a:xfrm>
            <a:off x="311700" y="1152475"/>
            <a:ext cx="3826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UI Architecture between Design and Dev</a:t>
            </a:r>
            <a:endParaRPr/>
          </a:p>
          <a:p>
            <a:pPr indent="-342900" lvl="0" marL="457200" rtl="0" algn="l">
              <a:spcBef>
                <a:spcPts val="0"/>
              </a:spcBef>
              <a:spcAft>
                <a:spcPts val="0"/>
              </a:spcAft>
              <a:buSzPts val="1800"/>
              <a:buAutoNum type="arabicPeriod"/>
            </a:pPr>
            <a:r>
              <a:rPr lang="en"/>
              <a:t>Proof-of-Concepts between Design and Dev</a:t>
            </a:r>
            <a:endParaRPr/>
          </a:p>
          <a:p>
            <a:pPr indent="-342900" lvl="0" marL="457200" rtl="0" algn="l">
              <a:spcBef>
                <a:spcPts val="0"/>
              </a:spcBef>
              <a:spcAft>
                <a:spcPts val="0"/>
              </a:spcAft>
              <a:buSzPts val="1800"/>
              <a:buAutoNum type="arabicPeriod"/>
            </a:pPr>
            <a:r>
              <a:rPr lang="en"/>
              <a:t>UI Coaching between Design and Dev</a:t>
            </a:r>
            <a:endParaRPr/>
          </a:p>
        </p:txBody>
      </p:sp>
      <p:sp>
        <p:nvSpPr>
          <p:cNvPr id="175" name="Google Shape;175;p32"/>
          <p:cNvSpPr/>
          <p:nvPr/>
        </p:nvSpPr>
        <p:spPr>
          <a:xfrm>
            <a:off x="5935275" y="1548800"/>
            <a:ext cx="1521288" cy="1357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rgbClr val="5BD228"/>
                </a:solidFill>
              </a:rPr>
              <a:t>✔</a:t>
            </a:r>
            <a:endParaRPr sz="5500">
              <a:solidFill>
                <a:srgbClr val="5BD22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NOT a demo to help </a:t>
            </a:r>
            <a:r>
              <a:rPr lang="en"/>
              <a:t>prove</a:t>
            </a:r>
            <a:r>
              <a:rPr lang="en"/>
              <a:t> or support the value of accessibility.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NOT a demo to help prove or support the value of accessibility.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a demo to prove that UI architecture is as important as DB and API architecture.</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NOT a demo to help prove or support the value of accessibility.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a demo to prove that UI architecture is as important as DB and API architecture. </a:t>
            </a:r>
            <a:r>
              <a:rPr i="1" lang="en"/>
              <a:t>We just used accessibility to prove it.</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52400" y="152400"/>
            <a:ext cx="4523703" cy="2419350"/>
          </a:xfrm>
          <a:prstGeom prst="rect">
            <a:avLst/>
          </a:prstGeom>
          <a:noFill/>
          <a:ln>
            <a:noFill/>
          </a:ln>
        </p:spPr>
      </p:pic>
      <p:pic>
        <p:nvPicPr>
          <p:cNvPr id="84" name="Google Shape;84;p18"/>
          <p:cNvPicPr preferRelativeResize="0"/>
          <p:nvPr/>
        </p:nvPicPr>
        <p:blipFill>
          <a:blip r:embed="rId4">
            <a:alphaModFix/>
          </a:blip>
          <a:stretch>
            <a:fillRect/>
          </a:stretch>
        </p:blipFill>
        <p:spPr>
          <a:xfrm>
            <a:off x="4828503" y="152400"/>
            <a:ext cx="4163097" cy="32326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3">
            <a:alphaModFix/>
          </a:blip>
          <a:srcRect b="0" l="3595" r="2029" t="0"/>
          <a:stretch/>
        </p:blipFill>
        <p:spPr>
          <a:xfrm>
            <a:off x="1031900" y="152400"/>
            <a:ext cx="3083450" cy="3876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rotWithShape="1">
          <a:blip r:embed="rId3">
            <a:alphaModFix/>
          </a:blip>
          <a:srcRect b="0" l="3595" r="2029" t="0"/>
          <a:stretch/>
        </p:blipFill>
        <p:spPr>
          <a:xfrm>
            <a:off x="1031900" y="152400"/>
            <a:ext cx="3083450" cy="3876675"/>
          </a:xfrm>
          <a:prstGeom prst="rect">
            <a:avLst/>
          </a:prstGeom>
          <a:noFill/>
          <a:ln>
            <a:noFill/>
          </a:ln>
          <a:effectLst>
            <a:outerShdw blurRad="57150" rotWithShape="0" algn="bl" dir="5400000" dist="19050">
              <a:srgbClr val="000000">
                <a:alpha val="50000"/>
              </a:srgbClr>
            </a:outerShdw>
          </a:effectLst>
        </p:spPr>
      </p:pic>
      <p:pic>
        <p:nvPicPr>
          <p:cNvPr id="95" name="Google Shape;95;p20"/>
          <p:cNvPicPr preferRelativeResize="0"/>
          <p:nvPr/>
        </p:nvPicPr>
        <p:blipFill rotWithShape="1">
          <a:blip r:embed="rId4">
            <a:alphaModFix/>
          </a:blip>
          <a:srcRect b="0" l="2562" r="0" t="0"/>
          <a:stretch/>
        </p:blipFill>
        <p:spPr>
          <a:xfrm>
            <a:off x="5848725" y="152400"/>
            <a:ext cx="2167650" cy="4838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title="whos working dialog.mp4">
            <a:hlinkClick r:id="rId3"/>
          </p:cNvPr>
          <p:cNvPicPr preferRelativeResize="0"/>
          <p:nvPr/>
        </p:nvPicPr>
        <p:blipFill>
          <a:blip r:embed="rId4">
            <a:alphaModFix/>
          </a:blip>
          <a:stretch>
            <a:fillRect/>
          </a:stretch>
        </p:blipFill>
        <p:spPr>
          <a:xfrm>
            <a:off x="0" y="381000"/>
            <a:ext cx="5664800" cy="4248600"/>
          </a:xfrm>
          <a:prstGeom prst="rect">
            <a:avLst/>
          </a:prstGeom>
          <a:noFill/>
          <a:ln>
            <a:noFill/>
          </a:ln>
        </p:spPr>
      </p:pic>
      <p:sp>
        <p:nvSpPr>
          <p:cNvPr id="101" name="Google Shape;101;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2" name="Google Shape;102;p21"/>
          <p:cNvSpPr txBox="1"/>
          <p:nvPr>
            <p:ph idx="1" type="body"/>
          </p:nvPr>
        </p:nvSpPr>
        <p:spPr>
          <a:xfrm>
            <a:off x="6026700" y="8562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Brandon: “There’s no sem[antics], there’s no information to tell me what I’m seeing here.”</a:t>
            </a:r>
            <a:endParaRPr/>
          </a:p>
          <a:p>
            <a:pPr indent="0" lvl="0" marL="0" rtl="0" algn="l">
              <a:spcBef>
                <a:spcPts val="1200"/>
              </a:spcBef>
              <a:spcAft>
                <a:spcPts val="0"/>
              </a:spcAft>
              <a:buNone/>
            </a:pPr>
            <a:r>
              <a:rPr lang="en"/>
              <a:t>Brandon: “I just, kind of, can guess.”</a:t>
            </a:r>
            <a:endParaRPr/>
          </a:p>
          <a:p>
            <a:pPr indent="0" lvl="0" marL="0" rtl="0" algn="l">
              <a:spcBef>
                <a:spcPts val="1200"/>
              </a:spcBef>
              <a:spcAft>
                <a:spcPts val="0"/>
              </a:spcAft>
              <a:buNone/>
            </a:pPr>
            <a:r>
              <a:rPr lang="en"/>
              <a:t>Ted: “That could easily be an </a:t>
            </a:r>
            <a:r>
              <a:rPr b="1" lang="en"/>
              <a:t>unordered list</a:t>
            </a:r>
            <a:r>
              <a:rPr lang="en"/>
              <a:t>…”</a:t>
            </a:r>
            <a:endParaRPr/>
          </a:p>
          <a:p>
            <a:pPr indent="0" lvl="0" marL="0" rtl="0" algn="l">
              <a:spcBef>
                <a:spcPts val="1200"/>
              </a:spcBef>
              <a:spcAft>
                <a:spcPts val="0"/>
              </a:spcAft>
              <a:buNone/>
            </a:pPr>
            <a:r>
              <a:rPr lang="en"/>
              <a:t>Brandon: “It should be a </a:t>
            </a:r>
            <a:r>
              <a:rPr b="1" lang="en"/>
              <a:t>table</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1000"/>
                                        <p:tgtEl>
                                          <p:spTgt spid="1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Effect filter="fade" transition="in">
                                      <p:cBhvr>
                                        <p:cTn dur="1000"/>
                                        <p:tgtEl>
                                          <p:spTgt spid="1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animEffect filter="fade" transition="in">
                                      <p:cBhvr>
                                        <p:cTn dur="1000"/>
                                        <p:tgtEl>
                                          <p:spTgt spid="10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381000" y="152400"/>
            <a:ext cx="1472337" cy="4838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