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nir Next For Intuit"/>
      <p:regular r:id="rId33"/>
      <p:bold r:id="rId34"/>
      <p:italic r:id="rId35"/>
      <p:boldItalic r:id="rId36"/>
    </p:embeddedFont>
    <p:embeddedFont>
      <p:font typeface="AvenirNext forINTUIT W05 Demi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nirNextforINTUITW05Demi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nirNextForIntui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venirNextForIntuit-italic.fntdata"/><Relationship Id="rId12" Type="http://schemas.openxmlformats.org/officeDocument/2006/relationships/slide" Target="slides/slide7.xml"/><Relationship Id="rId34" Type="http://schemas.openxmlformats.org/officeDocument/2006/relationships/font" Target="fonts/AvenirNextForIntuit-bold.fntdata"/><Relationship Id="rId15" Type="http://schemas.openxmlformats.org/officeDocument/2006/relationships/slide" Target="slides/slide10.xml"/><Relationship Id="rId37" Type="http://schemas.openxmlformats.org/officeDocument/2006/relationships/font" Target="fonts/AvenirNextforINTUITW05Demi-regular.fntdata"/><Relationship Id="rId14" Type="http://schemas.openxmlformats.org/officeDocument/2006/relationships/slide" Target="slides/slide9.xml"/><Relationship Id="rId36" Type="http://schemas.openxmlformats.org/officeDocument/2006/relationships/font" Target="fonts/AvenirNextForIntuit-boldItalic.fntdata"/><Relationship Id="rId17" Type="http://schemas.openxmlformats.org/officeDocument/2006/relationships/slide" Target="slides/slide12.xml"/><Relationship Id="rId39" Type="http://schemas.openxmlformats.org/officeDocument/2006/relationships/font" Target="fonts/AvenirNextforINTUITW05Demi-italic.fntdata"/><Relationship Id="rId16" Type="http://schemas.openxmlformats.org/officeDocument/2006/relationships/slide" Target="slides/slide11.xml"/><Relationship Id="rId38" Type="http://schemas.openxmlformats.org/officeDocument/2006/relationships/font" Target="fonts/AvenirNextforINTUITW05Demi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1393ac9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1393ac9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8f7b6d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8f7b6d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8f7b6d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8f7b6d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8f7b6d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8f7b6d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8f7b6d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38f7b6d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8f7b6d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8f7b6d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8f7b6d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8f7b6d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38f7b6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38f7b6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38f7b6d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38f7b6d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38f7b6d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38f7b6d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38f7b6df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38f7b6d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8f7b6df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38f7b6df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38f7b6d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38f7b6d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38f7b6df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38f7b6df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38f7b6d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38f7b6d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38f7b6df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38f7b6df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38f7b6df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38f7b6df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38f7b6df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38f7b6d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38f7b6df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38f7b6d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90154f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90154f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990154f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990154f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90154f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990154f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38f7b6d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38f7b6d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8f7b6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38f7b6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8f7b6df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8f7b6df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38f7b6d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38f7b6d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95793" y="3760508"/>
            <a:ext cx="5313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nir Next For Intuit"/>
              <a:buNone/>
              <a:defRPr b="0" i="0" sz="17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nir Next For Intuit"/>
              <a:buNone/>
              <a:defRPr b="0" i="0" sz="11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395793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 Next For Intuit"/>
                <a:ea typeface="Avenir Next For Intuit"/>
                <a:cs typeface="Avenir Next For Intuit"/>
                <a:sym typeface="Avenir Next For Intui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95793" y="1484320"/>
            <a:ext cx="5314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venirNext forINTUIT W05 Demi"/>
              <a:buNone/>
              <a:defRPr b="0" i="0" sz="3700" u="none" cap="none" strike="noStrike">
                <a:solidFill>
                  <a:schemeClr val="dk1"/>
                </a:solidFill>
                <a:latin typeface="AvenirNext forINTUIT W05 Demi"/>
                <a:ea typeface="AvenirNext forINTUIT W05 Demi"/>
                <a:cs typeface="AvenirNext forINTUIT W05 Demi"/>
                <a:sym typeface="AvenirNext forINTUIT W05 Dem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793" y="400936"/>
            <a:ext cx="2156256" cy="69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7tBIlgJ2Y5WyAE9Tz2e2zOdTlHfEsbjQ/view" TargetMode="External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sSWM-LLLnHuMKRhV4_HrAfF9oUJLKxoE/view" TargetMode="External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nn7xziYD_z2VRG9RnIFmAtGrREpeHR9Z/view" TargetMode="External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_gv6Mgi98BNNvnLkuSrZOrJ0pXa_Qr8i/view" TargetMode="External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ZbwPXK36IUokzwJQ61YIU1Xo34NM1_OV/view" TargetMode="External"/><Relationship Id="rId5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hyperlink" Target="http://drive.google.com/file/d/1gvu8Z62_Y28ZnFEQwe9yTHNlSZd35ynj/view" TargetMode="External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pMu5WhVX4Aruiuedn41pBOXbnSzGsS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95793" y="3760508"/>
            <a:ext cx="5313900" cy="882000"/>
          </a:xfrm>
          <a:prstGeom prst="rect">
            <a:avLst/>
          </a:prstGeom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1200"/>
              </a:spcAft>
              <a:buNone/>
            </a:pPr>
            <a:r>
              <a:rPr lang="en"/>
              <a:t>Josh Harrison, OTX Winc Wranglers</a:t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95793" y="1484320"/>
            <a:ext cx="5314800" cy="182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Database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API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Architecture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Customer Delight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47233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23" title="1 - Semantic DL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525" y="283700"/>
            <a:ext cx="6101450" cy="457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2371725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2371725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25" title="2 - Semantic OL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575" y="159887"/>
            <a:ext cx="6216125" cy="482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84625" cy="27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84625" cy="27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27" title="3 - Styled DL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950" y="152400"/>
            <a:ext cx="5947325" cy="446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84625" cy="27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8" title="4 - Styled OL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550" y="152400"/>
            <a:ext cx="5949050" cy="4616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149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99425" cy="9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 title="5 - Semantic Tab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200" y="626438"/>
            <a:ext cx="6195275" cy="3890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862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62675" cy="22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 title="6 - Styled Tab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575" y="320704"/>
            <a:ext cx="6002825" cy="450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demo to help </a:t>
            </a:r>
            <a:r>
              <a:rPr lang="en"/>
              <a:t>prove</a:t>
            </a:r>
            <a:r>
              <a:rPr lang="en"/>
              <a:t> or support the value of accessibility.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Visually delightful ≠ accessible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Visually delightful ≠ accessible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 b="0" l="3595" r="2029" t="0"/>
          <a:stretch/>
        </p:blipFill>
        <p:spPr>
          <a:xfrm>
            <a:off x="5325800" y="405925"/>
            <a:ext cx="3083450" cy="387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Visually delightful ≠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Accessible ≠ delightful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to spec ≠ delightful experience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Visually delightful ≠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Accessible ≠ delightful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to spec ≠ delightful experience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350" y="152400"/>
            <a:ext cx="147233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975" y="1219200"/>
            <a:ext cx="2371725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Forward-Thinking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10402" l="0" r="0" t="0"/>
          <a:stretch/>
        </p:blipFill>
        <p:spPr>
          <a:xfrm>
            <a:off x="4248150" y="495300"/>
            <a:ext cx="4762500" cy="42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Forward-Thinking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893650" y="2212725"/>
            <a:ext cx="15777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UX</a:t>
            </a:r>
            <a:endParaRPr sz="4400"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7352850" y="2212725"/>
            <a:ext cx="16578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Dev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b="10402" l="0" r="0" t="0"/>
          <a:stretch/>
        </p:blipFill>
        <p:spPr>
          <a:xfrm>
            <a:off x="4248150" y="495300"/>
            <a:ext cx="4762500" cy="42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Forward-Thinking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893650" y="2212725"/>
            <a:ext cx="15777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UX</a:t>
            </a:r>
            <a:endParaRPr sz="4400"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7352850" y="2212725"/>
            <a:ext cx="16578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Dev</a:t>
            </a:r>
            <a:endParaRPr sz="4400"/>
          </a:p>
        </p:txBody>
      </p:sp>
      <p:sp>
        <p:nvSpPr>
          <p:cNvPr id="212" name="Google Shape;212;p39"/>
          <p:cNvSpPr/>
          <p:nvPr/>
        </p:nvSpPr>
        <p:spPr>
          <a:xfrm>
            <a:off x="5935275" y="1548800"/>
            <a:ext cx="1521288" cy="135766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0000"/>
                </a:solidFill>
              </a:rPr>
              <a:t>X</a:t>
            </a:r>
            <a:endParaRPr sz="5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 rotWithShape="1">
          <a:blip r:embed="rId3">
            <a:alphaModFix/>
          </a:blip>
          <a:srcRect b="10402" l="0" r="0" t="0"/>
          <a:stretch/>
        </p:blipFill>
        <p:spPr>
          <a:xfrm>
            <a:off x="4248150" y="495300"/>
            <a:ext cx="4762500" cy="42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Forward-Thinking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893650" y="2212725"/>
            <a:ext cx="15777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UX</a:t>
            </a:r>
            <a:endParaRPr sz="4400"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7352850" y="2212725"/>
            <a:ext cx="16578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Dev</a:t>
            </a:r>
            <a:endParaRPr sz="4400"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38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Architecture between Design and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Proof-of-Concepts between Design and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Coaching between Design and Dev</a:t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5935275" y="1548800"/>
            <a:ext cx="1521288" cy="135766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5BD228"/>
                </a:solidFill>
              </a:rPr>
              <a:t>✔</a:t>
            </a:r>
            <a:endParaRPr sz="5500">
              <a:solidFill>
                <a:srgbClr val="5BD2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demo to help prove or support the value of accessibility.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demo to prove that UI architecture is as important as DB and API architecture.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demo to help prove or support the value of accessibility.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demo to prove that UI architecture is as important as DB and API architecture. </a:t>
            </a:r>
            <a:r>
              <a:rPr i="1" lang="en"/>
              <a:t>We just used accessibility to prove it.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370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503" y="152400"/>
            <a:ext cx="4163097" cy="323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3595" r="2029" t="0"/>
          <a:stretch/>
        </p:blipFill>
        <p:spPr>
          <a:xfrm>
            <a:off x="1031900" y="152400"/>
            <a:ext cx="3083450" cy="387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3595" r="2029" t="0"/>
          <a:stretch/>
        </p:blipFill>
        <p:spPr>
          <a:xfrm>
            <a:off x="1031900" y="152400"/>
            <a:ext cx="3083450" cy="387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 b="0" l="2562" r="0" t="0"/>
          <a:stretch/>
        </p:blipFill>
        <p:spPr>
          <a:xfrm>
            <a:off x="5848725" y="152400"/>
            <a:ext cx="2167650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 title="whos working dialo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1000"/>
            <a:ext cx="5664800" cy="42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026700" y="856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Brandon: “There’s no sem[antics], there’s no information to tell me what I’m seeing here.”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Brandon: “I just, kind of, can guess.”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Ted: “That could easily be an </a:t>
            </a:r>
            <a:r>
              <a:rPr b="1" lang="en"/>
              <a:t>unordered list</a:t>
            </a:r>
            <a:r>
              <a:rPr lang="en"/>
              <a:t>…”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Brandon: “It should be a </a:t>
            </a:r>
            <a:r>
              <a:rPr b="1" lang="en"/>
              <a:t>table</a:t>
            </a:r>
            <a:r>
              <a:rPr lang="en"/>
              <a:t>…”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472337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