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Alireza</a:t>
            </a:r>
            <a:r>
              <a:rPr lang="en-US" dirty="0"/>
              <a:t> </a:t>
            </a:r>
            <a:r>
              <a:rPr lang="en-US" dirty="0" err="1"/>
              <a:t>Bahremand</a:t>
            </a:r>
            <a:endParaRPr lang="en-US" b="0" dirty="0" smtClean="0">
              <a:effectLst/>
            </a:endParaRPr>
          </a:p>
          <a:p>
            <a:r>
              <a:rPr lang="en-US" dirty="0"/>
              <a:t>Cecilia La Place</a:t>
            </a:r>
            <a:endParaRPr lang="en-US" b="0" dirty="0" smtClean="0">
              <a:effectLst/>
            </a:endParaRPr>
          </a:p>
          <a:p>
            <a:r>
              <a:rPr lang="en-US" dirty="0"/>
              <a:t>Joshua Hewlett</a:t>
            </a:r>
            <a:endParaRPr lang="en-US" b="0" dirty="0" smtClean="0">
              <a:effectLst/>
            </a:endParaRPr>
          </a:p>
          <a:p>
            <a:r>
              <a:rPr lang="en-US" dirty="0"/>
              <a:t>Paul </a:t>
            </a:r>
            <a:r>
              <a:rPr lang="en-US" dirty="0" smtClean="0"/>
              <a:t>Horton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Language: </a:t>
            </a:r>
            <a:r>
              <a:rPr lang="en-US" dirty="0" smtClean="0"/>
              <a:t>AH-J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language is modeled after day-to-day communication methods.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Inspired by the in-class communication between Dr. Bansal and </a:t>
            </a:r>
            <a:r>
              <a:rPr lang="en-US" dirty="0" err="1"/>
              <a:t>Xiangyu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Reformatted to create an epistolary language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Strongly typed to enforce security &amp; maintainability of the language.</a:t>
            </a:r>
          </a:p>
          <a:p>
            <a:pPr marL="0" indent="0">
              <a:buNone/>
            </a:pPr>
            <a:r>
              <a:rPr lang="en-US" dirty="0"/>
              <a:t>This language is best for those with an understanding of: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English grammar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Email/letter </a:t>
            </a:r>
            <a:r>
              <a:rPr lang="en-US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377944" cy="3766185"/>
          </a:xfrm>
        </p:spPr>
        <p:txBody>
          <a:bodyPr/>
          <a:lstStyle/>
          <a:p>
            <a:pPr fontAlgn="base"/>
            <a:r>
              <a:rPr lang="en-US" b="1" dirty="0">
                <a:solidFill>
                  <a:srgbClr val="E84C22"/>
                </a:solidFill>
              </a:rPr>
              <a:t>AH-J</a:t>
            </a:r>
            <a:r>
              <a:rPr lang="en-US" dirty="0"/>
              <a:t> follows a pattern-like structure that is representative of the </a:t>
            </a:r>
            <a:r>
              <a:rPr lang="en-US" dirty="0" smtClean="0"/>
              <a:t>English </a:t>
            </a:r>
            <a:r>
              <a:rPr lang="en-US" dirty="0"/>
              <a:t>language. </a:t>
            </a:r>
          </a:p>
          <a:p>
            <a:pPr fontAlgn="base"/>
            <a:r>
              <a:rPr lang="en-US" dirty="0"/>
              <a:t>Commands are portrayed as common </a:t>
            </a:r>
            <a:r>
              <a:rPr lang="en-US" dirty="0" smtClean="0"/>
              <a:t>English-phrase-directives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Declarations are conveyed as statements separated by periods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8307"/>
              </p:ext>
            </p:extLst>
          </p:nvPr>
        </p:nvGraphicFramePr>
        <p:xfrm>
          <a:off x="5054600" y="2011680"/>
          <a:ext cx="6502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987800"/>
              </a:tblGrid>
              <a:tr h="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Structure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</a:t>
                      </a:r>
                      <a:r>
                        <a:rPr lang="en-US" i="0" baseline="0" dirty="0" smtClean="0"/>
                        <a:t> Syntax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opening block,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body code block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body code block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closing block.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n.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1.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+ 3.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b="0" i="0" dirty="0" smtClean="0">
                          <a:effectLst/>
                        </a:rPr>
                        <a:t/>
                      </a:r>
                      <a:br>
                        <a:rPr lang="en-US" b="0" i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486276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grammar of </a:t>
            </a: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comprised of 2 entities, </a:t>
            </a:r>
            <a:r>
              <a:rPr lang="en-US" i="1" dirty="0"/>
              <a:t>declarations</a:t>
            </a:r>
            <a:r>
              <a:rPr lang="en-US" dirty="0"/>
              <a:t> &amp; </a:t>
            </a:r>
            <a:r>
              <a:rPr lang="en-US" i="1" dirty="0"/>
              <a:t>commands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Declarations initialize variables for the runtime environment.</a:t>
            </a:r>
          </a:p>
          <a:p>
            <a:pPr fontAlgn="base"/>
            <a:r>
              <a:rPr lang="en-US" dirty="0"/>
              <a:t>Commands perform logical &amp; arithmetic operations on variables.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Commands include conditional statements, while loops, expressions, and nested blocks of code.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1446"/>
              </p:ext>
            </p:extLst>
          </p:nvPr>
        </p:nvGraphicFramePr>
        <p:xfrm>
          <a:off x="5182366" y="1432560"/>
          <a:ext cx="651433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134"/>
                <a:gridCol w="2235200"/>
              </a:tblGrid>
              <a:tr h="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</a:t>
                      </a:r>
                      <a:r>
                        <a:rPr lang="en-US" i="0" baseline="0" dirty="0" smtClean="0"/>
                        <a:t> Syntax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Code Comparison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soft.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value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0.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Should it be the case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EQUALS 0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Assign the integer soft to the value of 4 * 3.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otherwise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Please reply with the value of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that is all.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body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 0;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if 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soft = 4 * 3;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else {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print(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i="0" dirty="0" smtClean="0">
                        <a:effectLst/>
                      </a:endParaRPr>
                    </a:p>
                    <a:p>
                      <a:r>
                        <a:rPr lang="en-US" i="0" dirty="0" smtClean="0"/>
                        <a:t/>
                      </a:r>
                      <a:br>
                        <a:rPr lang="en-US" i="0" dirty="0" smtClean="0"/>
                      </a:b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Compiler: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442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Prolog, </a:t>
            </a: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first tokenized </a:t>
            </a:r>
            <a:r>
              <a:rPr lang="en-US" dirty="0" smtClean="0"/>
              <a:t>by checking for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Spaces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Newlines</a:t>
            </a: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AH-J</a:t>
            </a:r>
            <a:r>
              <a:rPr lang="en-US" dirty="0"/>
              <a:t> is then parsed using Prolog’s DCG functionality in order to ensure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Enforcement </a:t>
            </a:r>
            <a:r>
              <a:rPr lang="en-US" sz="2400" dirty="0"/>
              <a:t>of type security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Syntax </a:t>
            </a:r>
            <a:r>
              <a:rPr lang="en-US" sz="2400" dirty="0"/>
              <a:t>validation </a:t>
            </a:r>
          </a:p>
          <a:p>
            <a:pPr marL="0" indent="0">
              <a:buNone/>
            </a:pPr>
            <a:r>
              <a:rPr lang="en-US" dirty="0"/>
              <a:t>The parse tree is then generated in the event of successful compilation</a:t>
            </a:r>
            <a:r>
              <a:rPr lang="en-US" dirty="0" smtClean="0"/>
              <a:t>.</a:t>
            </a:r>
            <a:endParaRPr lang="en-US" b="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DCG</a:t>
            </a:r>
            <a:endParaRPr lang="en-US" b="0" dirty="0" smtClean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68403"/>
              </p:ext>
            </p:extLst>
          </p:nvPr>
        </p:nvGraphicFramePr>
        <p:xfrm>
          <a:off x="5632831" y="1766234"/>
          <a:ext cx="5816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DCG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i="0" dirty="0" smtClean="0"/>
                        <a:t>program(</a:t>
                      </a:r>
                      <a:r>
                        <a:rPr lang="en-US" i="0" dirty="0" err="1" smtClean="0"/>
                        <a:t>t_prog</a:t>
                      </a:r>
                      <a:r>
                        <a:rPr lang="en-US" i="0" dirty="0" smtClean="0"/>
                        <a:t>(K)) --&gt; ["Salutations", "</a:t>
                      </a:r>
                      <a:r>
                        <a:rPr lang="en-US" i="0" dirty="0" err="1" smtClean="0"/>
                        <a:t>Xiangyu</a:t>
                      </a:r>
                      <a:r>
                        <a:rPr lang="en-US" i="0" dirty="0" smtClean="0"/>
                        <a:t>,"],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list(K),  ["Sincerely,", "Ajay", "Bansal"].</a:t>
                      </a:r>
                    </a:p>
                    <a:p>
                      <a:pPr marL="0" indent="0">
                        <a:buNone/>
                      </a:pP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list(</a:t>
                      </a:r>
                      <a:r>
                        <a:rPr lang="en-US" i="0" dirty="0" err="1" smtClean="0"/>
                        <a:t>t_list</a:t>
                      </a:r>
                      <a:r>
                        <a:rPr lang="en-US" i="0" dirty="0" smtClean="0"/>
                        <a:t>(D, C)) --&gt;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declaration(D), </a:t>
                      </a:r>
                      <a:r>
                        <a:rPr lang="en-US" i="0" dirty="0" err="1" smtClean="0"/>
                        <a:t>block_command</a:t>
                      </a:r>
                      <a:r>
                        <a:rPr lang="en-US" i="0" dirty="0" smtClean="0"/>
                        <a:t>(C), ["Thank", "you"], ["."];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declaration(D), command(C), ["."], ["Thank", "you"], ["."].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endParaRPr lang="en-US" i="0" dirty="0" smtClean="0"/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list(</a:t>
                      </a:r>
                      <a:r>
                        <a:rPr lang="en-US" i="0" dirty="0" err="1" smtClean="0"/>
                        <a:t>t_list</a:t>
                      </a:r>
                      <a:r>
                        <a:rPr lang="en-US" i="0" dirty="0" smtClean="0"/>
                        <a:t>(C)) --&gt;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</a:t>
                      </a:r>
                      <a:r>
                        <a:rPr lang="en-US" i="0" dirty="0" err="1" smtClean="0"/>
                        <a:t>block_command</a:t>
                      </a:r>
                      <a:r>
                        <a:rPr lang="en-US" i="0" dirty="0" smtClean="0"/>
                        <a:t>(C), ["."], ["Thank", "you"], ["."];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["Would", "you", "mind", "doing", "the", "following:"],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command(C), ["."], ["Thank", "you"], ["."].</a:t>
                      </a:r>
                      <a:endParaRPr lang="en-US" b="0" i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3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Code: Parse </a:t>
            </a:r>
            <a:r>
              <a:rPr lang="en-US" dirty="0" smtClean="0"/>
              <a:t>Tree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19584"/>
              </p:ext>
            </p:extLst>
          </p:nvPr>
        </p:nvGraphicFramePr>
        <p:xfrm>
          <a:off x="657224" y="1998134"/>
          <a:ext cx="1077277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87"/>
                <a:gridCol w="5386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AH-J Syntax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Parse Tree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i="0" dirty="0" smtClean="0"/>
                        <a:t>Salutations </a:t>
                      </a:r>
                      <a:r>
                        <a:rPr lang="en-US" i="0" dirty="0" err="1" smtClean="0"/>
                        <a:t>Xiangyu</a:t>
                      </a:r>
                      <a:r>
                        <a:rPr lang="en-US" i="0" dirty="0" smtClean="0"/>
                        <a:t>,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Would you mind doing the following: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Assign the integer c to the value of 7.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So long as NOT c EQUALS 5 please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Would you mind doing the following: 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    Assign the integer c to the value of c - 1.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 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    your iterations are appreciated.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   Thank you.</a:t>
                      </a:r>
                      <a:endParaRPr lang="en-US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0" dirty="0" smtClean="0"/>
                        <a:t>Sincerely, Ajay Bansal</a:t>
                      </a:r>
                      <a:endParaRPr lang="en-US" b="0" i="0" dirty="0" smtClean="0">
                        <a:effectLst/>
                      </a:endParaRPr>
                    </a:p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i="0" dirty="0" err="1" smtClean="0"/>
                        <a:t>t_prog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t_list</a:t>
                      </a:r>
                      <a:r>
                        <a:rPr lang="fr-FR" i="0" dirty="0" smtClean="0"/>
                        <a:t>(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</a:t>
                      </a:r>
                      <a:r>
                        <a:rPr lang="fr-FR" i="0" dirty="0" err="1" smtClean="0"/>
                        <a:t>t_command</a:t>
                      </a:r>
                      <a:r>
                        <a:rPr lang="fr-FR" i="0" dirty="0" smtClean="0"/>
                        <a:t>(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(7))),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</a:t>
                      </a:r>
                      <a:r>
                        <a:rPr lang="fr-FR" i="0" dirty="0" err="1" smtClean="0"/>
                        <a:t>t_block_cmnd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t_while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t_exp_not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t_exp_eq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(c))),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(5))))),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   </a:t>
                      </a:r>
                      <a:r>
                        <a:rPr lang="fr-FR" i="0" dirty="0" err="1" smtClean="0"/>
                        <a:t>t_list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t_command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(c),</a:t>
                      </a:r>
                      <a:r>
                        <a:rPr lang="fr-FR" i="0" dirty="0" err="1" smtClean="0"/>
                        <a:t>t_minus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t_id</a:t>
                      </a:r>
                      <a:r>
                        <a:rPr lang="fr-FR" i="0" dirty="0" smtClean="0"/>
                        <a:t>(c))),</a:t>
                      </a:r>
                      <a:r>
                        <a:rPr lang="fr-FR" i="0" dirty="0" err="1" smtClean="0"/>
                        <a:t>t_term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t_factor</a:t>
                      </a:r>
                      <a:r>
                        <a:rPr lang="fr-FR" i="0" dirty="0" smtClean="0"/>
                        <a:t>(</a:t>
                      </a:r>
                      <a:r>
                        <a:rPr lang="fr-FR" i="0" dirty="0" err="1" smtClean="0"/>
                        <a:t>t_num</a:t>
                      </a:r>
                      <a:r>
                        <a:rPr lang="fr-FR" i="0" dirty="0" smtClean="0"/>
                        <a:t>(1)))))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   ))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  )</a:t>
                      </a:r>
                      <a:endParaRPr lang="fr-FR" b="0" i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0" dirty="0" smtClean="0"/>
                        <a:t>))</a:t>
                      </a:r>
                      <a:endParaRPr lang="fr-FR" b="0" i="0" dirty="0" smtClean="0">
                        <a:effectLst/>
                      </a:endParaRPr>
                    </a:p>
                    <a:p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Runtime: </a:t>
            </a:r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interpreter for </a:t>
            </a:r>
            <a:r>
              <a:rPr lang="en-US" b="1" dirty="0">
                <a:solidFill>
                  <a:srgbClr val="E84C22"/>
                </a:solidFill>
              </a:rPr>
              <a:t>AH-J</a:t>
            </a:r>
            <a:r>
              <a:rPr lang="en-US" dirty="0"/>
              <a:t> is written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 and takes the parse tree as input and uses the parameters of each node of the parse tree to perform the desired functionality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The control structure of the final program is determined by the </a:t>
            </a:r>
            <a:r>
              <a:rPr lang="en-US" b="1" dirty="0">
                <a:solidFill>
                  <a:srgbClr val="E84C22"/>
                </a:solidFill>
              </a:rPr>
              <a:t>sequence</a:t>
            </a:r>
            <a:r>
              <a:rPr lang="en-US" dirty="0"/>
              <a:t> in the parse tree.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Conditional blocks</a:t>
            </a:r>
            <a:r>
              <a:rPr lang="en-US" dirty="0"/>
              <a:t>, such as while and if, are accomplished by evaluating </a:t>
            </a:r>
            <a:r>
              <a:rPr lang="en-US" b="1" dirty="0" err="1">
                <a:solidFill>
                  <a:srgbClr val="E84C22"/>
                </a:solidFill>
              </a:rPr>
              <a:t>boolean</a:t>
            </a:r>
            <a:r>
              <a:rPr lang="en-US" b="1" dirty="0">
                <a:solidFill>
                  <a:srgbClr val="E84C22"/>
                </a:solidFill>
              </a:rPr>
              <a:t> expressions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and executing the correct data path.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Environment variables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are collected through the execution and are output at the end. 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0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5"/>
          <a:stretch/>
        </p:blipFill>
        <p:spPr>
          <a:xfrm>
            <a:off x="1644331" y="1790701"/>
            <a:ext cx="8798560" cy="4483099"/>
          </a:xfrm>
        </p:spPr>
      </p:pic>
    </p:spTree>
    <p:extLst>
      <p:ext uri="{BB962C8B-B14F-4D97-AF65-F5344CB8AC3E}">
        <p14:creationId xmlns:p14="http://schemas.microsoft.com/office/powerpoint/2010/main" val="36159148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127</TotalTime>
  <Words>327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Team 11</vt:lpstr>
      <vt:lpstr>Language: AH-J</vt:lpstr>
      <vt:lpstr>Grammar</vt:lpstr>
      <vt:lpstr>Grammar</vt:lpstr>
      <vt:lpstr>Compiler: Parser</vt:lpstr>
      <vt:lpstr>Intermediate Code: Parse Tree</vt:lpstr>
      <vt:lpstr>Runtime: Interpreter</vt:lpstr>
      <vt:lpstr>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8</cp:revision>
  <dcterms:created xsi:type="dcterms:W3CDTF">2018-04-29T02:48:24Z</dcterms:created>
  <dcterms:modified xsi:type="dcterms:W3CDTF">2018-04-29T05:20:36Z</dcterms:modified>
</cp:coreProperties>
</file>