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66"/>
  </p:notesMasterIdLst>
  <p:sldIdLst>
    <p:sldId id="256" r:id="rId3"/>
    <p:sldId id="259" r:id="rId4"/>
    <p:sldId id="289" r:id="rId5"/>
    <p:sldId id="290" r:id="rId6"/>
    <p:sldId id="260" r:id="rId7"/>
    <p:sldId id="291" r:id="rId8"/>
    <p:sldId id="261" r:id="rId9"/>
    <p:sldId id="262" r:id="rId10"/>
    <p:sldId id="277" r:id="rId11"/>
    <p:sldId id="263" r:id="rId12"/>
    <p:sldId id="264" r:id="rId13"/>
    <p:sldId id="278" r:id="rId14"/>
    <p:sldId id="292" r:id="rId15"/>
    <p:sldId id="29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1" r:id="rId26"/>
    <p:sldId id="282" r:id="rId27"/>
    <p:sldId id="285" r:id="rId28"/>
    <p:sldId id="288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1" r:id="rId46"/>
    <p:sldId id="312" r:id="rId47"/>
    <p:sldId id="313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3" r:id="rId64"/>
    <p:sldId id="334" r:id="rId6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Gill Sans" panose="02020500000000000000" charset="0"/>
      <p:regular r:id="rId71"/>
      <p:bold r:id="rId72"/>
    </p:embeddedFont>
    <p:embeddedFont>
      <p:font typeface="Helvetica Neue" panose="02020500000000000000" charset="0"/>
      <p:regular r:id="rId73"/>
      <p:bold r:id="rId74"/>
      <p:italic r:id="rId75"/>
      <p:boldItalic r:id="rId76"/>
    </p:embeddedFont>
    <p:embeddedFont>
      <p:font typeface="Helvetica Neue Light" panose="02020500000000000000" charset="0"/>
      <p:regular r:id="rId77"/>
      <p:bold r:id="rId78"/>
      <p:italic r:id="rId79"/>
      <p:boldItalic r:id="rId80"/>
    </p:embeddedFont>
    <p:embeddedFont>
      <p:font typeface="Merriweather Sans" pitchFamily="2" charset="0"/>
      <p:regular r:id="rId81"/>
      <p:bold r:id="rId82"/>
      <p:italic r:id="rId83"/>
      <p:boldItalic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982D9C-ACF8-4ADE-92DF-B2A1BFCCCC5C}">
  <a:tblStyle styleId="{01982D9C-ACF8-4ADE-92DF-B2A1BFCCCC5C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86" y="173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font" Target="fonts/font2.fntdata"/><Relationship Id="rId84" Type="http://schemas.openxmlformats.org/officeDocument/2006/relationships/font" Target="fonts/font18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8.fntdata"/><Relationship Id="rId79" Type="http://schemas.openxmlformats.org/officeDocument/2006/relationships/font" Target="fonts/font13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6.fntdata"/><Relationship Id="rId80" Type="http://schemas.openxmlformats.org/officeDocument/2006/relationships/font" Target="fonts/font14.fntdata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font" Target="fonts/font17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font" Target="fonts/font15.fntdata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0.fntdata"/><Relationship Id="rId7" Type="http://schemas.openxmlformats.org/officeDocument/2006/relationships/slide" Target="slides/slide5.xml"/><Relationship Id="rId71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notesMaster" Target="notesMasters/notesMaster1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a50f754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a50f75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ba50f76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7ba50f768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ba50f76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7ba50f768_0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ba50f76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7ba50f768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ba50f76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27ba50f768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ba50f7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7ba50f768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a50f76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7ba50f768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ba50f76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7ba50f768_0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ba50f768_0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7ba50f76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c65fcee1_7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8c65fcee1_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6bc1d32_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5b6bc1d32_36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65fcee1_7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8c65fcee1_73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1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7be483e1c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e483e1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7be483e1c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b6bc1d32_3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5b6bc1d32_36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e483e1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7be483e1c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a740315_21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7ca740315_2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b6bc1d32_3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25b6bc1d32_36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a50f76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7ba50f768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D:\Docs\AI&#28436;&#35611;&#21450;&#35506;&#31243;\PyTorch%20Slides\&#26041;&#21521;&#23566;&#25976;.mp4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Model</a:t>
            </a:r>
            <a:endParaRPr sz="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>
                <a:solidFill>
                  <a:srgbClr val="004C7F"/>
                </a:solidFill>
              </a:rPr>
              <a:t>For simplication, get rid of b</a:t>
            </a:r>
            <a:endParaRPr dirty="0"/>
          </a:p>
        </p:txBody>
      </p:sp>
      <p:graphicFrame>
        <p:nvGraphicFramePr>
          <p:cNvPr id="235" name="Google Shape;235;p44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4"/>
          <p:cNvCxnSpPr/>
          <p:nvPr/>
        </p:nvCxnSpPr>
        <p:spPr>
          <a:xfrm rot="10800000" flipH="1">
            <a:off x="4711950" y="26499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44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id="248" name="Google Shape;248;p4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5"/>
          <p:cNvCxnSpPr/>
          <p:nvPr/>
        </p:nvCxnSpPr>
        <p:spPr>
          <a:xfrm rot="10800000" flipH="1">
            <a:off x="4711950" y="26499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lang="en" b="1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rot="10800000" flipH="1">
            <a:off x="4755775" y="2116175"/>
            <a:ext cx="2327700" cy="169290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45"/>
          <p:cNvCxnSpPr/>
          <p:nvPr/>
        </p:nvCxnSpPr>
        <p:spPr>
          <a:xfrm rot="10800000" flipH="1">
            <a:off x="4744625" y="3129725"/>
            <a:ext cx="3686700" cy="813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i="1" dirty="0">
                <a:solidFill>
                  <a:srgbClr val="004C7F"/>
                </a:solidFill>
              </a:rPr>
              <a:t>Find the red line that all the ‘y’ distances are minimal</a:t>
            </a: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lang="en" b="1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5576" y="2139702"/>
            <a:ext cx="4053511" cy="255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67544" y="1707654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measure?</a:t>
            </a:r>
            <a:b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lang="en-US" dirty="0"/>
            </a:br>
            <a:r>
              <a:rPr lang="en" sz="3000" i="1" dirty="0">
                <a:solidFill>
                  <a:srgbClr val="004C7F"/>
                </a:solidFill>
              </a:rPr>
              <a:t>We need a way to find if the line fits all the points</a:t>
            </a:r>
            <a:br>
              <a:rPr lang="en" sz="3000" i="1" dirty="0">
                <a:solidFill>
                  <a:srgbClr val="004C7F"/>
                </a:solidFill>
              </a:rPr>
            </a:br>
            <a:br>
              <a:rPr lang="en" sz="3000" i="1" dirty="0">
                <a:solidFill>
                  <a:srgbClr val="004C7F"/>
                </a:solidFill>
              </a:rPr>
            </a:br>
            <a:r>
              <a:rPr lang="en" altLang="zh-TW" sz="3600" i="1" dirty="0">
                <a:solidFill>
                  <a:srgbClr val="FF0000"/>
                </a:solidFill>
              </a:rPr>
              <a:t> The best way is to find the distances between points and the line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67544" y="843558"/>
            <a:ext cx="82809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measure?</a:t>
            </a:r>
            <a:b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1491630"/>
            <a:ext cx="514816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b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3000" i="1" dirty="0">
                <a:solidFill>
                  <a:srgbClr val="0070C0"/>
                </a:solidFill>
              </a:rPr>
              <a:t>Make it positive and easy to get derivation</a:t>
            </a:r>
            <a:endParaRPr sz="3000" i="1" dirty="0">
              <a:solidFill>
                <a:srgbClr val="0070C0"/>
              </a:solidFill>
            </a:endParaRPr>
          </a:p>
        </p:txBody>
      </p:sp>
      <p:graphicFrame>
        <p:nvGraphicFramePr>
          <p:cNvPr id="258" name="Google Shape;258;p46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 dirty="0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 dirty="0"/>
                        <a:t>6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mean=14/3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9" name="Google Shape;259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792452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65" name="Google Shape;265;p47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8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mean=56/3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66" name="Google Shape;266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2" name="Google Shape;272;p48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mean=56/3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3" name="Google Shape;273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9" name="Google Shape;279;p49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mean=14/3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0" name="Google Shape;280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86" name="Google Shape;286;p50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7" name="Google Shape;287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73" name="Google Shape;173;p4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4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7" name="Google Shape;177;p4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id="179" name="Google Shape;179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40"/>
          <p:cNvGraphicFramePr/>
          <p:nvPr/>
        </p:nvGraphicFramePr>
        <p:xfrm>
          <a:off x="1129603" y="3424238"/>
          <a:ext cx="2276050" cy="13637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1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?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1" name="Google Shape;181;p4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93" name="Google Shape;293;p51"/>
          <p:cNvGraphicFramePr/>
          <p:nvPr/>
        </p:nvGraphicFramePr>
        <p:xfrm>
          <a:off x="474938" y="2582465"/>
          <a:ext cx="8194050" cy="21552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36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3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MSE=56/3=18.7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4" name="Google Shape;294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  <a:tableStyleId>{01982D9C-ACF8-4ADE-92DF-B2A1BFCCCC5C}</a:tableStyleId>
              </a:tblPr>
              <a:tblGrid>
                <a:gridCol w="16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3" name="Google Shape;303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7" name="Google Shape;307;p52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>
            <a:spLocks noGrp="1"/>
          </p:cNvSpPr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  <a:tableStyleId>{01982D9C-ACF8-4ADE-92DF-B2A1BFCCCC5C}</a:tableStyleId>
              </a:tblPr>
              <a:tblGrid>
                <a:gridCol w="16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4" name="Google Shape;314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7" name="Google Shape;317;p53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>
            <a:spLocks noGrp="1"/>
          </p:cNvSpPr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id="323" name="Google Shape;323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>
                <a:solidFill>
                  <a:srgbClr val="004C7F"/>
                </a:solidFill>
              </a:rPr>
              <a:t>One dimension linear regression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635646"/>
            <a:ext cx="65913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>
                <a:solidFill>
                  <a:srgbClr val="004C7F"/>
                </a:solidFill>
              </a:rPr>
              <a:t>Multi-dimension linear regression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563638"/>
            <a:ext cx="65722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/>
              <a:t>Calculate Bias and Weight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275606"/>
            <a:ext cx="6867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/>
              <a:t>Calculate Bias and Weight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707654"/>
            <a:ext cx="695151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547664" y="915566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  <a:endParaRPr sz="5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779662"/>
            <a:ext cx="625423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1680" y="3507854"/>
            <a:ext cx="5881687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Math and computer approaches</a:t>
            </a:r>
          </a:p>
        </p:txBody>
      </p:sp>
      <p:graphicFrame>
        <p:nvGraphicFramePr>
          <p:cNvPr id="180" name="Google Shape;180;p40"/>
          <p:cNvGraphicFramePr/>
          <p:nvPr/>
        </p:nvGraphicFramePr>
        <p:xfrm>
          <a:off x="1331640" y="1347614"/>
          <a:ext cx="6264696" cy="172819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313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?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115616" y="35798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 = w * x  </a:t>
            </a:r>
            <a:r>
              <a:rPr lang="en-US" altLang="zh-TW" sz="2000" dirty="0">
                <a:sym typeface="Wingdings" pitchFamily="2" charset="2"/>
              </a:rPr>
              <a:t> How do you know it is multiplication?</a:t>
            </a:r>
            <a:endParaRPr lang="en-US" altLang="zh-TW" sz="2000" dirty="0"/>
          </a:p>
          <a:p>
            <a:r>
              <a:rPr lang="en-US" altLang="zh-TW" sz="2000" dirty="0"/>
              <a:t>2 = w * 1 </a:t>
            </a:r>
            <a:r>
              <a:rPr lang="en-US" altLang="zh-TW" sz="2000" dirty="0">
                <a:sym typeface="Wingdings" pitchFamily="2" charset="2"/>
              </a:rPr>
              <a:t> Use labeled value to predict</a:t>
            </a:r>
            <a:endParaRPr lang="en-US" altLang="zh-TW" sz="2000" dirty="0"/>
          </a:p>
          <a:p>
            <a:r>
              <a:rPr lang="en-US" altLang="zh-TW" sz="2000" dirty="0"/>
              <a:t>w = 2 </a:t>
            </a:r>
            <a:r>
              <a:rPr lang="en-US" altLang="zh-TW" sz="2000" dirty="0">
                <a:sym typeface="Wingdings" pitchFamily="2" charset="2"/>
              </a:rPr>
              <a:t> This is math way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2120" y="771550"/>
            <a:ext cx="3229899" cy="81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259632" y="1851670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/>
              <a:t>||</a:t>
            </a:r>
            <a:r>
              <a:rPr lang="en-US" altLang="zh-TW" sz="2000" i="1" dirty="0"/>
              <a:t>v</a:t>
            </a:r>
            <a:r>
              <a:rPr lang="en-US" altLang="zh-TW" sz="2000" dirty="0"/>
              <a:t>|| denotes a distance of a vector </a:t>
            </a:r>
            <a:r>
              <a:rPr lang="en-US" altLang="zh-TW" sz="2000" dirty="0">
                <a:sym typeface="Wingdings" pitchFamily="2" charset="2"/>
              </a:rPr>
              <a:t> A scalar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>
                <a:sym typeface="Wingdings" pitchFamily="2" charset="2"/>
              </a:rPr>
              <a:t>Square value  means it is always positive.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>
                <a:sym typeface="Wingdings" pitchFamily="2" charset="2"/>
              </a:rPr>
              <a:t>a = </a:t>
            </a:r>
            <a:r>
              <a:rPr lang="en-US" altLang="zh-TW" sz="2000" dirty="0" err="1">
                <a:sym typeface="Wingdings" pitchFamily="2" charset="2"/>
              </a:rPr>
              <a:t>wx</a:t>
            </a:r>
            <a:r>
              <a:rPr lang="en-US" altLang="zh-TW" sz="2000" dirty="0">
                <a:sym typeface="Wingdings" pitchFamily="2" charset="2"/>
              </a:rPr>
              <a:t> + b  A function of weights and biases.</a:t>
            </a:r>
          </a:p>
          <a:p>
            <a:pPr>
              <a:buFont typeface="Arial" pitchFamily="34" charset="0"/>
              <a:buChar char="•"/>
            </a:pPr>
            <a:endParaRPr lang="en-US" altLang="zh-TW" sz="2000" dirty="0">
              <a:sym typeface="Wingdings" pitchFamily="2" charset="2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sym typeface="Wingdings" pitchFamily="2" charset="2"/>
              </a:rPr>
              <a:t>The reason that the cost function doesn’t’ use an ‘absolute’ function is for smoothness.  Easy to calculate derivatives.</a:t>
            </a:r>
          </a:p>
          <a:p>
            <a:pPr>
              <a:buFont typeface="Arial" pitchFamily="34" charset="0"/>
              <a:buChar char="•"/>
            </a:pPr>
            <a:endParaRPr lang="zh-TW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1635646"/>
            <a:ext cx="496294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712" y="3435846"/>
            <a:ext cx="58451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0192" y="1779662"/>
            <a:ext cx="168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Find global minimum</a:t>
            </a:r>
            <a:endParaRPr dirty="0"/>
          </a:p>
        </p:txBody>
      </p:sp>
      <p:pic>
        <p:nvPicPr>
          <p:cNvPr id="2050" name="Picture 2" descr="C:\Users\joshhu\Desktop\main-qimg-0dbade2626f60dad3b8ae2007706c59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915566"/>
            <a:ext cx="5157986" cy="4129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Find global minimum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131590"/>
            <a:ext cx="594809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95736" y="267494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/>
              <a:t>two dimension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6" name="Google Shape;174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491630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/>
              <a:t>three dimension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1226406"/>
            <a:ext cx="4320480" cy="39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/>
              <a:t>n dimension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8" y="1851670"/>
            <a:ext cx="4806950" cy="251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/>
              <a:t>Problem Attacker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3147814"/>
            <a:ext cx="3600400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1907704" y="1203598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When there are no obvious MATH way to solve this problem, we switch to COMPUTER way.</a:t>
            </a:r>
          </a:p>
          <a:p>
            <a:endParaRPr lang="en-US" altLang="zh-TW" sz="1800" dirty="0"/>
          </a:p>
          <a:p>
            <a:r>
              <a:rPr lang="en-US" altLang="zh-TW" sz="1800" dirty="0"/>
              <a:t>Step by Step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Move down a little step by step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915566"/>
            <a:ext cx="5472608" cy="29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1475656" y="408391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two dimension space, there is </a:t>
            </a:r>
            <a:r>
              <a:rPr lang="en-US" altLang="zh-TW" b="1" dirty="0">
                <a:solidFill>
                  <a:srgbClr val="FF0000"/>
                </a:solidFill>
              </a:rPr>
              <a:t>only ONE </a:t>
            </a:r>
            <a:r>
              <a:rPr lang="en-US" altLang="zh-TW" dirty="0"/>
              <a:t>direction toward the bottom of global minimum, it is the tangent line direction.</a:t>
            </a:r>
            <a:endParaRPr lang="zh-TW" altLang="en-US" dirty="0"/>
          </a:p>
        </p:txBody>
      </p:sp>
      <p:pic>
        <p:nvPicPr>
          <p:cNvPr id="5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120" y="3363838"/>
            <a:ext cx="3024336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/>
              <a:t>Find a point first </a:t>
            </a:r>
            <a:br>
              <a:rPr lang="en" dirty="0"/>
            </a:br>
            <a:r>
              <a:rPr lang="en" dirty="0"/>
              <a:t>Then find next point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1226406"/>
            <a:ext cx="3096344" cy="28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123728" y="415592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Find a random point first, and try to find the next point that goes down the fastest. Repeat this procedure until we reach the global minimum.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this?</a:t>
            </a:r>
          </a:p>
        </p:txBody>
      </p:sp>
      <p:graphicFrame>
        <p:nvGraphicFramePr>
          <p:cNvPr id="180" name="Google Shape;180;p40"/>
          <p:cNvGraphicFramePr/>
          <p:nvPr/>
        </p:nvGraphicFramePr>
        <p:xfrm>
          <a:off x="1331640" y="1347614"/>
          <a:ext cx="6264696" cy="172819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313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13.5724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7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1100" dirty="0"/>
                        <a:t>10.23315</a:t>
                      </a:r>
                      <a:endParaRPr sz="11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16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22.5731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224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-15.7414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115616" y="35798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How do you know it is linear or not?</a:t>
            </a:r>
          </a:p>
          <a:p>
            <a:r>
              <a:rPr lang="en-US" altLang="zh-TW" sz="2000" dirty="0"/>
              <a:t>How can you know there exists a solution to this?</a:t>
            </a:r>
          </a:p>
          <a:p>
            <a:r>
              <a:rPr lang="en-US" altLang="zh-TW" sz="2000" dirty="0"/>
              <a:t>How can you know that some data are noise?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Move down a little step by step</a:t>
            </a:r>
            <a:endParaRPr dirty="0"/>
          </a:p>
        </p:txBody>
      </p:sp>
      <p:sp>
        <p:nvSpPr>
          <p:cNvPr id="9" name="文字方塊 8"/>
          <p:cNvSpPr txBox="1"/>
          <p:nvPr/>
        </p:nvSpPr>
        <p:spPr>
          <a:xfrm>
            <a:off x="1475656" y="4083918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n dimension space, there are </a:t>
            </a:r>
            <a:r>
              <a:rPr lang="en-US" altLang="zh-TW" b="1" dirty="0">
                <a:solidFill>
                  <a:srgbClr val="FF0000"/>
                </a:solidFill>
              </a:rPr>
              <a:t>INFINITE</a:t>
            </a:r>
            <a:r>
              <a:rPr lang="en-US" altLang="zh-TW" dirty="0"/>
              <a:t> directions toward the bottom of global minimum.</a:t>
            </a:r>
          </a:p>
          <a:p>
            <a:r>
              <a:rPr lang="en-US" altLang="zh-TW" b="1" dirty="0"/>
              <a:t> WHICH DIRECTION TO GO DOWN TO BOTTOM THE FASTEST?</a:t>
            </a:r>
            <a:endParaRPr lang="zh-TW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19622"/>
            <a:ext cx="4427984" cy="252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8022" y="771550"/>
            <a:ext cx="4455978" cy="255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2160" y="3219822"/>
            <a:ext cx="2720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方向導數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79712" y="483518"/>
            <a:ext cx="5688632" cy="4265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The Gradient Descent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059582"/>
            <a:ext cx="5400600" cy="402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The Tangent Plane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987574"/>
            <a:ext cx="4969421" cy="305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475656" y="4083918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On a single point, there is </a:t>
            </a:r>
            <a:r>
              <a:rPr lang="en-US" altLang="zh-TW" b="1" dirty="0">
                <a:solidFill>
                  <a:srgbClr val="FF0000"/>
                </a:solidFill>
              </a:rPr>
              <a:t>ONLY ONE </a:t>
            </a:r>
            <a:r>
              <a:rPr lang="en-US" altLang="zh-TW" dirty="0"/>
              <a:t>plane tangent to the point. However there are </a:t>
            </a:r>
            <a:r>
              <a:rPr lang="en-US" altLang="zh-TW" b="1" dirty="0">
                <a:solidFill>
                  <a:srgbClr val="FF0000"/>
                </a:solidFill>
              </a:rPr>
              <a:t>INFINITE</a:t>
            </a:r>
            <a:r>
              <a:rPr lang="en-US" altLang="zh-TW" dirty="0"/>
              <a:t> lines tangent to that point on that only plane.. </a:t>
            </a:r>
          </a:p>
          <a:p>
            <a:r>
              <a:rPr lang="en-US" altLang="zh-TW" b="1" dirty="0"/>
              <a:t>The tangent line that has the maximum slope is called GRADIENT.</a:t>
            </a:r>
            <a:endParaRPr lang="zh-TW" alt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208" y="915566"/>
            <a:ext cx="255270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The Gradient Descent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987574"/>
            <a:ext cx="347030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851670"/>
            <a:ext cx="314969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3344" y="2931790"/>
            <a:ext cx="242312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9632" y="3867894"/>
            <a:ext cx="202595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00839" y="1923678"/>
            <a:ext cx="474316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Carefully choosing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1779662"/>
            <a:ext cx="4257675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00" y="843558"/>
            <a:ext cx="29091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The Gradient Descent</a:t>
            </a:r>
            <a:endParaRPr lang="zh-TW" altLang="en-US" dirty="0"/>
          </a:p>
        </p:txBody>
      </p:sp>
      <p:pic>
        <p:nvPicPr>
          <p:cNvPr id="12290" name="Picture 2" descr="D:\Temp\SNAGHTMLbc25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347614"/>
            <a:ext cx="7696200" cy="2981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The Problem of Gradient Descent</a:t>
            </a:r>
            <a:endParaRPr lang="zh-TW" altLang="en-US" dirty="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115616" y="2499742"/>
            <a:ext cx="727280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W</a:t>
            </a:r>
            <a:r>
              <a:rPr kumimoji="1" lang="zh-TW" altLang="zh-TW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e need to compute the gradients </a:t>
            </a:r>
            <a:r>
              <a:rPr kumimoji="1" lang="zh-TW" altLang="zh-TW" sz="160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in"/>
                <a:cs typeface="新細明體" pitchFamily="18" charset="-120"/>
              </a:rPr>
              <a:t>∇</a:t>
            </a:r>
            <a:r>
              <a:rPr kumimoji="1" lang="zh-TW" altLang="zh-TW" sz="160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th-italic"/>
                <a:cs typeface="新細明體" pitchFamily="18" charset="-120"/>
              </a:rPr>
              <a:t>Cx</a:t>
            </a:r>
            <a:r>
              <a:rPr kumimoji="1" lang="zh-TW" altLang="zh-TW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 separately for each training input, </a:t>
            </a:r>
            <a:r>
              <a:rPr kumimoji="1" lang="zh-TW" altLang="zh-TW" sz="160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th-italic"/>
                <a:cs typeface="新細明體" pitchFamily="18" charset="-120"/>
              </a:rPr>
              <a:t>x</a:t>
            </a:r>
            <a:r>
              <a:rPr kumimoji="1" lang="zh-TW" altLang="zh-TW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, and then average them</a:t>
            </a:r>
            <a:endParaRPr kumimoji="1" lang="en-US" altLang="zh-TW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>
                <a:latin typeface="+mn-lt"/>
              </a:rPr>
              <a:t>When the number of training inputs is very large this can take a long time</a:t>
            </a:r>
            <a:endParaRPr kumimoji="1" lang="en-US" altLang="zh-TW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55" y="1491630"/>
            <a:ext cx="2664297" cy="64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Stochastic Gradient Descent(SGD)</a:t>
            </a:r>
            <a:endParaRPr lang="zh-TW" altLang="en-US" dirty="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115616" y="1404377"/>
            <a:ext cx="727280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Choose a small </a:t>
            </a:r>
            <a:r>
              <a:rPr kumimoji="1" lang="en-US" altLang="zh-TW" sz="160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m</a:t>
            </a:r>
            <a:r>
              <a:rPr kumimoji="1" lang="en-US" altLang="zh-TW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 number of training</a:t>
            </a:r>
            <a:r>
              <a:rPr kumimoji="1" lang="en-US" altLang="zh-TW" sz="160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 inputs </a:t>
            </a:r>
            <a:r>
              <a:rPr kumimoji="1" lang="en-US" altLang="zh-TW" sz="160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  <a:sym typeface="Wingdings" pitchFamily="2" charset="2"/>
              </a:rPr>
              <a:t> </a:t>
            </a:r>
            <a:r>
              <a:rPr kumimoji="1" lang="en-US" altLang="zh-TW" sz="16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  <a:sym typeface="Wingdings" pitchFamily="2" charset="2"/>
              </a:rPr>
              <a:t>MINI BATCH</a:t>
            </a:r>
            <a:endParaRPr kumimoji="1" lang="en-US" altLang="zh-TW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>
                <a:latin typeface="+mn-lt"/>
              </a:rPr>
              <a:t>Calculate the gradient of the mini batch, which equals to the real gradient of all samples.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>
                <a:latin typeface="+mn-lt"/>
              </a:rPr>
              <a:t>When we have completed all the batches once, it’s called an </a:t>
            </a:r>
            <a:r>
              <a:rPr lang="en-US" altLang="zh-TW" sz="1600" b="1" dirty="0">
                <a:solidFill>
                  <a:srgbClr val="FF0000"/>
                </a:solidFill>
                <a:latin typeface="+mn-lt"/>
              </a:rPr>
              <a:t>EPOCH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600" dirty="0">
                <a:solidFill>
                  <a:srgbClr val="333333"/>
                </a:solidFill>
                <a:latin typeface="+mn-lt"/>
                <a:ea typeface="新細明體" pitchFamily="18" charset="-120"/>
                <a:cs typeface="新細明體" pitchFamily="18" charset="-120"/>
              </a:rPr>
              <a:t>After that we start a new epoch.</a:t>
            </a:r>
            <a:endParaRPr kumimoji="1" lang="en-US" altLang="zh-TW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4011910"/>
            <a:ext cx="26987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4011910"/>
            <a:ext cx="17700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Stochastic Gradient Descent(SGD)</a:t>
            </a:r>
            <a:endParaRPr lang="zh-TW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419622"/>
            <a:ext cx="6173787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1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90" name="Google Shape;190;p41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91" name="Google Shape;191;p4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92" name="Google Shape;192;p4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id="193" name="Google Shape;193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41"/>
          <p:cNvGraphicFramePr/>
          <p:nvPr/>
        </p:nvGraphicFramePr>
        <p:xfrm>
          <a:off x="1129603" y="3424238"/>
          <a:ext cx="2276050" cy="13637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1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" name="Google Shape;195;p4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 b="1">
              <a:solidFill>
                <a:srgbClr val="4A86E8"/>
              </a:solidFill>
            </a:endParaRPr>
          </a:p>
        </p:txBody>
      </p:sp>
      <p:pic>
        <p:nvPicPr>
          <p:cNvPr id="196" name="Google Shape;196;p4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Stochastic Gradient Descent(SGD)</a:t>
            </a:r>
            <a:endParaRPr lang="zh-TW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4168" y="987574"/>
            <a:ext cx="2855385" cy="1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5616" y="1533442"/>
            <a:ext cx="489654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It is like political POLLING, easier to get small number of sample vs</a:t>
            </a:r>
            <a:r>
              <a:rPr kumimoji="1" lang="en-US" altLang="zh-TW" sz="1600" dirty="0">
                <a:solidFill>
                  <a:srgbClr val="333333"/>
                </a:solidFill>
                <a:latin typeface="+mn-lt"/>
                <a:ea typeface="新細明體" pitchFamily="18" charset="-120"/>
                <a:cs typeface="新細明體" pitchFamily="18" charset="-120"/>
              </a:rPr>
              <a:t>. all samples</a:t>
            </a:r>
            <a:endParaRPr kumimoji="1" lang="en-US" altLang="zh-TW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>
                <a:latin typeface="+mn-lt"/>
              </a:rPr>
              <a:t>For MNIST, choose a mini-batch of size 100, for 60000 samples.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>
                <a:latin typeface="+mn-lt"/>
              </a:rPr>
              <a:t>The gradient of the mini batch is NOT perfect, but good enough to do SGD.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>
                <a:latin typeface="+mn-lt"/>
              </a:rPr>
              <a:t>Only need 600 times to get the true gradient.</a:t>
            </a:r>
            <a:endParaRPr kumimoji="1" lang="en-US" altLang="zh-TW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SGD: Faster Converging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563638"/>
            <a:ext cx="63944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6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4" name="Google Shape;174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Google Shape;182;p41"/>
          <p:cNvCxnSpPr/>
          <p:nvPr/>
        </p:nvCxnSpPr>
        <p:spPr>
          <a:xfrm rot="10800000" flipH="1">
            <a:off x="2837900" y="25942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41"/>
          <p:cNvCxnSpPr/>
          <p:nvPr/>
        </p:nvCxnSpPr>
        <p:spPr>
          <a:xfrm rot="10800000" flipH="1">
            <a:off x="2881725" y="2060475"/>
            <a:ext cx="2327700" cy="169290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41"/>
          <p:cNvCxnSpPr/>
          <p:nvPr/>
        </p:nvCxnSpPr>
        <p:spPr>
          <a:xfrm rot="10800000" flipH="1">
            <a:off x="2870575" y="3074025"/>
            <a:ext cx="3686700" cy="813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lang="en" sz="3000" b="1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Google Shape;190;p42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6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1" name="Google Shape;191;p4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Google Shape;200;p43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01" name="Google Shape;201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10" name="Google Shape;210;p4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4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" name="Google Shape;212;p44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id="213" name="Google Shape;213;p44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44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>
            <a:spLocks noGrp="1"/>
          </p:cNvSpPr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20" name="Google Shape;220;p4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>
            <a:spLocks noGrp="1"/>
          </p:cNvSpPr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27" name="Google Shape;227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>
            <a:spLocks noGrp="1"/>
          </p:cNvSpPr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35" name="Google Shape;235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Draw a line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Find the line that best fits the distributoion</a:t>
            </a:r>
            <a:endParaRPr dirty="0"/>
          </a:p>
        </p:txBody>
      </p:sp>
      <p:graphicFrame>
        <p:nvGraphicFramePr>
          <p:cNvPr id="220" name="Google Shape;220;p43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2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1779662"/>
            <a:ext cx="4992694" cy="275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>
            <a:spLocks noGrp="1"/>
          </p:cNvSpPr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43" name="Google Shape;243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8"/>
          <p:cNvSpPr txBox="1"/>
          <p:nvPr/>
        </p:nvSpPr>
        <p:spPr>
          <a:xfrm>
            <a:off x="4427984" y="4803998"/>
            <a:ext cx="4716016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Google Shape;253;p49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54" name="Google Shape;254;p4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" name="Google Shape;256;p49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id="257" name="Google Shape;257;p49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49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0" name="Google Shape;260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:compute gradient</a:t>
            </a:r>
            <a:endParaRPr dirty="0"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2" y="1491630"/>
            <a:ext cx="2990748" cy="33004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1840" y="2499742"/>
            <a:ext cx="394594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848" y="3939902"/>
            <a:ext cx="3528392" cy="62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id="204" name="Google Shape;204;p4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42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6" name="Google Shape;206;p42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8" name="Google Shape;208;p42"/>
          <p:cNvGrpSpPr/>
          <p:nvPr/>
        </p:nvGrpSpPr>
        <p:grpSpPr>
          <a:xfrm>
            <a:off x="6012160" y="2715766"/>
            <a:ext cx="2216439" cy="476213"/>
            <a:chOff x="0" y="0"/>
            <a:chExt cx="5910503" cy="1269900"/>
          </a:xfrm>
        </p:grpSpPr>
        <p:sp>
          <p:nvSpPr>
            <p:cNvPr id="209" name="Google Shape;209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 dirty="0"/>
            </a:p>
          </p:txBody>
        </p:sp>
        <p:pic>
          <p:nvPicPr>
            <p:cNvPr id="210" name="Google Shape;210;p42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42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13" name="Google Shape;213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id="219" name="Google Shape;219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43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2" name="Google Shape;222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4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Google Shape;224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25" name="Google Shape;225;p43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43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Google Shape;227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28" name="Google Shape;228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229" name="Google Shape;229;p4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2160" y="3651870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Find the line that best fits the distributoion</a:t>
            </a:r>
            <a:endParaRPr dirty="0"/>
          </a:p>
        </p:txBody>
      </p:sp>
      <p:graphicFrame>
        <p:nvGraphicFramePr>
          <p:cNvPr id="220" name="Google Shape;220;p43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2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1779662"/>
            <a:ext cx="4992694" cy="275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2177</Words>
  <Application>Microsoft Office PowerPoint</Application>
  <PresentationFormat>如螢幕大小 (16:9)</PresentationFormat>
  <Paragraphs>449</Paragraphs>
  <Slides>63</Slides>
  <Notes>52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63</vt:i4>
      </vt:variant>
    </vt:vector>
  </HeadingPairs>
  <TitlesOfParts>
    <vt:vector size="72" baseType="lpstr">
      <vt:lpstr>Merriweather Sans</vt:lpstr>
      <vt:lpstr>Helvetica Neue</vt:lpstr>
      <vt:lpstr>Helvetica Neue Medium</vt:lpstr>
      <vt:lpstr>Helvetica Neue Light</vt:lpstr>
      <vt:lpstr>Consolas</vt:lpstr>
      <vt:lpstr>Arial</vt:lpstr>
      <vt:lpstr>Gill Sans</vt:lpstr>
      <vt:lpstr>Simple Light</vt:lpstr>
      <vt:lpstr>White</vt:lpstr>
      <vt:lpstr>PowerPoint 簡報</vt:lpstr>
      <vt:lpstr>Machine Learning What would be the grade if I study 4 hours?</vt:lpstr>
      <vt:lpstr>Math and computer approaches</vt:lpstr>
      <vt:lpstr>How about this?</vt:lpstr>
      <vt:lpstr>Machine Learning What would be the grade if I study 4 hours?</vt:lpstr>
      <vt:lpstr>Draw a line Find the line that best fits the distributoion</vt:lpstr>
      <vt:lpstr>Model design What would be the best model for the data? Linear?</vt:lpstr>
      <vt:lpstr>Model design What would be the best model for the data? Linear?</vt:lpstr>
      <vt:lpstr>Linear Regression Find the line that best fits the distributoion</vt:lpstr>
      <vt:lpstr>Linear Regression  For simplication, get rid of b</vt:lpstr>
      <vt:lpstr>Linear Regression error?  </vt:lpstr>
      <vt:lpstr>Linear Regression error? Find the red line that all the ‘y’ distances are minimal </vt:lpstr>
      <vt:lpstr>How to measure?  We need a way to find if the line fits all the points   The best way is to find the distances between points and the line</vt:lpstr>
      <vt:lpstr>How to measure?  </vt:lpstr>
      <vt:lpstr>Training Loss (error) Make it positive and easy to get derivation</vt:lpstr>
      <vt:lpstr>Training Loss (error)</vt:lpstr>
      <vt:lpstr>Training Loss (error)</vt:lpstr>
      <vt:lpstr>Training Loss (error)</vt:lpstr>
      <vt:lpstr>Training Loss (error)</vt:lpstr>
      <vt:lpstr>Training Loss (error)</vt:lpstr>
      <vt:lpstr>Loss graph</vt:lpstr>
      <vt:lpstr>Loss graph</vt:lpstr>
      <vt:lpstr>Model &amp; Loss</vt:lpstr>
      <vt:lpstr>Linear Regression  One dimension linear regression</vt:lpstr>
      <vt:lpstr>Linear Regression  Multi-dimension linear regression</vt:lpstr>
      <vt:lpstr>Calculate Bias and Weight</vt:lpstr>
      <vt:lpstr>Calculate Bias and Weight</vt:lpstr>
      <vt:lpstr>PowerPoint 簡報</vt:lpstr>
      <vt:lpstr>Loss(Cost) Function</vt:lpstr>
      <vt:lpstr>Loss(Cost) Function</vt:lpstr>
      <vt:lpstr>Loss(Cost) Function</vt:lpstr>
      <vt:lpstr>Find global minimum</vt:lpstr>
      <vt:lpstr>Find global minimum</vt:lpstr>
      <vt:lpstr>Loss(Cost) Function two dimension </vt:lpstr>
      <vt:lpstr>Loss(Cost) Function three dimension </vt:lpstr>
      <vt:lpstr>Loss(Cost) Function n dimension </vt:lpstr>
      <vt:lpstr>Problem Attacker</vt:lpstr>
      <vt:lpstr>Move down a little step by step</vt:lpstr>
      <vt:lpstr>Find a point first  Then find next point</vt:lpstr>
      <vt:lpstr>Move down a little step by step</vt:lpstr>
      <vt:lpstr>PowerPoint 簡報</vt:lpstr>
      <vt:lpstr>The Gradient Descent</vt:lpstr>
      <vt:lpstr>The Tangent Plane</vt:lpstr>
      <vt:lpstr>The Gradient Descent</vt:lpstr>
      <vt:lpstr>Carefully choosing </vt:lpstr>
      <vt:lpstr>The Gradient Descent</vt:lpstr>
      <vt:lpstr>The Problem of Gradient Descent</vt:lpstr>
      <vt:lpstr>Stochastic Gradient Descent(SGD)</vt:lpstr>
      <vt:lpstr>Stochastic Gradient Descent(SGD)</vt:lpstr>
      <vt:lpstr>Stochastic Gradient Descent(SGD)</vt:lpstr>
      <vt:lpstr>SGD: Faster Converging</vt:lpstr>
      <vt:lpstr>Loss graph</vt:lpstr>
      <vt:lpstr>Linear Regression error?  </vt:lpstr>
      <vt:lpstr>What is the learning: find w that minimizes the loss</vt:lpstr>
      <vt:lpstr>Gradient descent algorithm</vt:lpstr>
      <vt:lpstr>Gradient descent algorithm</vt:lpstr>
      <vt:lpstr>Derivative</vt:lpstr>
      <vt:lpstr>Derivative</vt:lpstr>
      <vt:lpstr>Derivative</vt:lpstr>
      <vt:lpstr>Derivative</vt:lpstr>
      <vt:lpstr>Let’s implement!</vt:lpstr>
      <vt:lpstr>Exercise :compute gradient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</dc:title>
  <dc:creator>joshhu</dc:creator>
  <cp:lastModifiedBy>joshhu</cp:lastModifiedBy>
  <cp:revision>33</cp:revision>
  <dcterms:modified xsi:type="dcterms:W3CDTF">2022-11-18T03:28:14Z</dcterms:modified>
</cp:coreProperties>
</file>